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20.png" ContentType="image/png"/>
  <Override PartName="/ppt/media/image22.jpeg" ContentType="image/jpeg"/>
  <Override PartName="/ppt/media/image31.png" ContentType="image/png"/>
  <Override PartName="/ppt/media/image12.jpeg" ContentType="image/jpeg"/>
  <Override PartName="/ppt/media/image33.png" ContentType="image/png"/>
  <Override PartName="/ppt/media/image24.jpeg" ContentType="image/jpeg"/>
  <Override PartName="/ppt/media/image26.png" ContentType="image/png"/>
  <Override PartName="/ppt/media/image35.png" ContentType="image/png"/>
  <Override PartName="/ppt/media/image14.jpeg" ContentType="image/jpeg"/>
  <Override PartName="/ppt/media/image19.png" ContentType="image/png"/>
  <Override PartName="/ppt/media/image28.png" ContentType="image/png"/>
  <Override PartName="/ppt/media/image2.png" ContentType="image/png"/>
  <Override PartName="/ppt/media/image16.jpeg" ContentType="image/jpeg"/>
  <Override PartName="/ppt/media/image4.png" ContentType="image/png"/>
  <Override PartName="/ppt/media/image6.png" ContentType="image/png"/>
  <Override PartName="/ppt/media/image8.png" ContentType="image/png"/>
  <Override PartName="/ppt/media/image10.png" ContentType="image/png"/>
  <Override PartName="/ppt/media/image9.jpeg" ContentType="image/jpeg"/>
  <Override PartName="/ppt/media/image21.jpeg" ContentType="image/jpeg"/>
  <Override PartName="/ppt/media/image30.png" ContentType="image/png"/>
  <Override PartName="/ppt/media/image11.jpeg" ContentType="image/jpeg"/>
  <Override PartName="/ppt/media/image23.png" ContentType="image/png"/>
  <Override PartName="/ppt/media/image32.png" ContentType="image/png"/>
  <Override PartName="/ppt/media/image25.png" ContentType="image/png"/>
  <Override PartName="/ppt/media/image13.jpeg" ContentType="image/jpeg"/>
  <Override PartName="/ppt/media/image34.png" ContentType="image/png"/>
  <Override PartName="/ppt/media/image18.png" ContentType="image/png"/>
  <Override PartName="/ppt/media/image27.png" ContentType="image/png"/>
  <Override PartName="/ppt/media/image36.png" ContentType="image/png"/>
  <Override PartName="/ppt/media/image1.png" ContentType="image/png"/>
  <Override PartName="/ppt/media/image15.jpeg" ContentType="image/jpeg"/>
  <Override PartName="/ppt/media/image29.png" ContentType="image/png"/>
  <Override PartName="/ppt/media/image3.png" ContentType="image/png"/>
  <Override PartName="/ppt/media/image17.jpeg" ContentType="image/jpeg"/>
  <Override PartName="/ppt/media/image5.png" ContentType="image/png"/>
  <Override PartName="/ppt/media/image7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18.xml.rels" ContentType="application/vnd.openxmlformats-package.relationships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1">
              <a:buFont typeface="Arial"/>
              <a:buChar char="–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2"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3"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17.2.12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F191E1-71F1-4171-9141-01F1113131E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428760" y="1714320"/>
            <a:ext cx="8229240" cy="2225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Times New Roman"/>
              </a:rPr>
              <a:t>"Ключевые методы молекулярной биологии. Секвенирование по Сенгеру"</a:t>
            </a:r>
            <a:endParaRPr/>
          </a:p>
        </p:txBody>
      </p:sp>
      <p:sp>
        <p:nvSpPr>
          <p:cNvPr id="38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015111-D1B1-41F1-B1E1-21E1C1B191B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39" name="CustomShape 3"/>
          <p:cNvSpPr/>
          <p:nvPr/>
        </p:nvSpPr>
        <p:spPr>
          <a:xfrm>
            <a:off x="5727240" y="5000760"/>
            <a:ext cx="270180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Докладчик: Шадрин Д.М.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0" y="0"/>
            <a:ext cx="8658000" cy="785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ITS последовательность рРНК растения Saussurea grandifolia  </a:t>
            </a:r>
            <a:endParaRPr/>
          </a:p>
        </p:txBody>
      </p:sp>
      <p:sp>
        <p:nvSpPr>
          <p:cNvPr id="18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18191D1-A191-4131-A1A1-41719181D16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pic>
        <p:nvPicPr>
          <p:cNvPr descr="" id="18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00040" y="1643040"/>
            <a:ext cx="8324640" cy="328572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181080" y="2609640"/>
            <a:ext cx="1833120" cy="916560"/>
          </a:xfrm>
          <a:prstGeom prst="rect">
            <a:avLst>
              <a:gd fmla="val 10000" name="adj"/>
            </a:avLst>
          </a:prstGeom>
          <a:gradFill>
            <a:gsLst>
              <a:gs pos="0">
                <a:srgbClr val="ce3a36"/>
              </a:gs>
              <a:gs pos="50000">
                <a:srgbClr val="9c2f2c"/>
              </a:gs>
              <a:gs pos="100000">
                <a:srgbClr val="ce3a36"/>
              </a:gs>
            </a:gsLst>
            <a:lin ang="16200000"/>
          </a:gradFill>
        </p:spPr>
        <p:txBody>
          <a:bodyPr anchor="ctr" bIns="19080" lIns="28440" rIns="28440" tIns="19080"/>
          <a:p>
            <a:pPr algn="ctr">
              <a:lnSpc>
                <a:spcPct val="90000"/>
              </a:lnSpc>
            </a:pPr>
            <a:r>
              <a:rPr b="1" lang="ru-RU" sz="1500">
                <a:solidFill>
                  <a:srgbClr val="ffffff"/>
                </a:solidFill>
                <a:latin typeface="Calibri"/>
              </a:rPr>
              <a:t>Наработка матрицы НК для секвенсовой  реакции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364320" y="3526200"/>
            <a:ext cx="182880" cy="513720"/>
          </a:xfrm>
          <a:prstGeom prst="rect">
            <a:avLst/>
          </a:prstGeom>
          <a:ln w="25560">
            <a:solidFill>
              <a:srgbClr val="9bbb59"/>
            </a:solidFill>
            <a:round/>
          </a:ln>
        </p:spPr>
      </p:sp>
      <p:sp>
        <p:nvSpPr>
          <p:cNvPr id="185" name="CustomShape 3"/>
          <p:cNvSpPr/>
          <p:nvPr/>
        </p:nvSpPr>
        <p:spPr>
          <a:xfrm>
            <a:off x="547920" y="3755520"/>
            <a:ext cx="1466640" cy="569520"/>
          </a:xfrm>
          <a:prstGeom prst="rect">
            <a:avLst>
              <a:gd fmla="val 10000" name="adj"/>
            </a:avLst>
          </a:prstGeom>
          <a:solidFill>
            <a:srgbClr val="ffffff"/>
          </a:solidFill>
          <a:ln w="9360">
            <a:solidFill>
              <a:srgbClr val="c0504d"/>
            </a:solidFill>
            <a:round/>
          </a:ln>
        </p:spPr>
        <p:txBody>
          <a:bodyPr anchor="ctr" bIns="14040" lIns="20880" rIns="20880" tIns="14040"/>
          <a:p>
            <a:pPr algn="ctr">
              <a:lnSpc>
                <a:spcPct val="90000"/>
              </a:lnSpc>
            </a:pPr>
            <a:r>
              <a:rPr b="1" lang="ru-RU" sz="1100">
                <a:solidFill>
                  <a:srgbClr val="000000"/>
                </a:solidFill>
                <a:latin typeface="Calibri"/>
              </a:rPr>
              <a:t>Экстракция НК из биологического материала</a:t>
            </a:r>
            <a:endParaRPr/>
          </a:p>
        </p:txBody>
      </p:sp>
      <p:sp>
        <p:nvSpPr>
          <p:cNvPr id="186" name="CustomShape 4"/>
          <p:cNvSpPr/>
          <p:nvPr/>
        </p:nvSpPr>
        <p:spPr>
          <a:xfrm>
            <a:off x="364320" y="3526200"/>
            <a:ext cx="182880" cy="1276560"/>
          </a:xfrm>
          <a:prstGeom prst="rect">
            <a:avLst/>
          </a:prstGeom>
          <a:ln w="25560">
            <a:solidFill>
              <a:srgbClr val="9bbb59"/>
            </a:solidFill>
            <a:round/>
          </a:ln>
        </p:spPr>
      </p:sp>
      <p:sp>
        <p:nvSpPr>
          <p:cNvPr id="187" name="CustomShape 5"/>
          <p:cNvSpPr/>
          <p:nvPr/>
        </p:nvSpPr>
        <p:spPr>
          <a:xfrm>
            <a:off x="547920" y="4554720"/>
            <a:ext cx="1466640" cy="496440"/>
          </a:xfrm>
          <a:prstGeom prst="rect">
            <a:avLst>
              <a:gd fmla="val 10000" name="adj"/>
            </a:avLst>
          </a:prstGeom>
          <a:solidFill>
            <a:srgbClr val="ffffff"/>
          </a:solidFill>
          <a:ln w="9360">
            <a:solidFill>
              <a:srgbClr val="bf624e"/>
            </a:solidFill>
            <a:round/>
          </a:ln>
        </p:spPr>
        <p:txBody>
          <a:bodyPr anchor="ctr" bIns="14040" lIns="20880" rIns="20880" tIns="14040"/>
          <a:p>
            <a:pPr algn="ctr">
              <a:lnSpc>
                <a:spcPct val="90000"/>
              </a:lnSpc>
            </a:pPr>
            <a:r>
              <a:rPr b="1" lang="ru-RU" sz="1100">
                <a:solidFill>
                  <a:srgbClr val="000000"/>
                </a:solidFill>
                <a:latin typeface="Calibri"/>
              </a:rPr>
              <a:t>Дизайн (подбор) праймеров</a:t>
            </a:r>
            <a:endParaRPr/>
          </a:p>
        </p:txBody>
      </p:sp>
      <p:sp>
        <p:nvSpPr>
          <p:cNvPr id="188" name="CustomShape 6"/>
          <p:cNvSpPr/>
          <p:nvPr/>
        </p:nvSpPr>
        <p:spPr>
          <a:xfrm>
            <a:off x="364320" y="3526200"/>
            <a:ext cx="182880" cy="2193120"/>
          </a:xfrm>
          <a:prstGeom prst="rect">
            <a:avLst/>
          </a:prstGeom>
          <a:ln w="25560">
            <a:solidFill>
              <a:srgbClr val="9bbb59"/>
            </a:solidFill>
            <a:round/>
          </a:ln>
        </p:spPr>
      </p:sp>
      <p:sp>
        <p:nvSpPr>
          <p:cNvPr id="189" name="CustomShape 7"/>
          <p:cNvSpPr/>
          <p:nvPr/>
        </p:nvSpPr>
        <p:spPr>
          <a:xfrm>
            <a:off x="547920" y="5280840"/>
            <a:ext cx="1466640" cy="877680"/>
          </a:xfrm>
          <a:prstGeom prst="rect">
            <a:avLst>
              <a:gd fmla="val 10000" name="adj"/>
            </a:avLst>
          </a:prstGeom>
          <a:solidFill>
            <a:srgbClr val="ffffff"/>
          </a:solidFill>
          <a:ln w="9360">
            <a:solidFill>
              <a:srgbClr val="bf7350"/>
            </a:solidFill>
            <a:round/>
          </a:ln>
        </p:spPr>
        <p:txBody>
          <a:bodyPr anchor="ctr" bIns="14040" lIns="20880" rIns="20880" tIns="14040"/>
          <a:p>
            <a:pPr algn="ctr">
              <a:lnSpc>
                <a:spcPct val="90000"/>
              </a:lnSpc>
            </a:pPr>
            <a:r>
              <a:rPr b="1" lang="ru-RU" sz="1100">
                <a:solidFill>
                  <a:srgbClr val="000000"/>
                </a:solidFill>
                <a:latin typeface="Calibri"/>
              </a:rPr>
              <a:t>ПЦР амплификация и последующая очистка  продукта амплификации  </a:t>
            </a:r>
            <a:endParaRPr/>
          </a:p>
        </p:txBody>
      </p:sp>
      <p:sp>
        <p:nvSpPr>
          <p:cNvPr id="190" name="CustomShape 8"/>
          <p:cNvSpPr/>
          <p:nvPr/>
        </p:nvSpPr>
        <p:spPr>
          <a:xfrm>
            <a:off x="2473200" y="2609640"/>
            <a:ext cx="1833120" cy="916560"/>
          </a:xfrm>
          <a:prstGeom prst="rect">
            <a:avLst>
              <a:gd fmla="val 10000" name="adj"/>
            </a:avLst>
          </a:prstGeom>
          <a:gradFill>
            <a:gsLst>
              <a:gs pos="0">
                <a:srgbClr val="cb7e3b"/>
              </a:gs>
              <a:gs pos="50000">
                <a:srgbClr val="996030"/>
              </a:gs>
              <a:gs pos="100000">
                <a:srgbClr val="cb7e3b"/>
              </a:gs>
            </a:gsLst>
            <a:lin ang="16200000"/>
          </a:gradFill>
        </p:spPr>
        <p:txBody>
          <a:bodyPr anchor="ctr" bIns="19080" lIns="28440" rIns="28440" tIns="19080"/>
          <a:p>
            <a:pPr algn="ctr">
              <a:lnSpc>
                <a:spcPct val="90000"/>
              </a:lnSpc>
            </a:pPr>
            <a:r>
              <a:rPr b="1" lang="ru-RU" sz="1500">
                <a:solidFill>
                  <a:srgbClr val="ffffff"/>
                </a:solidFill>
                <a:latin typeface="Calibri"/>
              </a:rPr>
              <a:t>Проведение секвенсовой реакции</a:t>
            </a:r>
            <a:endParaRPr/>
          </a:p>
        </p:txBody>
      </p:sp>
      <p:sp>
        <p:nvSpPr>
          <p:cNvPr id="191" name="CustomShape 9"/>
          <p:cNvSpPr/>
          <p:nvPr/>
        </p:nvSpPr>
        <p:spPr>
          <a:xfrm>
            <a:off x="2656440" y="3526200"/>
            <a:ext cx="182880" cy="568800"/>
          </a:xfrm>
          <a:prstGeom prst="rect">
            <a:avLst/>
          </a:prstGeom>
          <a:ln w="25560">
            <a:solidFill>
              <a:srgbClr val="9bbb59"/>
            </a:solidFill>
            <a:round/>
          </a:ln>
        </p:spPr>
      </p:sp>
      <p:sp>
        <p:nvSpPr>
          <p:cNvPr id="192" name="CustomShape 10"/>
          <p:cNvSpPr/>
          <p:nvPr/>
        </p:nvSpPr>
        <p:spPr>
          <a:xfrm>
            <a:off x="2840040" y="3755520"/>
            <a:ext cx="1466640" cy="679320"/>
          </a:xfrm>
          <a:prstGeom prst="rect">
            <a:avLst>
              <a:gd fmla="val 10000" name="adj"/>
            </a:avLst>
          </a:prstGeom>
          <a:solidFill>
            <a:srgbClr val="ffffff"/>
          </a:solidFill>
          <a:ln w="9360">
            <a:solidFill>
              <a:srgbClr val="be8351"/>
            </a:solidFill>
            <a:round/>
          </a:ln>
        </p:spPr>
        <p:txBody>
          <a:bodyPr anchor="ctr" bIns="14040" lIns="20880" rIns="20880" tIns="14040"/>
          <a:p>
            <a:pPr algn="ctr">
              <a:lnSpc>
                <a:spcPct val="90000"/>
              </a:lnSpc>
            </a:pPr>
            <a:r>
              <a:rPr b="1" lang="ru-RU" sz="1100">
                <a:solidFill>
                  <a:srgbClr val="000000"/>
                </a:solidFill>
                <a:latin typeface="Calibri"/>
              </a:rPr>
              <a:t>Проведение секвенсовой реакции</a:t>
            </a:r>
            <a:endParaRPr/>
          </a:p>
        </p:txBody>
      </p:sp>
      <p:sp>
        <p:nvSpPr>
          <p:cNvPr id="193" name="CustomShape 11"/>
          <p:cNvSpPr/>
          <p:nvPr/>
        </p:nvSpPr>
        <p:spPr>
          <a:xfrm>
            <a:off x="2656440" y="3526200"/>
            <a:ext cx="182880" cy="1432800"/>
          </a:xfrm>
          <a:prstGeom prst="rect">
            <a:avLst/>
          </a:prstGeom>
          <a:ln w="25560">
            <a:solidFill>
              <a:srgbClr val="9bbb59"/>
            </a:solidFill>
            <a:round/>
          </a:ln>
        </p:spPr>
      </p:sp>
      <p:sp>
        <p:nvSpPr>
          <p:cNvPr id="194" name="CustomShape 12"/>
          <p:cNvSpPr/>
          <p:nvPr/>
        </p:nvSpPr>
        <p:spPr>
          <a:xfrm>
            <a:off x="2840040" y="4664520"/>
            <a:ext cx="1466640" cy="590040"/>
          </a:xfrm>
          <a:prstGeom prst="rect">
            <a:avLst>
              <a:gd fmla="val 10000" name="adj"/>
            </a:avLst>
          </a:prstGeom>
          <a:solidFill>
            <a:srgbClr val="ffffff"/>
          </a:solidFill>
          <a:ln w="9360">
            <a:solidFill>
              <a:srgbClr val="be9352"/>
            </a:solidFill>
            <a:round/>
          </a:ln>
        </p:spPr>
        <p:txBody>
          <a:bodyPr anchor="ctr" bIns="14040" lIns="20880" rIns="20880" tIns="14040"/>
          <a:p>
            <a:pPr algn="ctr">
              <a:lnSpc>
                <a:spcPct val="90000"/>
              </a:lnSpc>
            </a:pPr>
            <a:r>
              <a:rPr b="1" lang="ru-RU" sz="1100">
                <a:solidFill>
                  <a:srgbClr val="000000"/>
                </a:solidFill>
                <a:latin typeface="Calibri"/>
              </a:rPr>
              <a:t>Очистка продукта секвенсовой реакции</a:t>
            </a:r>
            <a:endParaRPr/>
          </a:p>
        </p:txBody>
      </p:sp>
      <p:sp>
        <p:nvSpPr>
          <p:cNvPr id="195" name="CustomShape 13"/>
          <p:cNvSpPr/>
          <p:nvPr/>
        </p:nvSpPr>
        <p:spPr>
          <a:xfrm>
            <a:off x="4765320" y="2609640"/>
            <a:ext cx="1833120" cy="916560"/>
          </a:xfrm>
          <a:prstGeom prst="rect">
            <a:avLst>
              <a:gd fmla="val 10000" name="adj"/>
            </a:avLst>
          </a:prstGeom>
          <a:gradFill>
            <a:gsLst>
              <a:gs pos="0">
                <a:srgbClr val="c9bb40"/>
              </a:gs>
              <a:gs pos="50000">
                <a:srgbClr val="998d33"/>
              </a:gs>
              <a:gs pos="100000">
                <a:srgbClr val="c9bb40"/>
              </a:gs>
            </a:gsLst>
            <a:lin ang="16200000"/>
          </a:gradFill>
        </p:spPr>
        <p:txBody>
          <a:bodyPr anchor="ctr" bIns="19080" lIns="28440" rIns="28440" tIns="19080"/>
          <a:p>
            <a:pPr algn="ctr">
              <a:lnSpc>
                <a:spcPct val="90000"/>
              </a:lnSpc>
            </a:pPr>
            <a:r>
              <a:rPr b="1" lang="ru-RU" sz="1500">
                <a:solidFill>
                  <a:srgbClr val="ffffff"/>
                </a:solidFill>
                <a:latin typeface="Calibri"/>
              </a:rPr>
              <a:t>Капиллярный электрофорез</a:t>
            </a:r>
            <a:endParaRPr/>
          </a:p>
        </p:txBody>
      </p:sp>
      <p:sp>
        <p:nvSpPr>
          <p:cNvPr id="196" name="CustomShape 14"/>
          <p:cNvSpPr/>
          <p:nvPr/>
        </p:nvSpPr>
        <p:spPr>
          <a:xfrm>
            <a:off x="4948560" y="3526200"/>
            <a:ext cx="182880" cy="502560"/>
          </a:xfrm>
          <a:prstGeom prst="rect">
            <a:avLst/>
          </a:prstGeom>
          <a:ln w="25560">
            <a:solidFill>
              <a:srgbClr val="9bbb59"/>
            </a:solidFill>
            <a:round/>
          </a:ln>
        </p:spPr>
      </p:sp>
      <p:sp>
        <p:nvSpPr>
          <p:cNvPr id="197" name="CustomShape 15"/>
          <p:cNvSpPr/>
          <p:nvPr/>
        </p:nvSpPr>
        <p:spPr>
          <a:xfrm>
            <a:off x="6598800" y="4302720"/>
            <a:ext cx="1466640" cy="547560"/>
          </a:xfrm>
          <a:prstGeom prst="rect">
            <a:avLst>
              <a:gd fmla="val 10000" name="adj"/>
            </a:avLst>
          </a:prstGeom>
          <a:solidFill>
            <a:srgbClr val="ffffff"/>
          </a:solidFill>
          <a:ln w="9360">
            <a:solidFill>
              <a:srgbClr val="bda354"/>
            </a:solidFill>
            <a:round/>
          </a:ln>
        </p:spPr>
        <p:txBody>
          <a:bodyPr anchor="ctr" bIns="14040" lIns="20880" rIns="20880" tIns="14040"/>
          <a:p>
            <a:pPr algn="ctr">
              <a:lnSpc>
                <a:spcPct val="90000"/>
              </a:lnSpc>
            </a:pPr>
            <a:r>
              <a:rPr b="1" lang="ru-RU" sz="1100">
                <a:solidFill>
                  <a:srgbClr val="000000"/>
                </a:solidFill>
                <a:latin typeface="Calibri"/>
              </a:rPr>
              <a:t>Электрокинетическая инжекция образца в капилляр</a:t>
            </a:r>
            <a:endParaRPr/>
          </a:p>
        </p:txBody>
      </p:sp>
      <p:sp>
        <p:nvSpPr>
          <p:cNvPr id="198" name="CustomShape 16"/>
          <p:cNvSpPr/>
          <p:nvPr/>
        </p:nvSpPr>
        <p:spPr>
          <a:xfrm>
            <a:off x="4948560" y="3526200"/>
            <a:ext cx="182880" cy="1144800"/>
          </a:xfrm>
          <a:prstGeom prst="rect">
            <a:avLst/>
          </a:prstGeom>
          <a:ln w="25560">
            <a:solidFill>
              <a:srgbClr val="9bbb59"/>
            </a:solidFill>
            <a:round/>
          </a:ln>
        </p:spPr>
      </p:sp>
      <p:sp>
        <p:nvSpPr>
          <p:cNvPr id="199" name="CustomShape 17"/>
          <p:cNvSpPr/>
          <p:nvPr/>
        </p:nvSpPr>
        <p:spPr>
          <a:xfrm>
            <a:off x="5131800" y="4532400"/>
            <a:ext cx="1466640" cy="277560"/>
          </a:xfrm>
          <a:prstGeom prst="rect">
            <a:avLst>
              <a:gd fmla="val 10000" name="adj"/>
            </a:avLst>
          </a:prstGeom>
          <a:solidFill>
            <a:srgbClr val="ffffff"/>
          </a:solidFill>
          <a:ln w="9360">
            <a:solidFill>
              <a:srgbClr val="bdb255"/>
            </a:solidFill>
            <a:round/>
          </a:ln>
        </p:spPr>
        <p:txBody>
          <a:bodyPr anchor="ctr" bIns="14040" lIns="20880" rIns="20880" tIns="14040"/>
          <a:p>
            <a:pPr algn="ctr">
              <a:lnSpc>
                <a:spcPct val="90000"/>
              </a:lnSpc>
            </a:pPr>
            <a:r>
              <a:rPr b="1" lang="ru-RU" sz="1100">
                <a:solidFill>
                  <a:srgbClr val="000000"/>
                </a:solidFill>
                <a:latin typeface="Calibri"/>
              </a:rPr>
              <a:t>Электрофорез</a:t>
            </a:r>
            <a:endParaRPr/>
          </a:p>
        </p:txBody>
      </p:sp>
      <p:sp>
        <p:nvSpPr>
          <p:cNvPr id="200" name="CustomShape 18"/>
          <p:cNvSpPr/>
          <p:nvPr/>
        </p:nvSpPr>
        <p:spPr>
          <a:xfrm>
            <a:off x="4948560" y="3526200"/>
            <a:ext cx="182880" cy="1810080"/>
          </a:xfrm>
          <a:prstGeom prst="rect">
            <a:avLst/>
          </a:prstGeom>
          <a:ln w="25560">
            <a:solidFill>
              <a:srgbClr val="9bbb59"/>
            </a:solidFill>
            <a:round/>
          </a:ln>
        </p:spPr>
      </p:sp>
      <p:sp>
        <p:nvSpPr>
          <p:cNvPr id="201" name="CustomShape 19"/>
          <p:cNvSpPr/>
          <p:nvPr/>
        </p:nvSpPr>
        <p:spPr>
          <a:xfrm>
            <a:off x="5131800" y="5039640"/>
            <a:ext cx="2453400" cy="594000"/>
          </a:xfrm>
          <a:prstGeom prst="rect">
            <a:avLst>
              <a:gd fmla="val 10000" name="adj"/>
            </a:avLst>
          </a:prstGeom>
          <a:solidFill>
            <a:srgbClr val="ffffff"/>
          </a:solidFill>
          <a:ln w="9360">
            <a:solidFill>
              <a:srgbClr val="b8bc56"/>
            </a:solidFill>
            <a:round/>
          </a:ln>
        </p:spPr>
        <p:txBody>
          <a:bodyPr anchor="ctr" bIns="14040" lIns="20880" rIns="20880" tIns="14040"/>
          <a:p>
            <a:pPr algn="ctr">
              <a:lnSpc>
                <a:spcPct val="90000"/>
              </a:lnSpc>
            </a:pPr>
            <a:r>
              <a:rPr b="1" lang="ru-RU" sz="1100">
                <a:solidFill>
                  <a:srgbClr val="000000"/>
                </a:solidFill>
                <a:latin typeface="Calibri"/>
              </a:rPr>
              <a:t>Возбуждение/ детекция эмиссии флуоресценции  (получение спектров эмиссии флуорофоров)</a:t>
            </a:r>
            <a:endParaRPr/>
          </a:p>
        </p:txBody>
      </p:sp>
      <p:sp>
        <p:nvSpPr>
          <p:cNvPr id="202" name="CustomShape 20"/>
          <p:cNvSpPr/>
          <p:nvPr/>
        </p:nvSpPr>
        <p:spPr>
          <a:xfrm>
            <a:off x="4948560" y="3526200"/>
            <a:ext cx="182880" cy="2653920"/>
          </a:xfrm>
          <a:prstGeom prst="rect">
            <a:avLst/>
          </a:prstGeom>
          <a:ln w="25560">
            <a:solidFill>
              <a:srgbClr val="9bbb59"/>
            </a:solidFill>
            <a:round/>
          </a:ln>
        </p:spPr>
      </p:sp>
      <p:sp>
        <p:nvSpPr>
          <p:cNvPr id="203" name="CustomShape 21"/>
          <p:cNvSpPr/>
          <p:nvPr/>
        </p:nvSpPr>
        <p:spPr>
          <a:xfrm>
            <a:off x="5131800" y="5862960"/>
            <a:ext cx="2453400" cy="634680"/>
          </a:xfrm>
          <a:prstGeom prst="rect">
            <a:avLst>
              <a:gd fmla="val 10000" name="adj"/>
            </a:avLst>
          </a:prstGeom>
          <a:solidFill>
            <a:srgbClr val="ffffff"/>
          </a:solidFill>
          <a:ln w="9360">
            <a:solidFill>
              <a:srgbClr val="a9bc58"/>
            </a:solidFill>
            <a:round/>
          </a:ln>
        </p:spPr>
        <p:txBody>
          <a:bodyPr anchor="ctr" bIns="14040" lIns="20880" rIns="20880" tIns="14040"/>
          <a:p>
            <a:pPr algn="ctr">
              <a:lnSpc>
                <a:spcPct val="90000"/>
              </a:lnSpc>
            </a:pPr>
            <a:r>
              <a:rPr b="1" lang="ru-RU" sz="1100">
                <a:solidFill>
                  <a:srgbClr val="000000"/>
                </a:solidFill>
                <a:latin typeface="Calibri"/>
              </a:rPr>
              <a:t>Смена полимерного материала в капилляре перед инжекцией следующего образца</a:t>
            </a:r>
            <a:endParaRPr/>
          </a:p>
        </p:txBody>
      </p:sp>
      <p:sp>
        <p:nvSpPr>
          <p:cNvPr id="204" name="CustomShape 22"/>
          <p:cNvSpPr/>
          <p:nvPr/>
        </p:nvSpPr>
        <p:spPr>
          <a:xfrm>
            <a:off x="7057080" y="2609640"/>
            <a:ext cx="1833120" cy="916560"/>
          </a:xfrm>
          <a:prstGeom prst="rect">
            <a:avLst>
              <a:gd fmla="val 10000" name="adj"/>
            </a:avLst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6200000"/>
          </a:gradFill>
        </p:spPr>
        <p:txBody>
          <a:bodyPr anchor="ctr" bIns="19080" lIns="28440" rIns="28440" tIns="19080"/>
          <a:p>
            <a:pPr algn="ctr">
              <a:lnSpc>
                <a:spcPct val="90000"/>
              </a:lnSpc>
            </a:pPr>
            <a:r>
              <a:rPr b="1" lang="ru-RU" sz="1500">
                <a:solidFill>
                  <a:srgbClr val="ffffff"/>
                </a:solidFill>
                <a:latin typeface="Calibri"/>
              </a:rPr>
              <a:t>Анализ данных</a:t>
            </a:r>
            <a:endParaRPr/>
          </a:p>
        </p:txBody>
      </p:sp>
      <p:sp>
        <p:nvSpPr>
          <p:cNvPr id="205" name="CustomShape 23"/>
          <p:cNvSpPr/>
          <p:nvPr/>
        </p:nvSpPr>
        <p:spPr>
          <a:xfrm>
            <a:off x="7240680" y="3526200"/>
            <a:ext cx="182880" cy="496440"/>
          </a:xfrm>
          <a:prstGeom prst="rect">
            <a:avLst/>
          </a:prstGeom>
          <a:ln w="25560">
            <a:solidFill>
              <a:srgbClr val="9bbb59"/>
            </a:solidFill>
            <a:round/>
          </a:ln>
        </p:spPr>
      </p:sp>
      <p:sp>
        <p:nvSpPr>
          <p:cNvPr id="206" name="CustomShape 24"/>
          <p:cNvSpPr/>
          <p:nvPr/>
        </p:nvSpPr>
        <p:spPr>
          <a:xfrm>
            <a:off x="7423920" y="3755520"/>
            <a:ext cx="1466640" cy="535320"/>
          </a:xfrm>
          <a:prstGeom prst="rect">
            <a:avLst>
              <a:gd fmla="val 10000" name="adj"/>
            </a:avLst>
          </a:prstGeom>
          <a:solidFill>
            <a:srgbClr val="ffffff"/>
          </a:solidFill>
          <a:ln w="9360">
            <a:solidFill>
              <a:srgbClr val="9bbb59"/>
            </a:solidFill>
            <a:round/>
          </a:ln>
        </p:spPr>
        <p:txBody>
          <a:bodyPr anchor="ctr" bIns="14040" lIns="20880" rIns="20880" tIns="14040"/>
          <a:p>
            <a:pPr algn="ctr">
              <a:lnSpc>
                <a:spcPct val="90000"/>
              </a:lnSpc>
            </a:pPr>
            <a:r>
              <a:rPr b="1" lang="ru-RU" sz="1100">
                <a:solidFill>
                  <a:srgbClr val="000000"/>
                </a:solidFill>
                <a:latin typeface="Calibri"/>
              </a:rPr>
              <a:t>Компьютерная обработка данных</a:t>
            </a:r>
            <a:endParaRPr/>
          </a:p>
        </p:txBody>
      </p:sp>
      <p:sp>
        <p:nvSpPr>
          <p:cNvPr id="207" name="TextShape 25"/>
          <p:cNvSpPr txBox="1"/>
          <p:nvPr/>
        </p:nvSpPr>
        <p:spPr>
          <a:xfrm>
            <a:off x="395640" y="0"/>
            <a:ext cx="8229240" cy="7138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Этапы подготовки и определения последовательности ДНК</a:t>
            </a:r>
            <a:endParaRPr/>
          </a:p>
        </p:txBody>
      </p:sp>
      <p:sp>
        <p:nvSpPr>
          <p:cNvPr id="208" name="CustomShape 26"/>
          <p:cNvSpPr/>
          <p:nvPr/>
        </p:nvSpPr>
        <p:spPr>
          <a:xfrm>
            <a:off x="179640" y="2249640"/>
            <a:ext cx="-673437053880" cy="12864240"/>
          </a:xfrm>
          <a:prstGeom prst="rect">
            <a:avLst>
              <a:gd fmla="val 16667" name="adj"/>
            </a:avLst>
          </a:prstGeom>
        </p:spPr>
        <p:txBody>
          <a:bodyPr bIns="45000" lIns="90000" rIns="90000" tIns="45000"/>
          <a:p>
            <a:r>
              <a:rPr b="1" lang="ru-RU"/>
              <a:t>Наработка матрицы НК для секвенсовой  реакции</a:t>
            </a:r>
            <a:endParaRPr/>
          </a:p>
        </p:txBody>
      </p:sp>
      <p:sp>
        <p:nvSpPr>
          <p:cNvPr id="209" name="CustomShape 27"/>
          <p:cNvSpPr/>
          <p:nvPr/>
        </p:nvSpPr>
        <p:spPr>
          <a:xfrm>
            <a:off x="179640" y="11523529440"/>
            <a:ext cx="-673437053880" cy="12864240"/>
          </a:xfrm>
          <a:prstGeom prst="rect">
            <a:avLst>
              <a:gd fmla="val 16667" name="adj"/>
            </a:avLst>
          </a:prstGeom>
        </p:spPr>
        <p:txBody>
          <a:bodyPr bIns="45000" lIns="90000" rIns="90000" tIns="45000"/>
          <a:p>
            <a:r>
              <a:rPr b="1" lang="ru-RU"/>
              <a:t>Наработка матрицы НК для секвенсовой  реакции</a:t>
            </a:r>
            <a:endParaRPr/>
          </a:p>
        </p:txBody>
      </p:sp>
      <p:sp>
        <p:nvSpPr>
          <p:cNvPr id="210" name="CustomShape 28"/>
          <p:cNvSpPr/>
          <p:nvPr/>
        </p:nvSpPr>
        <p:spPr>
          <a:xfrm>
            <a:off x="179640" y="2249640"/>
            <a:ext cx="8712720" cy="4608000"/>
          </a:xfrm>
          <a:prstGeom prst="rect">
            <a:avLst/>
          </a:prstGeom>
        </p:spPr>
      </p:sp>
      <p:sp>
        <p:nvSpPr>
          <p:cNvPr id="211" name="CustomShape 29"/>
          <p:cNvSpPr/>
          <p:nvPr/>
        </p:nvSpPr>
        <p:spPr>
          <a:xfrm>
            <a:off x="179640" y="2249640"/>
            <a:ext cx="7144633440" cy="384120"/>
          </a:xfrm>
          <a:prstGeom prst="rect">
            <a:avLst>
              <a:gd fmla="val 16667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b="1" lang="ru-RU"/>
              <a:t>Экстракция НК из биологического материала</a:t>
            </a:r>
            <a:endParaRPr/>
          </a:p>
        </p:txBody>
      </p:sp>
      <p:sp>
        <p:nvSpPr>
          <p:cNvPr id="212" name="CustomShape 30"/>
          <p:cNvSpPr/>
          <p:nvPr/>
        </p:nvSpPr>
        <p:spPr>
          <a:xfrm>
            <a:off x="179640" y="2249640"/>
            <a:ext cx="2788149240" cy="384120"/>
          </a:xfrm>
          <a:prstGeom prst="rect">
            <a:avLst>
              <a:gd fmla="val 16667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b="1" lang="ru-RU"/>
              <a:t>Дизайн (подбор) </a:t>
            </a:r>
            <a:endParaRPr/>
          </a:p>
        </p:txBody>
      </p:sp>
      <p:sp>
        <p:nvSpPr>
          <p:cNvPr id="213" name="CustomShape 31"/>
          <p:cNvSpPr/>
          <p:nvPr/>
        </p:nvSpPr>
        <p:spPr>
          <a:xfrm>
            <a:off x="179640" y="2249640"/>
            <a:ext cx="10978339320" cy="384120"/>
          </a:xfrm>
          <a:prstGeom prst="rect">
            <a:avLst>
              <a:gd fmla="val 16667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b="1" lang="ru-RU"/>
              <a:t>ПЦР амплификация и последующая очистка  продукта амплификации  </a:t>
            </a:r>
            <a:endParaRPr/>
          </a:p>
        </p:txBody>
      </p:sp>
      <p:sp>
        <p:nvSpPr>
          <p:cNvPr id="214" name="CustomShape 32"/>
          <p:cNvSpPr/>
          <p:nvPr/>
        </p:nvSpPr>
        <p:spPr>
          <a:xfrm>
            <a:off x="179640" y="2249640"/>
            <a:ext cx="5227780320" cy="383760"/>
          </a:xfrm>
          <a:prstGeom prst="rect">
            <a:avLst>
              <a:gd fmla="val 16667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b="1" lang="ru-RU"/>
              <a:t>Проведение секвенсовой реакции</a:t>
            </a:r>
            <a:endParaRPr/>
          </a:p>
        </p:txBody>
      </p:sp>
      <p:sp>
        <p:nvSpPr>
          <p:cNvPr id="215" name="CustomShape 33"/>
          <p:cNvSpPr/>
          <p:nvPr/>
        </p:nvSpPr>
        <p:spPr>
          <a:xfrm>
            <a:off x="179640" y="2249640"/>
            <a:ext cx="6273336600" cy="383760"/>
          </a:xfrm>
          <a:prstGeom prst="rect">
            <a:avLst>
              <a:gd fmla="val 16667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b="1" lang="ru-RU"/>
              <a:t>Очистка продукта секвенсовой реакции</a:t>
            </a:r>
            <a:endParaRPr/>
          </a:p>
        </p:txBody>
      </p:sp>
      <p:sp>
        <p:nvSpPr>
          <p:cNvPr id="216" name="CustomShape 34"/>
          <p:cNvSpPr/>
          <p:nvPr/>
        </p:nvSpPr>
        <p:spPr>
          <a:xfrm>
            <a:off x="179640" y="2249640"/>
            <a:ext cx="8190189720" cy="384120"/>
          </a:xfrm>
          <a:prstGeom prst="rect">
            <a:avLst>
              <a:gd fmla="val 16667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b="1" lang="ru-RU"/>
              <a:t>Электрокинетическая инжекция образца в капилляр</a:t>
            </a:r>
            <a:endParaRPr/>
          </a:p>
        </p:txBody>
      </p:sp>
      <p:sp>
        <p:nvSpPr>
          <p:cNvPr id="217" name="CustomShape 35"/>
          <p:cNvSpPr/>
          <p:nvPr/>
        </p:nvSpPr>
        <p:spPr>
          <a:xfrm>
            <a:off x="179640" y="2249640"/>
            <a:ext cx="2091111840" cy="384120"/>
          </a:xfrm>
          <a:prstGeom prst="rect">
            <a:avLst>
              <a:gd fmla="val 16667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b="1" lang="ru-RU"/>
              <a:t>Электрофорез</a:t>
            </a:r>
            <a:endParaRPr/>
          </a:p>
        </p:txBody>
      </p:sp>
      <p:sp>
        <p:nvSpPr>
          <p:cNvPr id="218" name="CustomShape 36"/>
          <p:cNvSpPr/>
          <p:nvPr/>
        </p:nvSpPr>
        <p:spPr>
          <a:xfrm>
            <a:off x="179640" y="2249640"/>
            <a:ext cx="2265371280" cy="384120"/>
          </a:xfrm>
          <a:prstGeom prst="rect">
            <a:avLst>
              <a:gd fmla="val 16667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b="1" lang="ru-RU"/>
              <a:t>Возбуждение/ </a:t>
            </a:r>
            <a:endParaRPr/>
          </a:p>
        </p:txBody>
      </p:sp>
      <p:sp>
        <p:nvSpPr>
          <p:cNvPr id="219" name="CustomShape 37"/>
          <p:cNvSpPr/>
          <p:nvPr/>
        </p:nvSpPr>
        <p:spPr>
          <a:xfrm>
            <a:off x="179640" y="2249640"/>
            <a:ext cx="12895192440" cy="384120"/>
          </a:xfrm>
          <a:prstGeom prst="rect">
            <a:avLst>
              <a:gd fmla="val 16667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b="1" lang="ru-RU"/>
              <a:t>Смена полимерного материала в капилляре перед инжекцией следующего образца</a:t>
            </a:r>
            <a:endParaRPr/>
          </a:p>
        </p:txBody>
      </p:sp>
      <p:sp>
        <p:nvSpPr>
          <p:cNvPr id="220" name="CustomShape 38"/>
          <p:cNvSpPr/>
          <p:nvPr/>
        </p:nvSpPr>
        <p:spPr>
          <a:xfrm>
            <a:off x="179640" y="2249640"/>
            <a:ext cx="5053521240" cy="384120"/>
          </a:xfrm>
          <a:prstGeom prst="rect">
            <a:avLst>
              <a:gd fmla="val 16667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b="1" lang="ru-RU"/>
              <a:t>Компьютерная обработка данных</a:t>
            </a:r>
            <a:endParaRPr/>
          </a:p>
        </p:txBody>
      </p:sp>
      <p:sp>
        <p:nvSpPr>
          <p:cNvPr id="221" name="CustomShape 39"/>
          <p:cNvSpPr/>
          <p:nvPr/>
        </p:nvSpPr>
        <p:spPr>
          <a:xfrm>
            <a:off x="2079000" y="3026880"/>
            <a:ext cx="287640" cy="45360"/>
          </a:xfrm>
          <a:prstGeom prst="rect">
            <a:avLst>
              <a:gd fmla="val 50000" name="adj1"/>
              <a:gd fmla="val 50000" name="adj2"/>
            </a:avLst>
          </a:prstGeom>
          <a:solidFill>
            <a:srgbClr val="4f81bd"/>
          </a:solidFill>
          <a:ln w="25560">
            <a:solidFill>
              <a:srgbClr val="ff0000"/>
            </a:solidFill>
            <a:round/>
          </a:ln>
        </p:spPr>
      </p:sp>
      <p:sp>
        <p:nvSpPr>
          <p:cNvPr id="222" name="CustomShape 40"/>
          <p:cNvSpPr/>
          <p:nvPr/>
        </p:nvSpPr>
        <p:spPr>
          <a:xfrm>
            <a:off x="4356000" y="3026880"/>
            <a:ext cx="287640" cy="45360"/>
          </a:xfrm>
          <a:prstGeom prst="rect">
            <a:avLst>
              <a:gd fmla="val 50000" name="adj1"/>
              <a:gd fmla="val 50000" name="adj2"/>
            </a:avLst>
          </a:prstGeom>
          <a:solidFill>
            <a:srgbClr val="4f81bd"/>
          </a:solidFill>
          <a:ln w="25560">
            <a:solidFill>
              <a:srgbClr val="ff0000"/>
            </a:solidFill>
            <a:round/>
          </a:ln>
        </p:spPr>
      </p:sp>
      <p:sp>
        <p:nvSpPr>
          <p:cNvPr id="223" name="CustomShape 41"/>
          <p:cNvSpPr/>
          <p:nvPr/>
        </p:nvSpPr>
        <p:spPr>
          <a:xfrm>
            <a:off x="6660360" y="3026880"/>
            <a:ext cx="287640" cy="45360"/>
          </a:xfrm>
          <a:prstGeom prst="rect">
            <a:avLst>
              <a:gd fmla="val 50000" name="adj1"/>
              <a:gd fmla="val 50000" name="adj2"/>
            </a:avLst>
          </a:prstGeom>
          <a:solidFill>
            <a:srgbClr val="4f81bd"/>
          </a:solidFill>
          <a:ln w="25560">
            <a:solidFill>
              <a:srgbClr val="ff0000"/>
            </a:solidFill>
            <a:round/>
          </a:ln>
        </p:spPr>
      </p:sp>
      <p:pic>
        <p:nvPicPr>
          <p:cNvPr descr="" id="22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55640" y="1057680"/>
            <a:ext cx="1440720" cy="1420560"/>
          </a:xfrm>
          <a:prstGeom prst="rect">
            <a:avLst/>
          </a:prstGeom>
        </p:spPr>
      </p:pic>
      <p:pic>
        <p:nvPicPr>
          <p:cNvPr descr="" id="22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32000" y="913680"/>
            <a:ext cx="3384000" cy="1586160"/>
          </a:xfrm>
          <a:prstGeom prst="rect">
            <a:avLst/>
          </a:prstGeom>
        </p:spPr>
      </p:pic>
      <p:pic>
        <p:nvPicPr>
          <p:cNvPr descr="" id="22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3640" y="1087920"/>
            <a:ext cx="1439640" cy="1396800"/>
          </a:xfrm>
          <a:prstGeom prst="rect">
            <a:avLst/>
          </a:prstGeom>
        </p:spPr>
      </p:pic>
      <p:sp>
        <p:nvSpPr>
          <p:cNvPr id="227" name="TextShape 4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11F1E1-A171-41A1-81F1-31E11101E1C1}" type="slidenum">
              <a:rPr lang="ru-RU">
                <a:solidFill>
                  <a:srgbClr val="000000"/>
                </a:solidFill>
                <a:latin typeface="Times New Roman"/>
              </a:rPr>
              <a:t>&lt;номер&gt;</a:t>
            </a:fld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79640" y="0"/>
            <a:ext cx="8578800" cy="1281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Факторы, влияющие на качество</a:t>
            </a:r>
            <a:r>
              <a:rPr lang="ru-RU" sz="280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2800">
                <a:solidFill>
                  <a:srgbClr val="000000"/>
                </a:solidFill>
                <a:latin typeface="Times New Roman"/>
              </a:rPr>
              <a:t> секвенсовой реакции</a:t>
            </a:r>
            <a:endParaRPr/>
          </a:p>
        </p:txBody>
      </p:sp>
      <p:sp>
        <p:nvSpPr>
          <p:cNvPr id="229" name="TextShape 2"/>
          <p:cNvSpPr txBox="1"/>
          <p:nvPr/>
        </p:nvSpPr>
        <p:spPr>
          <a:xfrm>
            <a:off x="457200" y="2133000"/>
            <a:ext cx="8229240" cy="3993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Условие проведения реакции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Качество реактивов используемых для секвенсовой реакции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Качество наработанной матрицы НК для секвенсовой реакции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Срок хранения наработанной матрицы</a:t>
            </a:r>
            <a:endParaRPr/>
          </a:p>
        </p:txBody>
      </p:sp>
      <p:sp>
        <p:nvSpPr>
          <p:cNvPr id="230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21C111-7181-4161-91D1-D161E111E1C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1000080" y="68400"/>
            <a:ext cx="6929280" cy="3600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Обзор современных технологий Секвенирования</a:t>
            </a:r>
            <a:endParaRPr/>
          </a:p>
        </p:txBody>
      </p:sp>
      <p:sp>
        <p:nvSpPr>
          <p:cNvPr id="232" name="Line 2"/>
          <p:cNvSpPr/>
          <p:nvPr/>
        </p:nvSpPr>
        <p:spPr>
          <a:xfrm>
            <a:off x="499680" y="4643280"/>
            <a:ext cx="8001360" cy="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</p:sp>
      <p:sp>
        <p:nvSpPr>
          <p:cNvPr id="233" name="CustomShape 3"/>
          <p:cNvSpPr/>
          <p:nvPr/>
        </p:nvSpPr>
        <p:spPr>
          <a:xfrm>
            <a:off x="136440" y="6500880"/>
            <a:ext cx="1785600" cy="349560"/>
          </a:xfrm>
          <a:prstGeom prst="rect">
            <a:avLst/>
          </a:prstGeom>
          <a:solidFill>
            <a:srgbClr val="b3a2c7"/>
          </a:solidFill>
        </p:spPr>
        <p:txBody>
          <a:bodyPr bIns="45000" lIns="0" rIns="0" tIns="45000"/>
          <a:p>
            <a:pPr algn="ctr">
              <a:lnSpc>
                <a:spcPct val="100000"/>
              </a:lnSpc>
            </a:pPr>
            <a:r>
              <a:rPr b="1" lang="ru-RU" sz="1700">
                <a:solidFill>
                  <a:srgbClr val="000000"/>
                </a:solidFill>
                <a:latin typeface="Calibri"/>
              </a:rPr>
              <a:t>ограничения</a:t>
            </a:r>
            <a:endParaRPr/>
          </a:p>
        </p:txBody>
      </p:sp>
      <p:sp>
        <p:nvSpPr>
          <p:cNvPr id="234" name="Line 4"/>
          <p:cNvSpPr/>
          <p:nvPr/>
        </p:nvSpPr>
        <p:spPr>
          <a:xfrm>
            <a:off x="4429080" y="714240"/>
            <a:ext cx="0" cy="528624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</p:sp>
      <p:sp>
        <p:nvSpPr>
          <p:cNvPr id="235" name="Line 5"/>
          <p:cNvSpPr/>
          <p:nvPr/>
        </p:nvSpPr>
        <p:spPr>
          <a:xfrm>
            <a:off x="642600" y="1428480"/>
            <a:ext cx="8001360" cy="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</p:sp>
      <p:sp>
        <p:nvSpPr>
          <p:cNvPr id="236" name="Line 6"/>
          <p:cNvSpPr/>
          <p:nvPr/>
        </p:nvSpPr>
        <p:spPr>
          <a:xfrm>
            <a:off x="2232000" y="714240"/>
            <a:ext cx="0" cy="528624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</p:sp>
      <p:sp>
        <p:nvSpPr>
          <p:cNvPr id="237" name="Line 7"/>
          <p:cNvSpPr/>
          <p:nvPr/>
        </p:nvSpPr>
        <p:spPr>
          <a:xfrm>
            <a:off x="571320" y="3214440"/>
            <a:ext cx="8001000" cy="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</p:sp>
      <p:sp>
        <p:nvSpPr>
          <p:cNvPr id="238" name="CustomShape 8"/>
          <p:cNvSpPr/>
          <p:nvPr/>
        </p:nvSpPr>
        <p:spPr>
          <a:xfrm>
            <a:off x="132480" y="1448640"/>
            <a:ext cx="937800" cy="638280"/>
          </a:xfrm>
          <a:prstGeom prst="rect">
            <a:avLst/>
          </a:prstGeom>
          <a:solidFill>
            <a:srgbClr val="c0504d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</a:rPr>
              <a:t>метод</a:t>
            </a:r>
            <a:endParaRPr/>
          </a:p>
        </p:txBody>
      </p:sp>
      <p:sp>
        <p:nvSpPr>
          <p:cNvPr id="239" name="CustomShape 9"/>
          <p:cNvSpPr/>
          <p:nvPr/>
        </p:nvSpPr>
        <p:spPr>
          <a:xfrm>
            <a:off x="142920" y="3187440"/>
            <a:ext cx="1714320" cy="638280"/>
          </a:xfrm>
          <a:prstGeom prst="rect">
            <a:avLst/>
          </a:prstGeom>
          <a:solidFill>
            <a:srgbClr val="95b3d7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</a:rPr>
              <a:t>особенности</a:t>
            </a:r>
            <a:endParaRPr/>
          </a:p>
        </p:txBody>
      </p:sp>
      <p:sp>
        <p:nvSpPr>
          <p:cNvPr id="240" name="CustomShape 10"/>
          <p:cNvSpPr/>
          <p:nvPr/>
        </p:nvSpPr>
        <p:spPr>
          <a:xfrm>
            <a:off x="150480" y="4588920"/>
            <a:ext cx="1356840" cy="608040"/>
          </a:xfrm>
          <a:prstGeom prst="rect">
            <a:avLst/>
          </a:prstGeom>
          <a:solidFill>
            <a:srgbClr val="92d050"/>
          </a:solidFill>
        </p:spPr>
        <p:txBody>
          <a:bodyPr bIns="45000" lIns="0" rIns="0" tIns="45000"/>
          <a:p>
            <a:pPr algn="ctr">
              <a:lnSpc>
                <a:spcPct val="100000"/>
              </a:lnSpc>
            </a:pPr>
            <a:r>
              <a:rPr b="1" lang="ru-RU" sz="1700">
                <a:solidFill>
                  <a:srgbClr val="000000"/>
                </a:solidFill>
                <a:latin typeface="Calibri"/>
              </a:rPr>
              <a:t>возможности</a:t>
            </a:r>
            <a:endParaRPr/>
          </a:p>
        </p:txBody>
      </p:sp>
      <p:sp>
        <p:nvSpPr>
          <p:cNvPr id="241" name="CustomShape 11"/>
          <p:cNvSpPr/>
          <p:nvPr/>
        </p:nvSpPr>
        <p:spPr>
          <a:xfrm>
            <a:off x="575640" y="4714920"/>
            <a:ext cx="1642680" cy="1550520"/>
          </a:xfrm>
          <a:prstGeom prst="rect">
            <a:avLst/>
          </a:prstGeom>
          <a:solidFill>
            <a:srgbClr val="604a7b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Небольшая производительность Тысячи п.н. в день.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 </a:t>
            </a:r>
            <a:endParaRPr/>
          </a:p>
        </p:txBody>
      </p:sp>
      <p:sp>
        <p:nvSpPr>
          <p:cNvPr id="242" name="CustomShape 12"/>
          <p:cNvSpPr/>
          <p:nvPr/>
        </p:nvSpPr>
        <p:spPr>
          <a:xfrm>
            <a:off x="615960" y="500040"/>
            <a:ext cx="1571400" cy="820440"/>
          </a:xfrm>
          <a:prstGeom prst="rect">
            <a:avLst/>
          </a:prstGeom>
          <a:solidFill>
            <a:srgbClr val="c0504d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1600"/>
              <a:t>По Сенгеру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43" name="CustomShape 13"/>
          <p:cNvSpPr/>
          <p:nvPr/>
        </p:nvSpPr>
        <p:spPr>
          <a:xfrm>
            <a:off x="615960" y="1500120"/>
            <a:ext cx="1571400" cy="1550520"/>
          </a:xfrm>
          <a:prstGeom prst="rect">
            <a:avLst/>
          </a:prstGeom>
          <a:solidFill>
            <a:srgbClr val="4f81bd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Длинные прочтения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44" name="CustomShape 14"/>
          <p:cNvSpPr/>
          <p:nvPr/>
        </p:nvSpPr>
        <p:spPr>
          <a:xfrm>
            <a:off x="588960" y="3381120"/>
            <a:ext cx="1580760" cy="1063800"/>
          </a:xfrm>
          <a:prstGeom prst="rect">
            <a:avLst/>
          </a:prstGeom>
          <a:solidFill>
            <a:srgbClr val="c3d69b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Ампликоны,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Плазмиды.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45" name="CustomShape 15"/>
          <p:cNvSpPr/>
          <p:nvPr/>
        </p:nvSpPr>
        <p:spPr>
          <a:xfrm>
            <a:off x="2316960" y="500040"/>
            <a:ext cx="2002320" cy="1063080"/>
          </a:xfrm>
          <a:prstGeom prst="rect">
            <a:avLst/>
          </a:prstGeom>
          <a:solidFill>
            <a:srgbClr val="c0504d"/>
          </a:solidFill>
        </p:spPr>
        <p:txBody>
          <a:bodyPr bIns="45000" lIns="0" rIns="0" tIns="45000"/>
          <a:p>
            <a:pPr algn="ctr">
              <a:lnSpc>
                <a:spcPct val="100000"/>
              </a:lnSpc>
            </a:pPr>
            <a:r>
              <a:rPr b="1" lang="ru-RU" sz="1600"/>
              <a:t>Полупроводниковое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/>
              <a:t>Секвенирование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46" name="CustomShape 16"/>
          <p:cNvSpPr/>
          <p:nvPr/>
        </p:nvSpPr>
        <p:spPr>
          <a:xfrm>
            <a:off x="2343600" y="1500120"/>
            <a:ext cx="1973160" cy="1460520"/>
          </a:xfrm>
          <a:prstGeom prst="rect">
            <a:avLst/>
          </a:prstGeom>
          <a:solidFill>
            <a:srgbClr val="4f81bd"/>
          </a:solidFill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lang="ru-RU" sz="1600"/>
              <a:t>Прочтения средней длины. Средняя производительность до млрд. п.н. за 2 ч.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 </a:t>
            </a:r>
            <a:r>
              <a:rPr lang="ru-RU" sz="1600"/>
              <a:t>Количественные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 </a:t>
            </a:r>
            <a:r>
              <a:rPr lang="ru-RU" sz="1600"/>
              <a:t>результаты </a:t>
            </a:r>
            <a:endParaRPr/>
          </a:p>
        </p:txBody>
      </p:sp>
      <p:sp>
        <p:nvSpPr>
          <p:cNvPr id="247" name="CustomShape 17"/>
          <p:cNvSpPr/>
          <p:nvPr/>
        </p:nvSpPr>
        <p:spPr>
          <a:xfrm>
            <a:off x="2341080" y="3370680"/>
            <a:ext cx="1973160" cy="1306440"/>
          </a:xfrm>
          <a:prstGeom prst="rect">
            <a:avLst/>
          </a:prstGeom>
          <a:solidFill>
            <a:srgbClr val="c3d69b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1600"/>
              <a:t>Ампликоны,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Небольшие участки геномов,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Небольшие геномы.</a:t>
            </a:r>
            <a:endParaRPr/>
          </a:p>
        </p:txBody>
      </p:sp>
      <p:sp>
        <p:nvSpPr>
          <p:cNvPr id="248" name="CustomShape 18"/>
          <p:cNvSpPr/>
          <p:nvPr/>
        </p:nvSpPr>
        <p:spPr>
          <a:xfrm>
            <a:off x="2286000" y="4746600"/>
            <a:ext cx="2062440" cy="1460520"/>
          </a:xfrm>
          <a:prstGeom prst="rect">
            <a:avLst/>
          </a:prstGeom>
          <a:solidFill>
            <a:srgbClr val="403152"/>
          </a:solidFill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lang="ru-RU" sz="1600"/>
              <a:t>Длина прочтений 400 п.н., трудно собрать геном богатый повторными последовательностями нуклеотидов </a:t>
            </a:r>
            <a:endParaRPr/>
          </a:p>
        </p:txBody>
      </p:sp>
      <p:sp>
        <p:nvSpPr>
          <p:cNvPr id="249" name="CustomShape 19"/>
          <p:cNvSpPr/>
          <p:nvPr/>
        </p:nvSpPr>
        <p:spPr>
          <a:xfrm>
            <a:off x="4500720" y="500040"/>
            <a:ext cx="2117160" cy="820440"/>
          </a:xfrm>
          <a:prstGeom prst="rect">
            <a:avLst/>
          </a:prstGeom>
          <a:solidFill>
            <a:srgbClr val="c0504d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600"/>
              <a:t>Лигирование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/>
              <a:t>олигонуклиотидов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/>
              <a:t>(SOLID™)</a:t>
            </a:r>
            <a:endParaRPr/>
          </a:p>
        </p:txBody>
      </p:sp>
      <p:sp>
        <p:nvSpPr>
          <p:cNvPr id="250" name="CustomShape 20"/>
          <p:cNvSpPr/>
          <p:nvPr/>
        </p:nvSpPr>
        <p:spPr>
          <a:xfrm>
            <a:off x="4521600" y="1500120"/>
            <a:ext cx="2149920" cy="1703160"/>
          </a:xfrm>
          <a:prstGeom prst="rect">
            <a:avLst/>
          </a:prstGeom>
          <a:solidFill>
            <a:srgbClr val="4f81bd"/>
          </a:solidFill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lang="ru-RU" sz="1600"/>
              <a:t>Млрд. коротких прочтений. Высокая производительность,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 </a:t>
            </a:r>
            <a:r>
              <a:rPr lang="ru-RU" sz="1600"/>
              <a:t>до 180 млрд. за 2 нед.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 </a:t>
            </a:r>
            <a:r>
              <a:rPr lang="ru-RU" sz="1600"/>
              <a:t>Количественные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результаты</a:t>
            </a:r>
            <a:endParaRPr/>
          </a:p>
        </p:txBody>
      </p:sp>
      <p:sp>
        <p:nvSpPr>
          <p:cNvPr id="251" name="CustomShape 21"/>
          <p:cNvSpPr/>
          <p:nvPr/>
        </p:nvSpPr>
        <p:spPr>
          <a:xfrm>
            <a:off x="4521600" y="3407760"/>
            <a:ext cx="2149920" cy="973800"/>
          </a:xfrm>
          <a:prstGeom prst="rect">
            <a:avLst/>
          </a:prstGeom>
          <a:solidFill>
            <a:srgbClr val="c3d69b"/>
          </a:solidFill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lang="ru-RU" sz="1600"/>
              <a:t>Крупные участки геномов («экзом»),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Полные геномы,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Транскриптомы.</a:t>
            </a:r>
            <a:endParaRPr/>
          </a:p>
        </p:txBody>
      </p:sp>
      <p:sp>
        <p:nvSpPr>
          <p:cNvPr id="252" name="CustomShape 22"/>
          <p:cNvSpPr/>
          <p:nvPr/>
        </p:nvSpPr>
        <p:spPr>
          <a:xfrm>
            <a:off x="4500720" y="4719240"/>
            <a:ext cx="2149920" cy="1460520"/>
          </a:xfrm>
          <a:prstGeom prst="rect">
            <a:avLst/>
          </a:prstGeom>
          <a:solidFill>
            <a:srgbClr val="604a7b"/>
          </a:solidFill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lang="ru-RU" sz="1600"/>
              <a:t>Длина прочтений 40 - 50 п.н., трудно собрать геном богатый повторными последовательностями нуклеотидов </a:t>
            </a:r>
            <a:endParaRPr/>
          </a:p>
        </p:txBody>
      </p:sp>
      <p:sp>
        <p:nvSpPr>
          <p:cNvPr id="253" name="TextShape 2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A12171-9111-4151-A1C1-00919161417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254" name="Line 24"/>
          <p:cNvSpPr/>
          <p:nvPr/>
        </p:nvSpPr>
        <p:spPr>
          <a:xfrm>
            <a:off x="6715080" y="714240"/>
            <a:ext cx="0" cy="528624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</p:sp>
      <p:sp>
        <p:nvSpPr>
          <p:cNvPr id="255" name="CustomShape 25"/>
          <p:cNvSpPr/>
          <p:nvPr/>
        </p:nvSpPr>
        <p:spPr>
          <a:xfrm>
            <a:off x="6766920" y="500040"/>
            <a:ext cx="2117160" cy="820440"/>
          </a:xfrm>
          <a:prstGeom prst="rect">
            <a:avLst/>
          </a:prstGeom>
          <a:solidFill>
            <a:srgbClr val="c0504d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1600"/>
              <a:t>Illumina MiSeq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56" name="CustomShape 26"/>
          <p:cNvSpPr/>
          <p:nvPr/>
        </p:nvSpPr>
        <p:spPr>
          <a:xfrm>
            <a:off x="6788160" y="1500120"/>
            <a:ext cx="2149920" cy="2036520"/>
          </a:xfrm>
          <a:prstGeom prst="rect">
            <a:avLst/>
          </a:prstGeom>
          <a:solidFill>
            <a:srgbClr val="4f81bd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1600"/>
              <a:t>Млрд. коротких прочтений. Высокая производительность,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 </a:t>
            </a:r>
            <a:r>
              <a:rPr lang="ru-RU" sz="1600"/>
              <a:t>до 180 млрд. за 2 нед.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 </a:t>
            </a:r>
            <a:r>
              <a:rPr lang="ru-RU" sz="1600"/>
              <a:t>Количественные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результаты</a:t>
            </a:r>
            <a:endParaRPr/>
          </a:p>
        </p:txBody>
      </p:sp>
      <p:sp>
        <p:nvSpPr>
          <p:cNvPr id="257" name="CustomShape 27"/>
          <p:cNvSpPr/>
          <p:nvPr/>
        </p:nvSpPr>
        <p:spPr>
          <a:xfrm>
            <a:off x="6788160" y="3367440"/>
            <a:ext cx="2149920" cy="1063800"/>
          </a:xfrm>
          <a:prstGeom prst="rect">
            <a:avLst/>
          </a:prstGeom>
          <a:solidFill>
            <a:srgbClr val="c3d69b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1600"/>
              <a:t>Крупные участки геномов («экзом»),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Полные геномы,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/>
              <a:t>Транскриптомы.</a:t>
            </a:r>
            <a:endParaRPr/>
          </a:p>
        </p:txBody>
      </p:sp>
      <p:sp>
        <p:nvSpPr>
          <p:cNvPr id="258" name="CustomShape 28"/>
          <p:cNvSpPr/>
          <p:nvPr/>
        </p:nvSpPr>
        <p:spPr>
          <a:xfrm>
            <a:off x="6788160" y="4679280"/>
            <a:ext cx="2149920" cy="1550520"/>
          </a:xfrm>
          <a:prstGeom prst="rect">
            <a:avLst/>
          </a:prstGeom>
          <a:solidFill>
            <a:srgbClr val="604a7b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1600"/>
              <a:t>Длина прочтений 40 - 50 п.н., трудно собрать геном богатый повторными последовательностями нуклеотидов 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500040" y="0"/>
            <a:ext cx="8229240" cy="503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Круг решаемых задач (ABI Prism 310)</a:t>
            </a:r>
            <a:endParaRPr/>
          </a:p>
        </p:txBody>
      </p:sp>
      <p:sp>
        <p:nvSpPr>
          <p:cNvPr id="260" name="TextShape 2"/>
          <p:cNvSpPr txBox="1"/>
          <p:nvPr/>
        </p:nvSpPr>
        <p:spPr>
          <a:xfrm>
            <a:off x="4500720" y="785880"/>
            <a:ext cx="4357440" cy="5071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Times New Roman"/>
              </a:rPr>
              <a:t>Ресеквенирование: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- Идентификация бактерий и ряда патогенных грибов; 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- Выявление и подтверждение мутаций;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- Выявление и подтверждение гетерозиготности;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- Выявление и подтверждение SNPs;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- Сравнительное секвенирование;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Times New Roman"/>
              </a:rPr>
              <a:t>Генотипировавние 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(HLA-типирование; Генотипирование ВИЧ для идентификации мутаций устойчивости к лекарственным препаратам).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Times New Roman"/>
              </a:rPr>
              <a:t>Секвенирование De novo - 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расшифровка абсолютно неизвестных последовательностей ДНК.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Times New Roman"/>
              </a:rPr>
              <a:t>Фрагментный анализ 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- AFLP-анализ </a:t>
            </a:r>
            <a:r>
              <a:rPr lang="ru-RU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261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9101B1-C1D1-4121-A161-91A1E1E1112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pic>
        <p:nvPicPr>
          <p:cNvPr descr="" id="26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5840" y="857160"/>
            <a:ext cx="4056480" cy="483012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161B1F1-D1E1-4151-81B1-81B121C191C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264" name="TextShape 2"/>
          <p:cNvSpPr txBox="1"/>
          <p:nvPr/>
        </p:nvSpPr>
        <p:spPr>
          <a:xfrm>
            <a:off x="500040" y="0"/>
            <a:ext cx="8229240" cy="503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Круг решаемых задач (ABI Prism 310)</a:t>
            </a:r>
            <a:endParaRPr/>
          </a:p>
        </p:txBody>
      </p:sp>
      <p:sp>
        <p:nvSpPr>
          <p:cNvPr id="265" name="CustomShape 3"/>
          <p:cNvSpPr/>
          <p:nvPr/>
        </p:nvSpPr>
        <p:spPr>
          <a:xfrm>
            <a:off x="428760" y="571320"/>
            <a:ext cx="3873960" cy="305280"/>
          </a:xfrm>
          <a:prstGeom prst="rect">
            <a:avLst/>
          </a:prstGeom>
        </p:spPr>
        <p:txBody>
          <a:bodyPr bIns="0" lIns="180000" rIns="0" tIns="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- Филогенетический анализ</a:t>
            </a:r>
            <a:endParaRPr/>
          </a:p>
        </p:txBody>
      </p:sp>
      <p:pic>
        <p:nvPicPr>
          <p:cNvPr descr="" id="26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1280" y="1639440"/>
            <a:ext cx="4643280" cy="4725360"/>
          </a:xfrm>
          <a:prstGeom prst="rect">
            <a:avLst/>
          </a:prstGeom>
        </p:spPr>
      </p:pic>
      <p:pic>
        <p:nvPicPr>
          <p:cNvPr descr="" id="26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835160" y="831960"/>
            <a:ext cx="4147560" cy="5501520"/>
          </a:xfrm>
          <a:prstGeom prst="rect">
            <a:avLst/>
          </a:prstGeom>
        </p:spPr>
      </p:pic>
      <p:pic>
        <p:nvPicPr>
          <p:cNvPr descr="" id="268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77640" y="4059000"/>
            <a:ext cx="2714400" cy="188100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101D1E1-1101-4181-A1C1-41A1217101A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285840" y="571320"/>
            <a:ext cx="8280720" cy="610200"/>
          </a:xfrm>
          <a:prstGeom prst="rect">
            <a:avLst/>
          </a:prstGeom>
        </p:spPr>
        <p:txBody>
          <a:bodyPr bIns="0" lIns="180000" rIns="0" tIns="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- Исследование генетического разнообразия популяций некоторых редких реликтовых или хозяйственно ценных видов растений и животных. </a:t>
            </a:r>
            <a:endParaRPr/>
          </a:p>
        </p:txBody>
      </p:sp>
      <p:sp>
        <p:nvSpPr>
          <p:cNvPr id="271" name="CustomShape 3"/>
          <p:cNvSpPr/>
          <p:nvPr/>
        </p:nvSpPr>
        <p:spPr>
          <a:xfrm>
            <a:off x="1531440" y="0"/>
            <a:ext cx="5935680" cy="5169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Круг решаемых задач (ABI Prism 310)</a:t>
            </a:r>
            <a:endParaRPr/>
          </a:p>
        </p:txBody>
      </p:sp>
      <p:pic>
        <p:nvPicPr>
          <p:cNvPr descr="" id="27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428840" y="1285920"/>
            <a:ext cx="6286320" cy="535716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F1D181-B141-41D1-9141-B1C11181D17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274" name="CustomShape 2"/>
          <p:cNvSpPr/>
          <p:nvPr/>
        </p:nvSpPr>
        <p:spPr>
          <a:xfrm>
            <a:off x="214200" y="500040"/>
            <a:ext cx="8786520" cy="610200"/>
          </a:xfrm>
          <a:prstGeom prst="rect">
            <a:avLst/>
          </a:prstGeom>
        </p:spPr>
        <p:txBody>
          <a:bodyPr bIns="0" lIns="180000" rIns="0" tIns="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- Проведение молекулярно-генетической паспортизации растений с целью идентификации их генофонда и оптимизации их генетического разнообразия.</a:t>
            </a:r>
            <a:endParaRPr/>
          </a:p>
        </p:txBody>
      </p:sp>
      <p:sp>
        <p:nvSpPr>
          <p:cNvPr id="275" name="CustomShape 3"/>
          <p:cNvSpPr/>
          <p:nvPr/>
        </p:nvSpPr>
        <p:spPr>
          <a:xfrm>
            <a:off x="1603080" y="0"/>
            <a:ext cx="5935680" cy="5169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Круг решаемых задач (ABI Prism 310)</a:t>
            </a:r>
            <a:endParaRPr/>
          </a:p>
        </p:txBody>
      </p:sp>
      <p:pic>
        <p:nvPicPr>
          <p:cNvPr descr="" id="27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42960" y="1357200"/>
            <a:ext cx="8000640" cy="4917960"/>
          </a:xfrm>
          <a:prstGeom prst="rect">
            <a:avLst/>
          </a:prstGeom>
        </p:spPr>
      </p:pic>
      <p:pic>
        <p:nvPicPr>
          <p:cNvPr descr="" id="27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14240" y="1643040"/>
            <a:ext cx="4828680" cy="70452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1E15191-5181-41D1-9181-01B13161416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279" name="CustomShape 2"/>
          <p:cNvSpPr/>
          <p:nvPr/>
        </p:nvSpPr>
        <p:spPr>
          <a:xfrm>
            <a:off x="428760" y="571320"/>
            <a:ext cx="8280720" cy="610200"/>
          </a:xfrm>
          <a:prstGeom prst="rect">
            <a:avLst/>
          </a:prstGeom>
        </p:spPr>
        <p:txBody>
          <a:bodyPr bIns="0" lIns="180000" rIns="0" tIns="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- Генотипирование бактерий на основе секвенирования с целью видовой идентификации штаммов.</a:t>
            </a:r>
            <a:endParaRPr/>
          </a:p>
        </p:txBody>
      </p:sp>
      <p:sp>
        <p:nvSpPr>
          <p:cNvPr id="280" name="CustomShape 3"/>
          <p:cNvSpPr/>
          <p:nvPr/>
        </p:nvSpPr>
        <p:spPr>
          <a:xfrm>
            <a:off x="1531440" y="0"/>
            <a:ext cx="5935680" cy="5169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Круг решаемых задач (ABI Prism 310)</a:t>
            </a:r>
            <a:endParaRPr/>
          </a:p>
        </p:txBody>
      </p:sp>
      <p:pic>
        <p:nvPicPr>
          <p:cNvPr descr="" id="28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28760" y="1571760"/>
            <a:ext cx="8286480" cy="436248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428760" y="0"/>
            <a:ext cx="8229240" cy="953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Оборудование и реактивы, необходимые для проведения секвенирования</a:t>
            </a:r>
            <a:endParaRPr/>
          </a:p>
        </p:txBody>
      </p:sp>
      <p:sp>
        <p:nvSpPr>
          <p:cNvPr id="283" name="CustomShape 2"/>
          <p:cNvSpPr/>
          <p:nvPr/>
        </p:nvSpPr>
        <p:spPr>
          <a:xfrm>
            <a:off x="357120" y="1071720"/>
            <a:ext cx="8326800" cy="5576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Times New Roman"/>
              </a:rPr>
              <a:t>Оборудование: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70c0"/>
                </a:solidFill>
                <a:latin typeface="Times New Roman"/>
              </a:rPr>
              <a:t>Секвенатор,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70c0"/>
                </a:solidFill>
                <a:latin typeface="Times New Roman"/>
              </a:rPr>
              <a:t>Амплификатор,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>
                <a:solidFill>
                  <a:srgbClr val="ff0000"/>
                </a:solidFill>
                <a:latin typeface="Times New Roman"/>
              </a:rPr>
              <a:t>Автоклав,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>
                <a:solidFill>
                  <a:srgbClr val="ff0000"/>
                </a:solidFill>
                <a:latin typeface="Times New Roman"/>
              </a:rPr>
              <a:t>Источник бесперебойного питания - 2,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70c0"/>
                </a:solidFill>
                <a:latin typeface="Times New Roman"/>
              </a:rPr>
              <a:t>Ламинарный шкаф (ПЦР бокс),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70c0"/>
                </a:solidFill>
                <a:latin typeface="Times New Roman"/>
              </a:rPr>
              <a:t>Прибор для измерения концентрации нуклеиновых кислот (Qubit /Пикодроп),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70c0"/>
                </a:solidFill>
                <a:latin typeface="Times New Roman"/>
              </a:rPr>
              <a:t>Центрифуга - 15тыс об./сек,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70c0"/>
                </a:solidFill>
                <a:latin typeface="Times New Roman"/>
              </a:rPr>
              <a:t>Твердотельный термостат,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70c0"/>
                </a:solidFill>
                <a:latin typeface="Times New Roman"/>
              </a:rPr>
              <a:t>Вортекс/Шейкер,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70c0"/>
                </a:solidFill>
                <a:latin typeface="Times New Roman"/>
              </a:rPr>
              <a:t>Камера для горизонтального электрофореза + источник питания,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70c0"/>
                </a:solidFill>
                <a:latin typeface="Times New Roman"/>
              </a:rPr>
              <a:t>Трансиллюминатор,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70c0"/>
                </a:solidFill>
                <a:latin typeface="Times New Roman"/>
              </a:rPr>
              <a:t>Дозирующие устройства.</a:t>
            </a:r>
            <a:endParaRPr/>
          </a:p>
        </p:txBody>
      </p:sp>
      <p:sp>
        <p:nvSpPr>
          <p:cNvPr id="284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1019111-C131-4101-8131-8181E1A121F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467640" y="0"/>
            <a:ext cx="8229240" cy="5108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История разработки метода</a:t>
            </a:r>
            <a:endParaRPr/>
          </a:p>
        </p:txBody>
      </p:sp>
      <p:sp>
        <p:nvSpPr>
          <p:cNvPr id="4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915161-91A1-4151-A1E1-D1913141C1B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pic>
        <p:nvPicPr>
          <p:cNvPr descr="" id="42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107640" y="2977920"/>
            <a:ext cx="1714320" cy="2214360"/>
          </a:xfrm>
          <a:prstGeom prst="rect">
            <a:avLst/>
          </a:prstGeom>
        </p:spPr>
      </p:pic>
      <p:sp>
        <p:nvSpPr>
          <p:cNvPr id="43" name="CustomShape 3"/>
          <p:cNvSpPr/>
          <p:nvPr/>
        </p:nvSpPr>
        <p:spPr>
          <a:xfrm>
            <a:off x="68760" y="5263920"/>
            <a:ext cx="1924560" cy="11876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/>
              <a:t>Фридрих Мишер</a:t>
            </a:r>
            <a:endParaRPr/>
          </a:p>
          <a:p>
            <a:r>
              <a:rPr lang="ru-RU"/>
              <a:t>Открытие ДНК  </a:t>
            </a:r>
            <a:endParaRPr/>
          </a:p>
          <a:p>
            <a:r>
              <a:rPr lang="ru-RU"/>
              <a:t>1869 год.</a:t>
            </a:r>
            <a:endParaRPr/>
          </a:p>
          <a:p>
            <a:endParaRPr/>
          </a:p>
        </p:txBody>
      </p:sp>
      <p:pic>
        <p:nvPicPr>
          <p:cNvPr descr="" id="44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3920760" y="2977920"/>
            <a:ext cx="1999800" cy="2214360"/>
          </a:xfrm>
          <a:prstGeom prst="rect">
            <a:avLst/>
          </a:prstGeom>
        </p:spPr>
      </p:pic>
      <p:sp>
        <p:nvSpPr>
          <p:cNvPr id="45" name="CustomShape 4"/>
          <p:cNvSpPr/>
          <p:nvPr/>
        </p:nvSpPr>
        <p:spPr>
          <a:xfrm>
            <a:off x="4036680" y="5263920"/>
            <a:ext cx="1999800" cy="14612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Джеймс Уотсон </a:t>
            </a:r>
            <a:endParaRPr/>
          </a:p>
          <a:p>
            <a:r>
              <a:rPr lang="ru-RU"/>
              <a:t>и Френсис Крик</a:t>
            </a:r>
            <a:endParaRPr/>
          </a:p>
          <a:p>
            <a:r>
              <a:rPr lang="ru-RU"/>
              <a:t>Двойная спираль, </a:t>
            </a:r>
            <a:endParaRPr/>
          </a:p>
          <a:p>
            <a:r>
              <a:rPr lang="ru-RU"/>
              <a:t>1953 год.</a:t>
            </a:r>
            <a:endParaRPr/>
          </a:p>
        </p:txBody>
      </p:sp>
      <p:pic>
        <p:nvPicPr>
          <p:cNvPr descr="" id="46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991880" y="2977920"/>
            <a:ext cx="1714320" cy="2214360"/>
          </a:xfrm>
          <a:prstGeom prst="rect">
            <a:avLst/>
          </a:prstGeom>
        </p:spPr>
      </p:pic>
      <p:sp>
        <p:nvSpPr>
          <p:cNvPr id="47" name="CustomShape 5"/>
          <p:cNvSpPr/>
          <p:nvPr/>
        </p:nvSpPr>
        <p:spPr>
          <a:xfrm>
            <a:off x="1964880" y="5263920"/>
            <a:ext cx="1999800" cy="1461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Николай Константинович</a:t>
            </a:r>
            <a:endParaRPr/>
          </a:p>
          <a:p>
            <a:r>
              <a:rPr lang="ru-RU"/>
              <a:t>Кольцов</a:t>
            </a:r>
            <a:endParaRPr/>
          </a:p>
          <a:p>
            <a:r>
              <a:rPr lang="ru-RU"/>
              <a:t>Структура ДНК, </a:t>
            </a:r>
            <a:endParaRPr/>
          </a:p>
          <a:p>
            <a:r>
              <a:rPr lang="ru-RU"/>
              <a:t>1927 год</a:t>
            </a:r>
            <a:endParaRPr/>
          </a:p>
        </p:txBody>
      </p:sp>
      <p:pic>
        <p:nvPicPr>
          <p:cNvPr descr="" id="48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6108120" y="2977920"/>
            <a:ext cx="2767680" cy="2214360"/>
          </a:xfrm>
          <a:prstGeom prst="rect">
            <a:avLst/>
          </a:prstGeom>
        </p:spPr>
      </p:pic>
      <p:sp>
        <p:nvSpPr>
          <p:cNvPr id="49" name="CustomShape 6"/>
          <p:cNvSpPr/>
          <p:nvPr/>
        </p:nvSpPr>
        <p:spPr>
          <a:xfrm>
            <a:off x="6232680" y="5263920"/>
            <a:ext cx="2531160" cy="913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/>
              <a:t>Фредерих Сенгер</a:t>
            </a:r>
            <a:endParaRPr/>
          </a:p>
          <a:p>
            <a:r>
              <a:rPr lang="ru-RU"/>
              <a:t>Секвенирование ДНК,</a:t>
            </a:r>
            <a:endParaRPr/>
          </a:p>
          <a:p>
            <a:r>
              <a:rPr lang="ru-RU"/>
              <a:t>1977 год</a:t>
            </a:r>
            <a:endParaRPr/>
          </a:p>
        </p:txBody>
      </p:sp>
      <p:pic>
        <p:nvPicPr>
          <p:cNvPr descr="" id="50" name="Рисунок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979640" y="692640"/>
            <a:ext cx="1728000" cy="2175120"/>
          </a:xfrm>
          <a:prstGeom prst="rect">
            <a:avLst/>
          </a:prstGeom>
        </p:spPr>
      </p:pic>
      <p:pic>
        <p:nvPicPr>
          <p:cNvPr descr="" id="51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107640" y="692640"/>
            <a:ext cx="1728000" cy="2184480"/>
          </a:xfrm>
          <a:prstGeom prst="rect">
            <a:avLst/>
          </a:prstGeom>
        </p:spPr>
      </p:pic>
      <p:pic>
        <p:nvPicPr>
          <p:cNvPr descr="" id="52" name="Рисунок 16"/>
          <p:cNvPicPr/>
          <p:nvPr/>
        </p:nvPicPr>
        <p:blipFill>
          <a:blip r:embed="rId7"/>
          <a:stretch>
            <a:fillRect/>
          </a:stretch>
        </p:blipFill>
        <p:spPr>
          <a:xfrm>
            <a:off x="3924000" y="620640"/>
            <a:ext cx="1944000" cy="2232000"/>
          </a:xfrm>
          <a:prstGeom prst="rect">
            <a:avLst/>
          </a:prstGeom>
        </p:spPr>
      </p:pic>
      <p:pic>
        <p:nvPicPr>
          <p:cNvPr descr="" id="53" name="Рисунок 19"/>
          <p:cNvPicPr/>
          <p:nvPr/>
        </p:nvPicPr>
        <p:blipFill>
          <a:blip r:embed="rId8"/>
          <a:stretch>
            <a:fillRect/>
          </a:stretch>
        </p:blipFill>
        <p:spPr>
          <a:xfrm>
            <a:off x="6084000" y="620640"/>
            <a:ext cx="2712960" cy="2160000"/>
          </a:xfrm>
          <a:prstGeom prst="rect">
            <a:avLst/>
          </a:prstGeom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457200" y="332640"/>
            <a:ext cx="8229240" cy="5793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Times New Roman"/>
              </a:rPr>
              <a:t>Реактивы: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Реактивы для экстракции НК из биологического материала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Компоненты реакционной смеси для проведения ПЦР-реакции: праймеры, полимераза, буфер, нуклеотиды, деионизированая вода без нуклеаз.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Реагенты для проведения горизонтального электрофореза в агарозном геле.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Набор для очистки  продукта амплификации из агарозного геля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Реактивы для проведения секвенсовой реакции и очистки ее продукта.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Times New Roman"/>
              </a:rPr>
              <a:t>Расходные материалы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Большое количество «пластика» (наконечники на дозаторы, пробирки типа Эппендорф разного объема, септы, стрипы, и т.п.)</a:t>
            </a:r>
            <a:endParaRPr/>
          </a:p>
        </p:txBody>
      </p:sp>
      <p:sp>
        <p:nvSpPr>
          <p:cNvPr id="286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1418101-5141-4181-81A1-A171D100618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1F1A1B1-2101-4151-8161-21A1A19131B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pic>
        <p:nvPicPr>
          <p:cNvPr descr="" id="28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57120" y="1175760"/>
            <a:ext cx="8442720" cy="4896360"/>
          </a:xfrm>
          <a:prstGeom prst="rect">
            <a:avLst/>
          </a:prstGeom>
        </p:spPr>
      </p:pic>
      <p:sp>
        <p:nvSpPr>
          <p:cNvPr id="289" name="CustomShape 2"/>
          <p:cNvSpPr/>
          <p:nvPr/>
        </p:nvSpPr>
        <p:spPr>
          <a:xfrm>
            <a:off x="785880" y="0"/>
            <a:ext cx="7357680" cy="8218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Задачи, которые можно решать с использованием технологий полногеномного секвенирования 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91A1A1-0121-4111-81F1-B11111A141C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pic>
        <p:nvPicPr>
          <p:cNvPr descr="" id="29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95640" y="1324440"/>
            <a:ext cx="8376480" cy="5033160"/>
          </a:xfrm>
          <a:prstGeom prst="rect">
            <a:avLst/>
          </a:prstGeom>
        </p:spPr>
      </p:pic>
      <p:sp>
        <p:nvSpPr>
          <p:cNvPr id="292" name="CustomShape 2"/>
          <p:cNvSpPr/>
          <p:nvPr/>
        </p:nvSpPr>
        <p:spPr>
          <a:xfrm>
            <a:off x="785880" y="0"/>
            <a:ext cx="7357680" cy="8218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Задачи, которые можно решать с использованием технологий полногеномного секвенирования 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17121D1-31C1-4131-A1D1-E181F141A13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pic>
        <p:nvPicPr>
          <p:cNvPr descr="" id="29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1124640"/>
            <a:ext cx="8568000" cy="5733000"/>
          </a:xfrm>
          <a:prstGeom prst="rect">
            <a:avLst/>
          </a:prstGeom>
        </p:spPr>
      </p:pic>
      <p:sp>
        <p:nvSpPr>
          <p:cNvPr id="295" name="CustomShape 2"/>
          <p:cNvSpPr/>
          <p:nvPr/>
        </p:nvSpPr>
        <p:spPr>
          <a:xfrm>
            <a:off x="785880" y="0"/>
            <a:ext cx="7357680" cy="8218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Задачи, которые можно решать с использованием технологий полногеномного секвенирования 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C15181-0171-4181-91E1-A13111D1C1E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pic>
        <p:nvPicPr>
          <p:cNvPr descr="" id="29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0" y="928800"/>
            <a:ext cx="4104000" cy="5573160"/>
          </a:xfrm>
          <a:prstGeom prst="rect">
            <a:avLst/>
          </a:prstGeom>
        </p:spPr>
      </p:pic>
      <p:sp>
        <p:nvSpPr>
          <p:cNvPr id="298" name="CustomShape 2"/>
          <p:cNvSpPr/>
          <p:nvPr/>
        </p:nvSpPr>
        <p:spPr>
          <a:xfrm>
            <a:off x="785880" y="0"/>
            <a:ext cx="7357680" cy="8218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Задачи, которые можно решать с использованием технологий полногеномного секвенирования 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F151D1-F1F1-4181-8131-11817101D17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pic>
        <p:nvPicPr>
          <p:cNvPr descr="" id="30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301" name="CustomShape 2"/>
          <p:cNvSpPr/>
          <p:nvPr/>
        </p:nvSpPr>
        <p:spPr>
          <a:xfrm>
            <a:off x="357120" y="428760"/>
            <a:ext cx="8572320" cy="73735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5400">
                <a:solidFill>
                  <a:srgbClr val="ffffff"/>
                </a:solidFill>
                <a:latin typeface="Times New Roman"/>
              </a:rPr>
              <a:t>Спасибо</a:t>
            </a:r>
            <a:endParaRPr/>
          </a:p>
          <a:p>
            <a:pPr>
              <a:lnSpc>
                <a:spcPct val="100000"/>
              </a:lnSpc>
            </a:pPr>
            <a:r>
              <a:rPr lang="ru-RU" sz="5400">
                <a:solidFill>
                  <a:srgbClr val="ffffff"/>
                </a:solidFill>
                <a:latin typeface="Times New Roman"/>
              </a:rPr>
              <a:t>     </a:t>
            </a:r>
            <a:r>
              <a:rPr lang="ru-RU" sz="5400">
                <a:solidFill>
                  <a:srgbClr val="ffffff"/>
                </a:solidFill>
                <a:latin typeface="Times New Roman"/>
              </a:rPr>
              <a:t>за </a:t>
            </a:r>
            <a:endParaRPr/>
          </a:p>
          <a:p>
            <a:pPr>
              <a:lnSpc>
                <a:spcPct val="100000"/>
              </a:lnSpc>
            </a:pPr>
            <a:r>
              <a:rPr lang="ru-RU" sz="5400">
                <a:solidFill>
                  <a:srgbClr val="ffffff"/>
                </a:solidFill>
                <a:latin typeface="Times New Roman"/>
              </a:rPr>
              <a:t>внимание!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ru-RU" sz="4800">
                <a:solidFill>
                  <a:srgbClr val="ffffff"/>
                </a:solidFill>
                <a:latin typeface="Times New Roman"/>
              </a:rPr>
              <a:t>shdima@ib.komisc.ru</a:t>
            </a:r>
            <a:r>
              <a:rPr lang="ru-RU" sz="8000">
                <a:solidFill>
                  <a:srgbClr val="ffffff"/>
                </a:solidFill>
                <a:latin typeface="Times New Roman"/>
              </a:rPr>
              <a:t>                  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413101-D121-4171-8151-D19171D1E16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4644000" y="548640"/>
            <a:ext cx="3672000" cy="2649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2800">
                <a:latin typeface="Times New Roman"/>
              </a:rPr>
              <a:t>Фредерих Сенгер, родился в 1918 году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800">
                <a:latin typeface="Times New Roman"/>
              </a:rPr>
              <a:t>Дважды нобелевский лауреат по химии (1958, 1980).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6" name="CustomShape 3"/>
          <p:cNvSpPr/>
          <p:nvPr/>
        </p:nvSpPr>
        <p:spPr>
          <a:xfrm>
            <a:off x="285840" y="4012200"/>
            <a:ext cx="8214840" cy="2045880"/>
          </a:xfrm>
          <a:prstGeom prst="rect">
            <a:avLst/>
          </a:prstGeom>
        </p:spPr>
        <p:txBody>
          <a:bodyPr anchor="ctr" bIns="0" rIns="-180720" tIns="127080"/>
          <a:p>
            <a:pPr algn="just">
              <a:lnSpc>
                <a:spcPct val="100000"/>
              </a:lnSpc>
            </a:pPr>
            <a:r>
              <a:rPr b="1" i="1" lang="ru-RU" sz="1400">
                <a:latin typeface="Times New Roman"/>
                <a:ea typeface="Times New Roman"/>
              </a:rPr>
              <a:t>Сенгер использовал в своей работе меченые атомы, что позволило ему работать с ничтожно малым количеством экспериментального материала – порядка микрограммов.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400">
                <a:latin typeface="Times New Roman"/>
                <a:ea typeface="Times New Roman"/>
              </a:rPr>
              <a:t>В 1977 Сенгер и его коллеги продемонстрировали действенность своего метода, установив последовательность 5375 оснований в цепи ДНК бактериального вируса. Это был первый случай такой подробной расшифровки цепи ДНК. В журнале «Nature» им был опубликован полный список этой последовательности для нуклеотидов ДНК фага ФХ174, т.е. его химическая формула.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ru-RU" sz="1400">
                <a:latin typeface="Times New Roman"/>
                <a:ea typeface="Times New Roman"/>
              </a:rPr>
              <a:t>Публикации:</a:t>
            </a:r>
            <a:endParaRPr/>
          </a:p>
          <a:p>
            <a:pPr algn="just">
              <a:lnSpc>
                <a:spcPct val="100000"/>
              </a:lnSpc>
            </a:pPr>
            <a:r>
              <a:rPr i="1" lang="ru-RU" sz="1400">
                <a:latin typeface="Times New Roman"/>
                <a:ea typeface="Times New Roman"/>
              </a:rPr>
              <a:t> </a:t>
            </a:r>
            <a:r>
              <a:rPr i="1" lang="ru-RU" sz="1400">
                <a:latin typeface="Times New Roman"/>
                <a:ea typeface="Times New Roman"/>
              </a:rPr>
              <a:t>S</a:t>
            </a:r>
            <a:r>
              <a:rPr b="1" i="1" lang="ru-RU" sz="1400">
                <a:latin typeface="Times New Roman"/>
                <a:ea typeface="Times New Roman"/>
              </a:rPr>
              <a:t>equencing with chain-terminating inhibitors</a:t>
            </a:r>
            <a:r>
              <a:rPr b="1" lang="ru-RU" sz="1400">
                <a:latin typeface="Times New Roman"/>
                <a:ea typeface="Times New Roman"/>
              </a:rPr>
              <a:t> // Proc. Natl. Acad. Sci. 1977. V. 74. (with A. R. Coulson, S. Nicklen); </a:t>
            </a:r>
            <a:r>
              <a:rPr b="1" i="1" lang="ru-RU" sz="1400">
                <a:latin typeface="Times New Roman"/>
                <a:ea typeface="Times New Roman"/>
              </a:rPr>
              <a:t>Nucleotide sequence of bacteriophage Phi X174 DNA</a:t>
            </a:r>
            <a:r>
              <a:rPr b="1" lang="ru-RU" sz="1400">
                <a:latin typeface="Times New Roman"/>
                <a:ea typeface="Times New Roman"/>
              </a:rPr>
              <a:t> // Nature. 1977. V. 265 (with others).</a:t>
            </a:r>
            <a:endParaRPr/>
          </a:p>
        </p:txBody>
      </p:sp>
      <p:pic>
        <p:nvPicPr>
          <p:cNvPr descr="" id="57" name="Рисунок 1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701880" cy="356616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214200" y="214200"/>
            <a:ext cx="8715240" cy="59115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000000"/>
                </a:solidFill>
                <a:latin typeface="Times New Roman"/>
              </a:rPr>
              <a:t>Основные понятия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ru-RU" sz="2000">
                <a:solidFill>
                  <a:srgbClr val="000000"/>
                </a:solidFill>
                <a:latin typeface="Times New Roman"/>
              </a:rPr>
              <a:t>Секвенирование </a:t>
            </a:r>
            <a:r>
              <a:rPr b="1" lang="ru-RU" sz="200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 представляет собой определение нуклеотидной последовательности фрагмента ДНК путем получения серии комплементарных молекул ДНК, различающихся по длине на одно основание.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ru-RU" sz="2000">
                <a:solidFill>
                  <a:srgbClr val="000000"/>
                </a:solidFill>
                <a:latin typeface="Times New Roman"/>
              </a:rPr>
              <a:t>ДНК матрица </a:t>
            </a:r>
            <a:r>
              <a:rPr b="1" lang="ru-RU" sz="2000">
                <a:solidFill>
                  <a:srgbClr val="000000"/>
                </a:solidFill>
                <a:latin typeface="Times New Roman"/>
              </a:rPr>
              <a:t>–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 последовательность ДНК, которую необходимо «прочесть» в ходе секвенирования (ПЦР продукт, плазмиды, различные участки геномов).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ru-RU" sz="2000">
                <a:solidFill>
                  <a:srgbClr val="000000"/>
                </a:solidFill>
                <a:latin typeface="Times New Roman"/>
              </a:rPr>
              <a:t>Праймер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 (англ. </a:t>
            </a:r>
            <a:r>
              <a:rPr i="1" lang="ru-RU" sz="2000">
                <a:solidFill>
                  <a:srgbClr val="000000"/>
                </a:solidFill>
                <a:latin typeface="Times New Roman"/>
              </a:rPr>
              <a:t>primer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) — это короткий фрагмент нуклеиновой кислоты, который служит стартовой точкой при репликации ДНК.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ru-RU" sz="2000">
                <a:solidFill>
                  <a:srgbClr val="000000"/>
                </a:solidFill>
                <a:latin typeface="Times New Roman"/>
              </a:rPr>
              <a:t>ДНК полимераза </a:t>
            </a:r>
            <a:r>
              <a:rPr b="1" lang="ru-RU" sz="200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фермент, участвующий в синтезе дочерней молекулы ДНК, идущий на матрице родительской молекулы ДНК.</a:t>
            </a:r>
            <a:r>
              <a:rPr b="1" lang="ru-RU" sz="2000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ru-RU" sz="2000">
                <a:solidFill>
                  <a:srgbClr val="000000"/>
                </a:solidFill>
                <a:latin typeface="Times New Roman"/>
              </a:rPr>
              <a:t>Терминатор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 — нуклеотид, узнаваемый полимеразой как сигнал к прекращению синтеза комплементарной цепи на матрице ДНК. </a:t>
            </a:r>
            <a:endParaRPr/>
          </a:p>
        </p:txBody>
      </p:sp>
      <p:sp>
        <p:nvSpPr>
          <p:cNvPr id="5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B1C111-4171-4151-9121-81413141E17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395640" y="116640"/>
            <a:ext cx="8229240" cy="5108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000000"/>
                </a:solidFill>
                <a:latin typeface="Times New Roman"/>
              </a:rPr>
              <a:t>Классический</a:t>
            </a:r>
            <a:r>
              <a:rPr b="1" lang="ru-RU" sz="2400">
                <a:solidFill>
                  <a:srgbClr val="000000"/>
                </a:solidFill>
                <a:latin typeface="Times New Roman"/>
              </a:rPr>
              <a:t> подход (Сенгер, 1977)</a:t>
            </a:r>
            <a:endParaRPr/>
          </a:p>
        </p:txBody>
      </p:sp>
      <p:sp>
        <p:nvSpPr>
          <p:cNvPr id="6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118171-8191-4181-8151-F131E141B1C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pic>
        <p:nvPicPr>
          <p:cNvPr descr="" id="62" name="Рисунок 5"/>
          <p:cNvPicPr/>
          <p:nvPr/>
        </p:nvPicPr>
        <p:blipFill>
          <a:blip r:embed="rId1"/>
          <a:stretch>
            <a:fillRect/>
          </a:stretch>
        </p:blipFill>
        <p:spPr>
          <a:xfrm>
            <a:off x="395640" y="692640"/>
            <a:ext cx="7992360" cy="576036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457200" y="274680"/>
            <a:ext cx="8229240" cy="3679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000000"/>
                </a:solidFill>
                <a:latin typeface="Times New Roman"/>
              </a:rPr>
              <a:t>Секвенирование ДНК по Сенгеру</a:t>
            </a:r>
            <a:endParaRPr/>
          </a:p>
        </p:txBody>
      </p:sp>
      <p:sp>
        <p:nvSpPr>
          <p:cNvPr id="64" name="CustomShape 2"/>
          <p:cNvSpPr/>
          <p:nvPr/>
        </p:nvSpPr>
        <p:spPr>
          <a:xfrm>
            <a:off x="6455160" y="2702520"/>
            <a:ext cx="236952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</a:rPr>
              <a:t>Секвенирование</a:t>
            </a:r>
            <a:endParaRPr/>
          </a:p>
        </p:txBody>
      </p:sp>
      <p:sp>
        <p:nvSpPr>
          <p:cNvPr id="65" name="Line 3"/>
          <p:cNvSpPr/>
          <p:nvPr/>
        </p:nvSpPr>
        <p:spPr>
          <a:xfrm>
            <a:off x="2826720" y="1024920"/>
            <a:ext cx="0" cy="528624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</p:sp>
      <p:sp>
        <p:nvSpPr>
          <p:cNvPr id="66" name="Line 4"/>
          <p:cNvSpPr/>
          <p:nvPr/>
        </p:nvSpPr>
        <p:spPr>
          <a:xfrm>
            <a:off x="6271920" y="953280"/>
            <a:ext cx="0" cy="528660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</p:sp>
      <p:pic>
        <p:nvPicPr>
          <p:cNvPr descr="" id="67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6291720" y="1076760"/>
            <a:ext cx="2523600" cy="2448000"/>
          </a:xfrm>
          <a:prstGeom prst="rect">
            <a:avLst/>
          </a:prstGeom>
        </p:spPr>
      </p:pic>
      <p:pic>
        <p:nvPicPr>
          <p:cNvPr descr="" id="6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92800" y="1005120"/>
            <a:ext cx="1944000" cy="1855440"/>
          </a:xfrm>
          <a:prstGeom prst="rect">
            <a:avLst/>
          </a:prstGeom>
        </p:spPr>
      </p:pic>
      <p:sp>
        <p:nvSpPr>
          <p:cNvPr id="69" name="CustomShape 5"/>
          <p:cNvSpPr/>
          <p:nvPr/>
        </p:nvSpPr>
        <p:spPr>
          <a:xfrm>
            <a:off x="181080" y="1024920"/>
            <a:ext cx="2613600" cy="1736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/>
              <a:t>Реакционная смесь:</a:t>
            </a:r>
            <a:endParaRPr/>
          </a:p>
          <a:p>
            <a:r>
              <a:rPr lang="ru-RU"/>
              <a:t>ДНК – матрица,</a:t>
            </a:r>
            <a:endParaRPr/>
          </a:p>
          <a:p>
            <a:r>
              <a:rPr lang="ru-RU"/>
              <a:t>ДНК – полимераза, </a:t>
            </a:r>
            <a:endParaRPr/>
          </a:p>
          <a:p>
            <a:r>
              <a:rPr lang="ru-RU"/>
              <a:t>Праймер, </a:t>
            </a:r>
            <a:endParaRPr/>
          </a:p>
          <a:p>
            <a:r>
              <a:rPr lang="ru-RU"/>
              <a:t>Дезоксинуклеотиды,</a:t>
            </a:r>
            <a:endParaRPr/>
          </a:p>
          <a:p>
            <a:r>
              <a:rPr lang="ru-RU"/>
              <a:t>Дидезоксинуклеотиды.</a:t>
            </a:r>
            <a:endParaRPr/>
          </a:p>
        </p:txBody>
      </p:sp>
      <p:sp>
        <p:nvSpPr>
          <p:cNvPr id="70" name="CustomShape 6"/>
          <p:cNvSpPr/>
          <p:nvPr/>
        </p:nvSpPr>
        <p:spPr>
          <a:xfrm>
            <a:off x="3482640" y="2793960"/>
            <a:ext cx="250992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/>
              <a:t>Термоциклирование</a:t>
            </a:r>
            <a:endParaRPr/>
          </a:p>
        </p:txBody>
      </p:sp>
      <p:sp>
        <p:nvSpPr>
          <p:cNvPr id="71" name="CustomShape 7"/>
          <p:cNvSpPr/>
          <p:nvPr/>
        </p:nvSpPr>
        <p:spPr>
          <a:xfrm>
            <a:off x="1386000" y="4882680"/>
            <a:ext cx="642600" cy="453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72" name="CustomShape 8"/>
          <p:cNvSpPr/>
          <p:nvPr/>
        </p:nvSpPr>
        <p:spPr>
          <a:xfrm>
            <a:off x="243000" y="5668560"/>
            <a:ext cx="428400" cy="364680"/>
          </a:xfrm>
          <a:prstGeom prst="rect">
            <a:avLst/>
          </a:prstGeom>
          <a:ln w="25560">
            <a:solidFill>
              <a:srgbClr val="ffff0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/>
              <a:t>А</a:t>
            </a:r>
            <a:endParaRPr/>
          </a:p>
        </p:txBody>
      </p:sp>
      <p:sp>
        <p:nvSpPr>
          <p:cNvPr id="73" name="CustomShape 9"/>
          <p:cNvSpPr/>
          <p:nvPr/>
        </p:nvSpPr>
        <p:spPr>
          <a:xfrm>
            <a:off x="243000" y="5025600"/>
            <a:ext cx="428400" cy="36468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/>
              <a:t>Г</a:t>
            </a:r>
            <a:endParaRPr/>
          </a:p>
        </p:txBody>
      </p:sp>
      <p:sp>
        <p:nvSpPr>
          <p:cNvPr id="74" name="CustomShape 10"/>
          <p:cNvSpPr/>
          <p:nvPr/>
        </p:nvSpPr>
        <p:spPr>
          <a:xfrm>
            <a:off x="1314720" y="3453840"/>
            <a:ext cx="428400" cy="364680"/>
          </a:xfrm>
          <a:prstGeom prst="rect">
            <a:avLst/>
          </a:prstGeom>
          <a:ln w="25560">
            <a:solidFill>
              <a:srgbClr val="00b0f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/>
              <a:t>Т</a:t>
            </a:r>
            <a:endParaRPr/>
          </a:p>
        </p:txBody>
      </p:sp>
      <p:sp>
        <p:nvSpPr>
          <p:cNvPr id="75" name="CustomShape 11"/>
          <p:cNvSpPr/>
          <p:nvPr/>
        </p:nvSpPr>
        <p:spPr>
          <a:xfrm>
            <a:off x="1957680" y="3453840"/>
            <a:ext cx="428400" cy="364680"/>
          </a:xfrm>
          <a:prstGeom prst="rect">
            <a:avLst/>
          </a:prstGeom>
          <a:ln w="25560">
            <a:solidFill>
              <a:srgbClr val="00b05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/>
              <a:t>Ц</a:t>
            </a:r>
            <a:endParaRPr/>
          </a:p>
        </p:txBody>
      </p:sp>
      <p:sp>
        <p:nvSpPr>
          <p:cNvPr id="76" name="CustomShape 12"/>
          <p:cNvSpPr/>
          <p:nvPr/>
        </p:nvSpPr>
        <p:spPr>
          <a:xfrm>
            <a:off x="1028880" y="3953880"/>
            <a:ext cx="428400" cy="364680"/>
          </a:xfrm>
          <a:prstGeom prst="rect">
            <a:avLst/>
          </a:prstGeom>
          <a:ln w="25560">
            <a:solidFill>
              <a:srgbClr val="ffff0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/>
              <a:t>А</a:t>
            </a:r>
            <a:endParaRPr/>
          </a:p>
        </p:txBody>
      </p:sp>
      <p:sp>
        <p:nvSpPr>
          <p:cNvPr id="77" name="CustomShape 13"/>
          <p:cNvSpPr/>
          <p:nvPr/>
        </p:nvSpPr>
        <p:spPr>
          <a:xfrm>
            <a:off x="1457640" y="3998160"/>
            <a:ext cx="285480" cy="285480"/>
          </a:xfrm>
          <a:prstGeom prst="rect">
            <a:avLst/>
          </a:prstGeom>
          <a:solidFill>
            <a:srgbClr val="ffff00"/>
          </a:solidFill>
          <a:ln w="25560">
            <a:solidFill>
              <a:srgbClr val="ffff00"/>
            </a:solidFill>
            <a:round/>
          </a:ln>
        </p:spPr>
      </p:sp>
      <p:sp>
        <p:nvSpPr>
          <p:cNvPr id="78" name="CustomShape 14"/>
          <p:cNvSpPr/>
          <p:nvPr/>
        </p:nvSpPr>
        <p:spPr>
          <a:xfrm>
            <a:off x="243000" y="4453920"/>
            <a:ext cx="428400" cy="364680"/>
          </a:xfrm>
          <a:prstGeom prst="rect">
            <a:avLst/>
          </a:prstGeom>
          <a:ln w="25560">
            <a:solidFill>
              <a:srgbClr val="00b0f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/>
              <a:t>Т</a:t>
            </a:r>
            <a:endParaRPr/>
          </a:p>
        </p:txBody>
      </p:sp>
      <p:sp>
        <p:nvSpPr>
          <p:cNvPr id="79" name="CustomShape 15"/>
          <p:cNvSpPr/>
          <p:nvPr/>
        </p:nvSpPr>
        <p:spPr>
          <a:xfrm>
            <a:off x="671760" y="4498200"/>
            <a:ext cx="285480" cy="285480"/>
          </a:xfrm>
          <a:prstGeom prst="rect">
            <a:avLst/>
          </a:prstGeom>
          <a:solidFill>
            <a:srgbClr val="00b0f0"/>
          </a:solidFill>
          <a:ln w="25560">
            <a:solidFill>
              <a:srgbClr val="00b0f0"/>
            </a:solidFill>
            <a:round/>
          </a:ln>
        </p:spPr>
      </p:sp>
      <p:sp>
        <p:nvSpPr>
          <p:cNvPr id="80" name="CustomShape 16"/>
          <p:cNvSpPr/>
          <p:nvPr/>
        </p:nvSpPr>
        <p:spPr>
          <a:xfrm>
            <a:off x="314640" y="3668040"/>
            <a:ext cx="428400" cy="364680"/>
          </a:xfrm>
          <a:prstGeom prst="rect">
            <a:avLst/>
          </a:prstGeom>
          <a:ln w="25560">
            <a:solidFill>
              <a:srgbClr val="00b05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/>
              <a:t>Ц</a:t>
            </a:r>
            <a:endParaRPr/>
          </a:p>
        </p:txBody>
      </p:sp>
      <p:sp>
        <p:nvSpPr>
          <p:cNvPr id="81" name="CustomShape 17"/>
          <p:cNvSpPr/>
          <p:nvPr/>
        </p:nvSpPr>
        <p:spPr>
          <a:xfrm>
            <a:off x="749880" y="3717000"/>
            <a:ext cx="285480" cy="285480"/>
          </a:xfrm>
          <a:prstGeom prst="rect">
            <a:avLst/>
          </a:prstGeom>
          <a:solidFill>
            <a:srgbClr val="00b050"/>
          </a:solidFill>
          <a:ln w="25560">
            <a:solidFill>
              <a:srgbClr val="00b050"/>
            </a:solidFill>
            <a:round/>
          </a:ln>
        </p:spPr>
      </p:sp>
      <p:sp>
        <p:nvSpPr>
          <p:cNvPr id="82" name="CustomShape 18"/>
          <p:cNvSpPr/>
          <p:nvPr/>
        </p:nvSpPr>
        <p:spPr>
          <a:xfrm>
            <a:off x="1314720" y="5100120"/>
            <a:ext cx="847080" cy="823320"/>
          </a:xfrm>
          <a:prstGeom prst="rect">
            <a:avLst>
              <a:gd fmla="val 4308" name="adj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83" name="CustomShape 19"/>
          <p:cNvSpPr/>
          <p:nvPr/>
        </p:nvSpPr>
        <p:spPr>
          <a:xfrm>
            <a:off x="1868400" y="5096880"/>
            <a:ext cx="70200" cy="6840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84" name="CustomShape 20"/>
          <p:cNvSpPr/>
          <p:nvPr/>
        </p:nvSpPr>
        <p:spPr>
          <a:xfrm>
            <a:off x="2019240" y="5230080"/>
            <a:ext cx="70200" cy="6840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85" name="CustomShape 21"/>
          <p:cNvSpPr/>
          <p:nvPr/>
        </p:nvSpPr>
        <p:spPr>
          <a:xfrm>
            <a:off x="2115720" y="5389920"/>
            <a:ext cx="70200" cy="6840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86" name="CustomShape 22"/>
          <p:cNvSpPr/>
          <p:nvPr/>
        </p:nvSpPr>
        <p:spPr>
          <a:xfrm>
            <a:off x="2104560" y="5562360"/>
            <a:ext cx="70200" cy="6840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87" name="CustomShape 23"/>
          <p:cNvSpPr/>
          <p:nvPr/>
        </p:nvSpPr>
        <p:spPr>
          <a:xfrm>
            <a:off x="2035080" y="5717520"/>
            <a:ext cx="70200" cy="6840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88" name="CustomShape 24"/>
          <p:cNvSpPr/>
          <p:nvPr/>
        </p:nvSpPr>
        <p:spPr>
          <a:xfrm>
            <a:off x="1908720" y="4106160"/>
            <a:ext cx="428400" cy="36468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/>
              <a:t>Г</a:t>
            </a:r>
            <a:endParaRPr/>
          </a:p>
        </p:txBody>
      </p:sp>
      <p:sp>
        <p:nvSpPr>
          <p:cNvPr id="89" name="CustomShape 25"/>
          <p:cNvSpPr/>
          <p:nvPr/>
        </p:nvSpPr>
        <p:spPr>
          <a:xfrm>
            <a:off x="2337120" y="4150440"/>
            <a:ext cx="285480" cy="285480"/>
          </a:xfrm>
          <a:prstGeom prst="rect">
            <a:avLst/>
          </a:prstGeom>
          <a:solidFill>
            <a:srgbClr val="ff0000"/>
          </a:solidFill>
          <a:ln w="25560">
            <a:solidFill>
              <a:srgbClr val="ff0000"/>
            </a:solidFill>
            <a:round/>
          </a:ln>
        </p:spPr>
      </p:sp>
      <p:sp>
        <p:nvSpPr>
          <p:cNvPr id="90" name="CustomShape 26"/>
          <p:cNvSpPr/>
          <p:nvPr/>
        </p:nvSpPr>
        <p:spPr>
          <a:xfrm>
            <a:off x="2989800" y="4086720"/>
            <a:ext cx="713880" cy="356760"/>
          </a:xfrm>
          <a:prstGeom prst="rect">
            <a:avLst>
              <a:gd fmla="val 10740820" name="adj1"/>
              <a:gd fmla="val 19897301" name="adj2"/>
              <a:gd fmla="val 4491" name="adj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91" name="CustomShape 27"/>
          <p:cNvSpPr/>
          <p:nvPr/>
        </p:nvSpPr>
        <p:spPr>
          <a:xfrm>
            <a:off x="3147840" y="4003560"/>
            <a:ext cx="902520" cy="952200"/>
          </a:xfrm>
          <a:prstGeom prst="rect">
            <a:avLst>
              <a:gd fmla="val 4308" name="adj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92" name="CustomShape 28"/>
          <p:cNvSpPr/>
          <p:nvPr/>
        </p:nvSpPr>
        <p:spPr>
          <a:xfrm>
            <a:off x="3737520" y="3999960"/>
            <a:ext cx="74880" cy="788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93" name="CustomShape 29"/>
          <p:cNvSpPr/>
          <p:nvPr/>
        </p:nvSpPr>
        <p:spPr>
          <a:xfrm>
            <a:off x="3898080" y="4154040"/>
            <a:ext cx="74880" cy="788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94" name="CustomShape 30"/>
          <p:cNvSpPr/>
          <p:nvPr/>
        </p:nvSpPr>
        <p:spPr>
          <a:xfrm>
            <a:off x="4001040" y="4338360"/>
            <a:ext cx="74880" cy="788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95" name="CustomShape 31"/>
          <p:cNvSpPr/>
          <p:nvPr/>
        </p:nvSpPr>
        <p:spPr>
          <a:xfrm>
            <a:off x="3989160" y="4538160"/>
            <a:ext cx="74880" cy="788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96" name="CustomShape 32"/>
          <p:cNvSpPr/>
          <p:nvPr/>
        </p:nvSpPr>
        <p:spPr>
          <a:xfrm>
            <a:off x="3915000" y="4717440"/>
            <a:ext cx="74880" cy="788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97" name="CustomShape 33"/>
          <p:cNvSpPr/>
          <p:nvPr/>
        </p:nvSpPr>
        <p:spPr>
          <a:xfrm>
            <a:off x="3957840" y="5529240"/>
            <a:ext cx="902520" cy="952200"/>
          </a:xfrm>
          <a:prstGeom prst="rect">
            <a:avLst>
              <a:gd fmla="val 4308" name="adj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98" name="CustomShape 34"/>
          <p:cNvSpPr/>
          <p:nvPr/>
        </p:nvSpPr>
        <p:spPr>
          <a:xfrm>
            <a:off x="4547880" y="5525640"/>
            <a:ext cx="74880" cy="788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99" name="CustomShape 35"/>
          <p:cNvSpPr/>
          <p:nvPr/>
        </p:nvSpPr>
        <p:spPr>
          <a:xfrm>
            <a:off x="4708440" y="5679720"/>
            <a:ext cx="74880" cy="788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100" name="CustomShape 36"/>
          <p:cNvSpPr/>
          <p:nvPr/>
        </p:nvSpPr>
        <p:spPr>
          <a:xfrm>
            <a:off x="4811400" y="5864040"/>
            <a:ext cx="74880" cy="788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101" name="CustomShape 37"/>
          <p:cNvSpPr/>
          <p:nvPr/>
        </p:nvSpPr>
        <p:spPr>
          <a:xfrm>
            <a:off x="4799520" y="6063840"/>
            <a:ext cx="74880" cy="788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102" name="CustomShape 38"/>
          <p:cNvSpPr/>
          <p:nvPr/>
        </p:nvSpPr>
        <p:spPr>
          <a:xfrm>
            <a:off x="4725000" y="6243120"/>
            <a:ext cx="74880" cy="788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103" name="CustomShape 39"/>
          <p:cNvSpPr/>
          <p:nvPr/>
        </p:nvSpPr>
        <p:spPr>
          <a:xfrm>
            <a:off x="4558680" y="4015080"/>
            <a:ext cx="757080" cy="359280"/>
          </a:xfrm>
          <a:prstGeom prst="rect">
            <a:avLst>
              <a:gd fmla="val 10740820" name="adj1"/>
              <a:gd fmla="val 19897301" name="adj2"/>
              <a:gd fmla="val 4491" name="adj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04" name="CustomShape 40"/>
          <p:cNvSpPr/>
          <p:nvPr/>
        </p:nvSpPr>
        <p:spPr>
          <a:xfrm>
            <a:off x="4727520" y="3931920"/>
            <a:ext cx="964080" cy="952200"/>
          </a:xfrm>
          <a:prstGeom prst="rect">
            <a:avLst>
              <a:gd fmla="val 4308" name="adj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05" name="CustomShape 41"/>
          <p:cNvSpPr/>
          <p:nvPr/>
        </p:nvSpPr>
        <p:spPr>
          <a:xfrm>
            <a:off x="5357520" y="3928320"/>
            <a:ext cx="79920" cy="788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106" name="CustomShape 42"/>
          <p:cNvSpPr/>
          <p:nvPr/>
        </p:nvSpPr>
        <p:spPr>
          <a:xfrm>
            <a:off x="5529240" y="4082400"/>
            <a:ext cx="79920" cy="788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107" name="CustomShape 43"/>
          <p:cNvSpPr/>
          <p:nvPr/>
        </p:nvSpPr>
        <p:spPr>
          <a:xfrm>
            <a:off x="5639040" y="4267080"/>
            <a:ext cx="79920" cy="788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108" name="CustomShape 44"/>
          <p:cNvSpPr/>
          <p:nvPr/>
        </p:nvSpPr>
        <p:spPr>
          <a:xfrm>
            <a:off x="5626440" y="4466880"/>
            <a:ext cx="79920" cy="788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109" name="CustomShape 45"/>
          <p:cNvSpPr/>
          <p:nvPr/>
        </p:nvSpPr>
        <p:spPr>
          <a:xfrm>
            <a:off x="5546880" y="4646160"/>
            <a:ext cx="79920" cy="788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110" name="CustomShape 46"/>
          <p:cNvSpPr/>
          <p:nvPr/>
        </p:nvSpPr>
        <p:spPr>
          <a:xfrm>
            <a:off x="3743640" y="3453840"/>
            <a:ext cx="1213920" cy="356760"/>
          </a:xfrm>
          <a:prstGeom prst="rect">
            <a:avLst>
              <a:gd fmla="val 25000" name="adj1"/>
              <a:gd fmla="val 50000" name="adj2"/>
              <a:gd fmla="val 25000" name="adj3"/>
            </a:avLst>
          </a:prstGeom>
          <a:solidFill>
            <a:srgbClr val="953735"/>
          </a:solidFill>
          <a:ln w="25560">
            <a:solidFill>
              <a:srgbClr val="953735"/>
            </a:solidFill>
            <a:round/>
          </a:ln>
        </p:spPr>
      </p:sp>
      <p:sp>
        <p:nvSpPr>
          <p:cNvPr id="111" name="CustomShape 47"/>
          <p:cNvSpPr/>
          <p:nvPr/>
        </p:nvSpPr>
        <p:spPr>
          <a:xfrm>
            <a:off x="5562000" y="4829760"/>
            <a:ext cx="499680" cy="1428480"/>
          </a:xfrm>
          <a:prstGeom prst="rect">
            <a:avLst>
              <a:gd fmla="val 25000" name="adj1"/>
              <a:gd fmla="val 50000" name="adj2"/>
              <a:gd fmla="val 25000" name="adj3"/>
            </a:avLst>
          </a:prstGeom>
          <a:solidFill>
            <a:srgbClr val="953735"/>
          </a:solidFill>
          <a:ln w="25560">
            <a:solidFill>
              <a:srgbClr val="953735"/>
            </a:solidFill>
            <a:round/>
          </a:ln>
        </p:spPr>
      </p:sp>
      <p:sp>
        <p:nvSpPr>
          <p:cNvPr id="112" name="CustomShape 48"/>
          <p:cNvSpPr/>
          <p:nvPr/>
        </p:nvSpPr>
        <p:spPr>
          <a:xfrm>
            <a:off x="2814840" y="5954040"/>
            <a:ext cx="1213920" cy="6390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Исходная </a:t>
            </a:r>
            <a:endParaRPr/>
          </a:p>
          <a:p>
            <a:r>
              <a:rPr lang="ru-RU"/>
              <a:t>матрица</a:t>
            </a:r>
            <a:endParaRPr/>
          </a:p>
        </p:txBody>
      </p:sp>
      <p:sp>
        <p:nvSpPr>
          <p:cNvPr id="113" name="CustomShape 49"/>
          <p:cNvSpPr/>
          <p:nvPr/>
        </p:nvSpPr>
        <p:spPr>
          <a:xfrm>
            <a:off x="2814840" y="3525120"/>
            <a:ext cx="7855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отжиг</a:t>
            </a:r>
            <a:endParaRPr/>
          </a:p>
        </p:txBody>
      </p:sp>
      <p:sp>
        <p:nvSpPr>
          <p:cNvPr id="114" name="CustomShape 50"/>
          <p:cNvSpPr/>
          <p:nvPr/>
        </p:nvSpPr>
        <p:spPr>
          <a:xfrm>
            <a:off x="4923360" y="3453840"/>
            <a:ext cx="127224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/>
              <a:t>достройка</a:t>
            </a:r>
            <a:endParaRPr/>
          </a:p>
        </p:txBody>
      </p:sp>
      <p:sp>
        <p:nvSpPr>
          <p:cNvPr id="115" name="CustomShape 51"/>
          <p:cNvSpPr/>
          <p:nvPr/>
        </p:nvSpPr>
        <p:spPr>
          <a:xfrm>
            <a:off x="3868920" y="6054840"/>
            <a:ext cx="499680" cy="1428480"/>
          </a:xfrm>
          <a:prstGeom prst="rect">
            <a:avLst>
              <a:gd fmla="val 25000" name="adj1"/>
              <a:gd fmla="val 50000" name="adj2"/>
              <a:gd fmla="val 25000" name="adj3"/>
            </a:avLst>
          </a:prstGeom>
          <a:solidFill>
            <a:srgbClr val="953735"/>
          </a:solidFill>
          <a:ln w="25560">
            <a:solidFill>
              <a:srgbClr val="953735"/>
            </a:solidFill>
            <a:round/>
          </a:ln>
        </p:spPr>
      </p:sp>
      <p:sp>
        <p:nvSpPr>
          <p:cNvPr id="116" name="CustomShape 52"/>
          <p:cNvSpPr/>
          <p:nvPr/>
        </p:nvSpPr>
        <p:spPr>
          <a:xfrm>
            <a:off x="5733000" y="5081760"/>
            <a:ext cx="1082160" cy="474120"/>
          </a:xfrm>
          <a:prstGeom prst="rect">
            <a:avLst>
              <a:gd fmla="val 25000" name="adj1"/>
              <a:gd fmla="val 50000" name="adj2"/>
              <a:gd fmla="val 25000" name="adj3"/>
            </a:avLst>
          </a:prstGeom>
          <a:solidFill>
            <a:srgbClr val="953735"/>
          </a:solidFill>
          <a:ln w="25560">
            <a:solidFill>
              <a:srgbClr val="953735"/>
            </a:solidFill>
            <a:round/>
          </a:ln>
        </p:spPr>
      </p:sp>
      <p:sp>
        <p:nvSpPr>
          <p:cNvPr id="117" name="CustomShape 53"/>
          <p:cNvSpPr/>
          <p:nvPr/>
        </p:nvSpPr>
        <p:spPr>
          <a:xfrm>
            <a:off x="4886640" y="5096880"/>
            <a:ext cx="1444680" cy="638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денатурация</a:t>
            </a:r>
            <a:endParaRPr/>
          </a:p>
        </p:txBody>
      </p:sp>
      <p:sp>
        <p:nvSpPr>
          <p:cNvPr id="118" name="CustomShape 54"/>
          <p:cNvSpPr/>
          <p:nvPr/>
        </p:nvSpPr>
        <p:spPr>
          <a:xfrm>
            <a:off x="5386680" y="3739680"/>
            <a:ext cx="204480" cy="272880"/>
          </a:xfrm>
          <a:prstGeom prst="rect">
            <a:avLst/>
          </a:prstGeom>
          <a:ln w="25560">
            <a:solidFill>
              <a:srgbClr val="ffff0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А</a:t>
            </a:r>
            <a:endParaRPr/>
          </a:p>
        </p:txBody>
      </p:sp>
      <p:sp>
        <p:nvSpPr>
          <p:cNvPr id="119" name="CustomShape 55"/>
          <p:cNvSpPr/>
          <p:nvPr/>
        </p:nvSpPr>
        <p:spPr>
          <a:xfrm>
            <a:off x="5604120" y="3841560"/>
            <a:ext cx="210600" cy="272880"/>
          </a:xfrm>
          <a:prstGeom prst="rect">
            <a:avLst/>
          </a:prstGeom>
          <a:ln w="25560">
            <a:solidFill>
              <a:srgbClr val="00b05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Ц</a:t>
            </a:r>
            <a:endParaRPr/>
          </a:p>
        </p:txBody>
      </p:sp>
      <p:sp>
        <p:nvSpPr>
          <p:cNvPr id="120" name="CustomShape 56"/>
          <p:cNvSpPr/>
          <p:nvPr/>
        </p:nvSpPr>
        <p:spPr>
          <a:xfrm>
            <a:off x="5713560" y="4076640"/>
            <a:ext cx="213840" cy="272880"/>
          </a:xfrm>
          <a:prstGeom prst="rect">
            <a:avLst/>
          </a:prstGeom>
          <a:ln w="25560">
            <a:solidFill>
              <a:srgbClr val="00b0f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Т</a:t>
            </a:r>
            <a:endParaRPr/>
          </a:p>
        </p:txBody>
      </p:sp>
      <p:sp>
        <p:nvSpPr>
          <p:cNvPr id="121" name="CustomShape 57"/>
          <p:cNvSpPr/>
          <p:nvPr/>
        </p:nvSpPr>
        <p:spPr>
          <a:xfrm>
            <a:off x="5710320" y="4382640"/>
            <a:ext cx="199800" cy="27288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Г</a:t>
            </a:r>
            <a:endParaRPr/>
          </a:p>
        </p:txBody>
      </p:sp>
      <p:sp>
        <p:nvSpPr>
          <p:cNvPr id="122" name="CustomShape 58"/>
          <p:cNvSpPr/>
          <p:nvPr/>
        </p:nvSpPr>
        <p:spPr>
          <a:xfrm>
            <a:off x="5924520" y="4410000"/>
            <a:ext cx="142560" cy="213840"/>
          </a:xfrm>
          <a:prstGeom prst="rect">
            <a:avLst/>
          </a:prstGeom>
          <a:solidFill>
            <a:srgbClr val="ff0000"/>
          </a:solidFill>
          <a:ln w="25560">
            <a:solidFill>
              <a:srgbClr val="ff0000"/>
            </a:solidFill>
            <a:round/>
          </a:ln>
        </p:spPr>
      </p:sp>
      <p:sp>
        <p:nvSpPr>
          <p:cNvPr id="123" name="CustomShape 59"/>
          <p:cNvSpPr/>
          <p:nvPr/>
        </p:nvSpPr>
        <p:spPr>
          <a:xfrm>
            <a:off x="6672600" y="4025160"/>
            <a:ext cx="642600" cy="453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24" name="CustomShape 60"/>
          <p:cNvSpPr/>
          <p:nvPr/>
        </p:nvSpPr>
        <p:spPr>
          <a:xfrm>
            <a:off x="6672600" y="4453920"/>
            <a:ext cx="642600" cy="453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25" name="CustomShape 61"/>
          <p:cNvSpPr/>
          <p:nvPr/>
        </p:nvSpPr>
        <p:spPr>
          <a:xfrm>
            <a:off x="6672600" y="4882680"/>
            <a:ext cx="642600" cy="453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26" name="CustomShape 62"/>
          <p:cNvSpPr/>
          <p:nvPr/>
        </p:nvSpPr>
        <p:spPr>
          <a:xfrm>
            <a:off x="6672600" y="5311080"/>
            <a:ext cx="642600" cy="453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27" name="CustomShape 63"/>
          <p:cNvSpPr/>
          <p:nvPr/>
        </p:nvSpPr>
        <p:spPr>
          <a:xfrm>
            <a:off x="7386840" y="3882600"/>
            <a:ext cx="204480" cy="272880"/>
          </a:xfrm>
          <a:prstGeom prst="rect">
            <a:avLst/>
          </a:prstGeom>
          <a:ln w="25560">
            <a:solidFill>
              <a:srgbClr val="ffff0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А</a:t>
            </a:r>
            <a:endParaRPr/>
          </a:p>
        </p:txBody>
      </p:sp>
      <p:sp>
        <p:nvSpPr>
          <p:cNvPr id="128" name="CustomShape 64"/>
          <p:cNvSpPr/>
          <p:nvPr/>
        </p:nvSpPr>
        <p:spPr>
          <a:xfrm>
            <a:off x="7386840" y="4311000"/>
            <a:ext cx="204480" cy="272880"/>
          </a:xfrm>
          <a:prstGeom prst="rect">
            <a:avLst/>
          </a:prstGeom>
          <a:ln w="25560">
            <a:solidFill>
              <a:srgbClr val="ffff0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А</a:t>
            </a:r>
            <a:endParaRPr/>
          </a:p>
        </p:txBody>
      </p:sp>
      <p:sp>
        <p:nvSpPr>
          <p:cNvPr id="129" name="CustomShape 65"/>
          <p:cNvSpPr/>
          <p:nvPr/>
        </p:nvSpPr>
        <p:spPr>
          <a:xfrm>
            <a:off x="7386840" y="4739760"/>
            <a:ext cx="204480" cy="272880"/>
          </a:xfrm>
          <a:prstGeom prst="rect">
            <a:avLst/>
          </a:prstGeom>
          <a:ln w="25560">
            <a:solidFill>
              <a:srgbClr val="ffff0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А</a:t>
            </a:r>
            <a:endParaRPr/>
          </a:p>
        </p:txBody>
      </p:sp>
      <p:sp>
        <p:nvSpPr>
          <p:cNvPr id="130" name="CustomShape 66"/>
          <p:cNvSpPr/>
          <p:nvPr/>
        </p:nvSpPr>
        <p:spPr>
          <a:xfrm>
            <a:off x="7376400" y="5168160"/>
            <a:ext cx="204480" cy="272880"/>
          </a:xfrm>
          <a:prstGeom prst="rect">
            <a:avLst/>
          </a:prstGeom>
          <a:ln w="25560">
            <a:solidFill>
              <a:srgbClr val="ffff0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А</a:t>
            </a:r>
            <a:endParaRPr/>
          </a:p>
        </p:txBody>
      </p:sp>
      <p:sp>
        <p:nvSpPr>
          <p:cNvPr id="131" name="CustomShape 67"/>
          <p:cNvSpPr/>
          <p:nvPr/>
        </p:nvSpPr>
        <p:spPr>
          <a:xfrm>
            <a:off x="7601400" y="3912840"/>
            <a:ext cx="213840" cy="213840"/>
          </a:xfrm>
          <a:prstGeom prst="rect">
            <a:avLst/>
          </a:prstGeom>
          <a:solidFill>
            <a:srgbClr val="ffff00"/>
          </a:solidFill>
          <a:ln w="25560">
            <a:solidFill>
              <a:srgbClr val="ffff00"/>
            </a:solidFill>
            <a:round/>
          </a:ln>
        </p:spPr>
      </p:sp>
      <p:sp>
        <p:nvSpPr>
          <p:cNvPr id="132" name="CustomShape 68"/>
          <p:cNvSpPr/>
          <p:nvPr/>
        </p:nvSpPr>
        <p:spPr>
          <a:xfrm>
            <a:off x="7672680" y="4311000"/>
            <a:ext cx="210600" cy="272880"/>
          </a:xfrm>
          <a:prstGeom prst="rect">
            <a:avLst/>
          </a:prstGeom>
          <a:ln w="25560">
            <a:solidFill>
              <a:srgbClr val="00b05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Ц</a:t>
            </a:r>
            <a:endParaRPr/>
          </a:p>
        </p:txBody>
      </p:sp>
      <p:sp>
        <p:nvSpPr>
          <p:cNvPr id="133" name="CustomShape 69"/>
          <p:cNvSpPr/>
          <p:nvPr/>
        </p:nvSpPr>
        <p:spPr>
          <a:xfrm>
            <a:off x="7672680" y="4739760"/>
            <a:ext cx="210600" cy="272880"/>
          </a:xfrm>
          <a:prstGeom prst="rect">
            <a:avLst/>
          </a:prstGeom>
          <a:ln w="25560">
            <a:solidFill>
              <a:srgbClr val="00b05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Ц</a:t>
            </a:r>
            <a:endParaRPr/>
          </a:p>
        </p:txBody>
      </p:sp>
      <p:sp>
        <p:nvSpPr>
          <p:cNvPr id="134" name="CustomShape 70"/>
          <p:cNvSpPr/>
          <p:nvPr/>
        </p:nvSpPr>
        <p:spPr>
          <a:xfrm>
            <a:off x="7672680" y="5168160"/>
            <a:ext cx="210600" cy="272880"/>
          </a:xfrm>
          <a:prstGeom prst="rect">
            <a:avLst/>
          </a:prstGeom>
          <a:ln w="25560">
            <a:solidFill>
              <a:srgbClr val="00b05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Ц</a:t>
            </a:r>
            <a:endParaRPr/>
          </a:p>
        </p:txBody>
      </p:sp>
      <p:sp>
        <p:nvSpPr>
          <p:cNvPr id="135" name="CustomShape 71"/>
          <p:cNvSpPr/>
          <p:nvPr/>
        </p:nvSpPr>
        <p:spPr>
          <a:xfrm>
            <a:off x="7899840" y="4324680"/>
            <a:ext cx="187560" cy="210600"/>
          </a:xfrm>
          <a:prstGeom prst="rect">
            <a:avLst/>
          </a:prstGeom>
          <a:solidFill>
            <a:srgbClr val="00b050"/>
          </a:solidFill>
          <a:ln w="25560">
            <a:solidFill>
              <a:srgbClr val="00b050"/>
            </a:solidFill>
            <a:round/>
          </a:ln>
        </p:spPr>
      </p:sp>
      <p:sp>
        <p:nvSpPr>
          <p:cNvPr id="136" name="CustomShape 72"/>
          <p:cNvSpPr/>
          <p:nvPr/>
        </p:nvSpPr>
        <p:spPr>
          <a:xfrm>
            <a:off x="7958520" y="4739760"/>
            <a:ext cx="213840" cy="272880"/>
          </a:xfrm>
          <a:prstGeom prst="rect">
            <a:avLst/>
          </a:prstGeom>
          <a:ln w="25560">
            <a:solidFill>
              <a:srgbClr val="00b0f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Т</a:t>
            </a:r>
            <a:endParaRPr/>
          </a:p>
        </p:txBody>
      </p:sp>
      <p:sp>
        <p:nvSpPr>
          <p:cNvPr id="137" name="CustomShape 73"/>
          <p:cNvSpPr/>
          <p:nvPr/>
        </p:nvSpPr>
        <p:spPr>
          <a:xfrm>
            <a:off x="7958520" y="5168160"/>
            <a:ext cx="213840" cy="272880"/>
          </a:xfrm>
          <a:prstGeom prst="rect">
            <a:avLst/>
          </a:prstGeom>
          <a:ln w="25560">
            <a:solidFill>
              <a:srgbClr val="00b0f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Т</a:t>
            </a:r>
            <a:endParaRPr/>
          </a:p>
        </p:txBody>
      </p:sp>
      <p:sp>
        <p:nvSpPr>
          <p:cNvPr id="138" name="CustomShape 74"/>
          <p:cNvSpPr/>
          <p:nvPr/>
        </p:nvSpPr>
        <p:spPr>
          <a:xfrm>
            <a:off x="8172720" y="4780800"/>
            <a:ext cx="213840" cy="213840"/>
          </a:xfrm>
          <a:prstGeom prst="rect">
            <a:avLst/>
          </a:prstGeom>
          <a:solidFill>
            <a:srgbClr val="00b0f0"/>
          </a:solidFill>
          <a:ln w="25560">
            <a:solidFill>
              <a:srgbClr val="00b0f0"/>
            </a:solidFill>
            <a:round/>
          </a:ln>
        </p:spPr>
      </p:sp>
      <p:sp>
        <p:nvSpPr>
          <p:cNvPr id="139" name="CustomShape 75"/>
          <p:cNvSpPr/>
          <p:nvPr/>
        </p:nvSpPr>
        <p:spPr>
          <a:xfrm>
            <a:off x="8244360" y="5154480"/>
            <a:ext cx="199800" cy="27288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Г</a:t>
            </a:r>
            <a:endParaRPr/>
          </a:p>
        </p:txBody>
      </p:sp>
      <p:sp>
        <p:nvSpPr>
          <p:cNvPr id="140" name="CustomShape 76"/>
          <p:cNvSpPr/>
          <p:nvPr/>
        </p:nvSpPr>
        <p:spPr>
          <a:xfrm>
            <a:off x="8458560" y="5181840"/>
            <a:ext cx="142560" cy="213840"/>
          </a:xfrm>
          <a:prstGeom prst="rect">
            <a:avLst/>
          </a:prstGeom>
          <a:solidFill>
            <a:srgbClr val="ff0000"/>
          </a:solidFill>
          <a:ln w="25560">
            <a:solidFill>
              <a:srgbClr val="ff0000"/>
            </a:solidFill>
            <a:round/>
          </a:ln>
        </p:spPr>
      </p:sp>
      <p:sp>
        <p:nvSpPr>
          <p:cNvPr id="141" name="CustomShape 77"/>
          <p:cNvSpPr/>
          <p:nvPr/>
        </p:nvSpPr>
        <p:spPr>
          <a:xfrm>
            <a:off x="7386840" y="5668560"/>
            <a:ext cx="204480" cy="272880"/>
          </a:xfrm>
          <a:prstGeom prst="rect">
            <a:avLst/>
          </a:prstGeom>
          <a:ln w="25560">
            <a:solidFill>
              <a:srgbClr val="ffff0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А</a:t>
            </a:r>
            <a:endParaRPr/>
          </a:p>
        </p:txBody>
      </p:sp>
      <p:sp>
        <p:nvSpPr>
          <p:cNvPr id="142" name="CustomShape 78"/>
          <p:cNvSpPr/>
          <p:nvPr/>
        </p:nvSpPr>
        <p:spPr>
          <a:xfrm>
            <a:off x="7958520" y="5668560"/>
            <a:ext cx="204480" cy="272880"/>
          </a:xfrm>
          <a:prstGeom prst="rect">
            <a:avLst/>
          </a:prstGeom>
          <a:ln w="25560">
            <a:solidFill>
              <a:srgbClr val="00b0f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Т</a:t>
            </a:r>
            <a:endParaRPr/>
          </a:p>
        </p:txBody>
      </p:sp>
      <p:sp>
        <p:nvSpPr>
          <p:cNvPr id="143" name="CustomShape 79"/>
          <p:cNvSpPr/>
          <p:nvPr/>
        </p:nvSpPr>
        <p:spPr>
          <a:xfrm>
            <a:off x="7672680" y="5668560"/>
            <a:ext cx="210600" cy="272880"/>
          </a:xfrm>
          <a:prstGeom prst="rect">
            <a:avLst/>
          </a:prstGeom>
          <a:ln w="25560">
            <a:solidFill>
              <a:srgbClr val="00b05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Ц</a:t>
            </a:r>
            <a:endParaRPr/>
          </a:p>
        </p:txBody>
      </p:sp>
      <p:sp>
        <p:nvSpPr>
          <p:cNvPr id="144" name="CustomShape 80"/>
          <p:cNvSpPr/>
          <p:nvPr/>
        </p:nvSpPr>
        <p:spPr>
          <a:xfrm>
            <a:off x="8244360" y="5668560"/>
            <a:ext cx="199800" cy="27288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1200"/>
              <a:t>Г</a:t>
            </a:r>
            <a:endParaRPr/>
          </a:p>
        </p:txBody>
      </p:sp>
      <p:sp>
        <p:nvSpPr>
          <p:cNvPr id="145" name="TextShape 8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11D151-A111-41A1-B181-E161B1E1616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pic>
        <p:nvPicPr>
          <p:cNvPr descr="" id="14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1280" y="1065960"/>
            <a:ext cx="8786520" cy="544140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7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500040" y="0"/>
            <a:ext cx="8229240" cy="5108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Устройство (принцип работы) секвенатора ABI 310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F161D1-D1B1-4151-B191-A1E121B1313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pic>
        <p:nvPicPr>
          <p:cNvPr descr="" id="14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92880" y="3357720"/>
            <a:ext cx="2549880" cy="3399840"/>
          </a:xfrm>
          <a:prstGeom prst="rect">
            <a:avLst/>
          </a:prstGeom>
          <a:ln w="38160">
            <a:solidFill>
              <a:srgbClr val="ff0000"/>
            </a:solidFill>
            <a:miter/>
          </a:ln>
        </p:spPr>
      </p:pic>
      <p:pic>
        <p:nvPicPr>
          <p:cNvPr descr="" id="150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82160" y="2261880"/>
            <a:ext cx="928440" cy="1428480"/>
          </a:xfrm>
          <a:prstGeom prst="rect">
            <a:avLst/>
          </a:prstGeom>
        </p:spPr>
      </p:pic>
      <p:pic>
        <p:nvPicPr>
          <p:cNvPr descr="" id="15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820960" y="2786040"/>
            <a:ext cx="3161880" cy="2371320"/>
          </a:xfrm>
          <a:prstGeom prst="rect">
            <a:avLst/>
          </a:prstGeom>
          <a:ln w="38160">
            <a:solidFill>
              <a:srgbClr val="ff0000"/>
            </a:solidFill>
            <a:miter/>
          </a:ln>
        </p:spPr>
      </p:pic>
      <p:sp>
        <p:nvSpPr>
          <p:cNvPr id="152" name="CustomShape 3"/>
          <p:cNvSpPr/>
          <p:nvPr/>
        </p:nvSpPr>
        <p:spPr>
          <a:xfrm>
            <a:off x="857160" y="4929120"/>
            <a:ext cx="928440" cy="642600"/>
          </a:xfrm>
          <a:prstGeom prst="rect">
            <a:avLst/>
          </a:prstGeom>
          <a:ln w="38160">
            <a:solidFill>
              <a:srgbClr val="ff0000"/>
            </a:solidFill>
            <a:custDash>
              <a:ds d="424000" sp="318000"/>
            </a:custDash>
            <a:round/>
          </a:ln>
        </p:spPr>
      </p:sp>
      <p:sp>
        <p:nvSpPr>
          <p:cNvPr id="153" name="CustomShape 4"/>
          <p:cNvSpPr/>
          <p:nvPr/>
        </p:nvSpPr>
        <p:spPr>
          <a:xfrm>
            <a:off x="1785960" y="4143240"/>
            <a:ext cx="1142640" cy="785520"/>
          </a:xfrm>
          <a:prstGeom prst="straightConnector1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</p:sp>
      <p:pic>
        <p:nvPicPr>
          <p:cNvPr descr="" id="154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143760" y="595440"/>
            <a:ext cx="2928600" cy="3904920"/>
          </a:xfrm>
          <a:prstGeom prst="rect">
            <a:avLst/>
          </a:prstGeom>
          <a:ln w="38160">
            <a:solidFill>
              <a:srgbClr val="ff0000"/>
            </a:solidFill>
            <a:miter/>
          </a:ln>
        </p:spPr>
      </p:pic>
      <p:sp>
        <p:nvSpPr>
          <p:cNvPr id="155" name="CustomShape 5"/>
          <p:cNvSpPr/>
          <p:nvPr/>
        </p:nvSpPr>
        <p:spPr>
          <a:xfrm>
            <a:off x="3929040" y="4143240"/>
            <a:ext cx="928440" cy="642600"/>
          </a:xfrm>
          <a:prstGeom prst="rect">
            <a:avLst/>
          </a:prstGeom>
          <a:ln w="38160">
            <a:solidFill>
              <a:srgbClr val="ff0000"/>
            </a:solidFill>
            <a:custDash>
              <a:ds d="424000" sp="318000"/>
            </a:custDash>
            <a:round/>
          </a:ln>
        </p:spPr>
      </p:sp>
      <p:sp>
        <p:nvSpPr>
          <p:cNvPr id="156" name="CustomShape 6"/>
          <p:cNvSpPr/>
          <p:nvPr/>
        </p:nvSpPr>
        <p:spPr>
          <a:xfrm>
            <a:off x="4857840" y="3286080"/>
            <a:ext cx="1428480" cy="856800"/>
          </a:xfrm>
          <a:prstGeom prst="straightConnector1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157" name="CustomShape 7"/>
          <p:cNvSpPr/>
          <p:nvPr/>
        </p:nvSpPr>
        <p:spPr>
          <a:xfrm>
            <a:off x="54000" y="2428920"/>
            <a:ext cx="2435040" cy="639000"/>
          </a:xfrm>
          <a:prstGeom prst="rect">
            <a:avLst/>
          </a:prstGeom>
          <a:ln w="25560">
            <a:solidFill>
              <a:srgbClr val="00b050"/>
            </a:solidFill>
            <a:round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ru-RU"/>
              <a:t>Шприц, заполненный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/>
              <a:t> </a:t>
            </a:r>
            <a:r>
              <a:rPr lang="ru-RU"/>
              <a:t>полимером </a:t>
            </a:r>
            <a:endParaRPr/>
          </a:p>
        </p:txBody>
      </p:sp>
      <p:sp>
        <p:nvSpPr>
          <p:cNvPr id="158" name="CustomShape 8"/>
          <p:cNvSpPr/>
          <p:nvPr/>
        </p:nvSpPr>
        <p:spPr>
          <a:xfrm>
            <a:off x="1000080" y="3075120"/>
            <a:ext cx="271440" cy="2139480"/>
          </a:xfrm>
          <a:prstGeom prst="straightConnector1">
            <a:avLst/>
          </a:prstGeom>
          <a:ln w="2556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59" name="CustomShape 9"/>
          <p:cNvSpPr/>
          <p:nvPr/>
        </p:nvSpPr>
        <p:spPr>
          <a:xfrm>
            <a:off x="1285920" y="3071880"/>
            <a:ext cx="2285640" cy="999720"/>
          </a:xfrm>
          <a:prstGeom prst="straightConnector1">
            <a:avLst/>
          </a:prstGeom>
          <a:ln w="2556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60" name="CustomShape 10"/>
          <p:cNvSpPr/>
          <p:nvPr/>
        </p:nvSpPr>
        <p:spPr>
          <a:xfrm>
            <a:off x="2320200" y="2000160"/>
            <a:ext cx="1330200" cy="364680"/>
          </a:xfrm>
          <a:prstGeom prst="rect">
            <a:avLst/>
          </a:prstGeom>
          <a:ln w="25560">
            <a:solidFill>
              <a:srgbClr val="00b050"/>
            </a:solidFill>
            <a:round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ru-RU"/>
              <a:t>Термоблок</a:t>
            </a:r>
            <a:endParaRPr/>
          </a:p>
        </p:txBody>
      </p:sp>
      <p:sp>
        <p:nvSpPr>
          <p:cNvPr id="161" name="CustomShape 11"/>
          <p:cNvSpPr/>
          <p:nvPr/>
        </p:nvSpPr>
        <p:spPr>
          <a:xfrm>
            <a:off x="2985480" y="2369520"/>
            <a:ext cx="2773440" cy="1485000"/>
          </a:xfrm>
          <a:prstGeom prst="straightConnector1">
            <a:avLst/>
          </a:prstGeom>
          <a:ln w="2556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62" name="CustomShape 12"/>
          <p:cNvSpPr/>
          <p:nvPr/>
        </p:nvSpPr>
        <p:spPr>
          <a:xfrm>
            <a:off x="3000240" y="2357280"/>
            <a:ext cx="1571400" cy="1213920"/>
          </a:xfrm>
          <a:prstGeom prst="straightConnector1">
            <a:avLst/>
          </a:prstGeom>
          <a:ln w="2556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63" name="CustomShape 13"/>
          <p:cNvSpPr/>
          <p:nvPr/>
        </p:nvSpPr>
        <p:spPr>
          <a:xfrm>
            <a:off x="3041640" y="1071720"/>
            <a:ext cx="1744920" cy="364680"/>
          </a:xfrm>
          <a:prstGeom prst="rect">
            <a:avLst/>
          </a:prstGeom>
          <a:ln w="25560">
            <a:solidFill>
              <a:srgbClr val="00b050"/>
            </a:solidFill>
            <a:round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ru-RU"/>
              <a:t>Окно детекции</a:t>
            </a:r>
            <a:endParaRPr/>
          </a:p>
        </p:txBody>
      </p:sp>
      <p:sp>
        <p:nvSpPr>
          <p:cNvPr id="164" name="CustomShape 14"/>
          <p:cNvSpPr/>
          <p:nvPr/>
        </p:nvSpPr>
        <p:spPr>
          <a:xfrm>
            <a:off x="4714920" y="1428840"/>
            <a:ext cx="2499840" cy="1142640"/>
          </a:xfrm>
          <a:prstGeom prst="straightConnector1">
            <a:avLst/>
          </a:prstGeom>
          <a:ln w="2556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65" name="CustomShape 15"/>
          <p:cNvSpPr/>
          <p:nvPr/>
        </p:nvSpPr>
        <p:spPr>
          <a:xfrm>
            <a:off x="5594400" y="5572080"/>
            <a:ext cx="2532600" cy="639000"/>
          </a:xfrm>
          <a:prstGeom prst="rect">
            <a:avLst/>
          </a:prstGeom>
          <a:ln w="25560">
            <a:solidFill>
              <a:srgbClr val="00b050"/>
            </a:solidFill>
            <a:round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ru-RU"/>
              <a:t>Капилляр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/>
              <a:t>(d – 50 мкм, L – 61 см)</a:t>
            </a:r>
            <a:endParaRPr/>
          </a:p>
        </p:txBody>
      </p:sp>
      <p:sp>
        <p:nvSpPr>
          <p:cNvPr id="166" name="CustomShape 16"/>
          <p:cNvSpPr/>
          <p:nvPr/>
        </p:nvSpPr>
        <p:spPr>
          <a:xfrm>
            <a:off x="7215120" y="3357000"/>
            <a:ext cx="2214360" cy="428400"/>
          </a:xfrm>
          <a:prstGeom prst="straightConnector1">
            <a:avLst/>
          </a:prstGeom>
          <a:ln w="2556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67" name="CustomShape 17"/>
          <p:cNvSpPr/>
          <p:nvPr/>
        </p:nvSpPr>
        <p:spPr>
          <a:xfrm>
            <a:off x="5857920" y="5572080"/>
            <a:ext cx="1428480" cy="856800"/>
          </a:xfrm>
          <a:prstGeom prst="straightConnector1">
            <a:avLst/>
          </a:prstGeom>
          <a:ln w="2556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68" name="CustomShape 18"/>
          <p:cNvSpPr/>
          <p:nvPr/>
        </p:nvSpPr>
        <p:spPr>
          <a:xfrm>
            <a:off x="2928960" y="5845680"/>
            <a:ext cx="1499760" cy="638280"/>
          </a:xfrm>
          <a:prstGeom prst="rect">
            <a:avLst/>
          </a:prstGeom>
          <a:ln w="25560">
            <a:solidFill>
              <a:srgbClr val="00b050"/>
            </a:solidFill>
            <a:round/>
          </a:ln>
        </p:spPr>
        <p:txBody>
          <a:bodyPr bIns="45000" lIns="90000" rIns="90000" tIns="45000"/>
          <a:p>
            <a:r>
              <a:rPr lang="ru-RU"/>
              <a:t>Автосемплер</a:t>
            </a:r>
            <a:endParaRPr/>
          </a:p>
        </p:txBody>
      </p:sp>
      <p:sp>
        <p:nvSpPr>
          <p:cNvPr id="169" name="CustomShape 19"/>
          <p:cNvSpPr/>
          <p:nvPr/>
        </p:nvSpPr>
        <p:spPr>
          <a:xfrm>
            <a:off x="2928960" y="6030360"/>
            <a:ext cx="1071360" cy="113040"/>
          </a:xfrm>
          <a:prstGeom prst="straightConnector1">
            <a:avLst/>
          </a:prstGeom>
          <a:ln w="25560">
            <a:solidFill>
              <a:srgbClr val="00b050"/>
            </a:solidFill>
            <a:round/>
            <a:tailEnd len="med" type="triangle" w="med"/>
          </a:ln>
        </p:spPr>
      </p:sp>
    </p:spTree>
  </p:cSld>
  <p:timing>
    <p:tnLst>
      <p:par>
        <p:cTn dur="indefinite" id="8" nodeType="tmRoot" restart="never">
          <p:childTnLst>
            <p:seq>
              <p:cTn dur="indefinite" id="9" nodeType="mainSeq">
                <p:childTnLst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4"/>
                                        <p:tgtEl>
                                          <p:spTgt spid="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5"/>
                                        <p:tgtEl>
                                          <p:spTgt spid="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0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1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6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7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2"/>
                                        <p:tgtEl>
                                          <p:spTgt spid="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3"/>
                                        <p:tgtEl>
                                          <p:spTgt spid="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8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9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4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5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50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51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56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57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62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63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28760" y="0"/>
            <a:ext cx="8229240" cy="785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«Cырые данные» (Serratula manshurica и  Saussurea grandifolia) ITS последовательности рРНК.</a:t>
            </a:r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71C1A1-4131-41B1-A151-010171F161D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pic>
        <p:nvPicPr>
          <p:cNvPr descr="" id="17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42960" y="943200"/>
            <a:ext cx="7929360" cy="5343120"/>
          </a:xfrm>
          <a:prstGeom prst="rect">
            <a:avLst/>
          </a:prstGeom>
        </p:spPr>
      </p:pic>
      <p:sp>
        <p:nvSpPr>
          <p:cNvPr id="173" name="CustomShape 3"/>
          <p:cNvSpPr/>
          <p:nvPr/>
        </p:nvSpPr>
        <p:spPr>
          <a:xfrm>
            <a:off x="714240" y="3071880"/>
            <a:ext cx="7786440" cy="142848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74" name="CustomShape 4"/>
          <p:cNvSpPr/>
          <p:nvPr/>
        </p:nvSpPr>
        <p:spPr>
          <a:xfrm>
            <a:off x="714240" y="4857840"/>
            <a:ext cx="7786440" cy="142848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</p:sp>
    </p:spTree>
  </p:cSld>
  <p:timing>
    <p:tnLst>
      <p:par>
        <p:cTn dur="indefinite" id="64" nodeType="tmRoot" restart="never">
          <p:childTnLst>
            <p:seq>
              <p:cTn dur="indefinite" id="65" nodeType="mainSeq">
                <p:childTnLst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0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71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8760" y="0"/>
            <a:ext cx="8229240" cy="6426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Обработанные данные (Serratula manshurica и  Saussurea grandifolia) ITS последовательности рРНК.</a:t>
            </a:r>
            <a:endParaRPr/>
          </a:p>
        </p:txBody>
      </p:sp>
      <p:sp>
        <p:nvSpPr>
          <p:cNvPr id="176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817151-9121-4181-B1E1-A1911171E16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pic>
        <p:nvPicPr>
          <p:cNvPr descr="" id="17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85880" y="857160"/>
            <a:ext cx="7429320" cy="5571720"/>
          </a:xfrm>
          <a:prstGeom prst="rect">
            <a:avLst/>
          </a:prstGeom>
        </p:spPr>
      </p:pic>
      <p:sp>
        <p:nvSpPr>
          <p:cNvPr id="178" name="CustomShape 3"/>
          <p:cNvSpPr/>
          <p:nvPr/>
        </p:nvSpPr>
        <p:spPr>
          <a:xfrm>
            <a:off x="857160" y="3119400"/>
            <a:ext cx="7143480" cy="123804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79" name="CustomShape 4"/>
          <p:cNvSpPr/>
          <p:nvPr/>
        </p:nvSpPr>
        <p:spPr>
          <a:xfrm>
            <a:off x="857160" y="4905360"/>
            <a:ext cx="7143480" cy="123804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</p:sp>
    </p:spTree>
  </p:cSld>
  <p:timing>
    <p:tnLst>
      <p:par>
        <p:cTn dur="indefinite" id="72" nodeType="tmRoot" restart="never">
          <p:childTnLst>
            <p:seq>
              <p:cTn dur="indefinite" id="73" nodeType="mainSeq">
                <p:childTnLst>
                  <p:par>
                    <p:cTn fill="hold" id="74">
                      <p:stCondLst>
                        <p:cond delay="indefinite"/>
                      </p:stCondLst>
                      <p:childTnLst>
                        <p:par>
                          <p:cTn fill="hold" id="75">
                            <p:stCondLst>
                              <p:cond delay="0"/>
                            </p:stCondLst>
                            <p:childTnLst>
                              <p:par>
                                <p:cTn fill="hold" id="7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8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79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