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8" r:id="rId2"/>
    <p:sldId id="256" r:id="rId3"/>
    <p:sldId id="259" r:id="rId4"/>
    <p:sldId id="262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67" r:id="rId19"/>
    <p:sldId id="285" r:id="rId20"/>
    <p:sldId id="268" r:id="rId21"/>
    <p:sldId id="284" r:id="rId22"/>
    <p:sldId id="283" r:id="rId23"/>
    <p:sldId id="286" r:id="rId24"/>
    <p:sldId id="261" r:id="rId25"/>
    <p:sldId id="288" r:id="rId26"/>
    <p:sldId id="287" r:id="rId27"/>
    <p:sldId id="289" r:id="rId28"/>
    <p:sldId id="290" r:id="rId29"/>
    <p:sldId id="291" r:id="rId30"/>
    <p:sldId id="292" r:id="rId31"/>
    <p:sldId id="294" r:id="rId32"/>
    <p:sldId id="295" r:id="rId33"/>
    <p:sldId id="293" r:id="rId34"/>
    <p:sldId id="296" r:id="rId35"/>
    <p:sldId id="297" r:id="rId36"/>
    <p:sldId id="299" r:id="rId37"/>
    <p:sldId id="298" r:id="rId38"/>
    <p:sldId id="300" r:id="rId39"/>
    <p:sldId id="329" r:id="rId40"/>
    <p:sldId id="302" r:id="rId41"/>
    <p:sldId id="304" r:id="rId42"/>
    <p:sldId id="305" r:id="rId43"/>
    <p:sldId id="330" r:id="rId44"/>
    <p:sldId id="307" r:id="rId45"/>
    <p:sldId id="309" r:id="rId46"/>
    <p:sldId id="308" r:id="rId47"/>
    <p:sldId id="33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20" r:id="rId56"/>
    <p:sldId id="321" r:id="rId57"/>
    <p:sldId id="319" r:id="rId58"/>
    <p:sldId id="322" r:id="rId59"/>
    <p:sldId id="323" r:id="rId60"/>
    <p:sldId id="324" r:id="rId61"/>
    <p:sldId id="325" r:id="rId62"/>
    <p:sldId id="326" r:id="rId63"/>
    <p:sldId id="332" r:id="rId64"/>
    <p:sldId id="328" r:id="rId65"/>
    <p:sldId id="333" r:id="rId66"/>
    <p:sldId id="339" r:id="rId67"/>
    <p:sldId id="260" r:id="rId68"/>
    <p:sldId id="334" r:id="rId69"/>
    <p:sldId id="335" r:id="rId70"/>
    <p:sldId id="336" r:id="rId71"/>
    <p:sldId id="337" r:id="rId72"/>
    <p:sldId id="340" r:id="rId73"/>
    <p:sldId id="341" r:id="rId74"/>
    <p:sldId id="343" r:id="rId75"/>
    <p:sldId id="344" r:id="rId76"/>
    <p:sldId id="342" r:id="rId77"/>
    <p:sldId id="345" r:id="rId78"/>
    <p:sldId id="338" r:id="rId7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34" autoAdjust="0"/>
  </p:normalViewPr>
  <p:slideViewPr>
    <p:cSldViewPr>
      <p:cViewPr>
        <p:scale>
          <a:sx n="70" d="100"/>
          <a:sy n="70" d="100"/>
        </p:scale>
        <p:origin x="-51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EF974-5AC7-46E5-A349-737706D0E2CC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CDBB1-E154-4C4A-AA89-F9C956F53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</a:t>
            </a:r>
            <a:r>
              <a:rPr lang="ru-RU" baseline="0" dirty="0" smtClean="0"/>
              <a:t> начальной стадии центр будет </a:t>
            </a:r>
            <a:r>
              <a:rPr lang="ru-RU" baseline="0" dirty="0" err="1" smtClean="0"/>
              <a:t>распологать</a:t>
            </a:r>
            <a:r>
              <a:rPr lang="ru-RU" baseline="0" dirty="0" smtClean="0"/>
              <a:t> двумя методами анализа, которые, однако открывают для сотрудников Института широкий круг новых возможностей, о которых я </a:t>
            </a:r>
            <a:r>
              <a:rPr lang="ru-RU" baseline="0" dirty="0" err="1" smtClean="0"/>
              <a:t>раскажу</a:t>
            </a:r>
            <a:r>
              <a:rPr lang="ru-RU" baseline="0" dirty="0" smtClean="0"/>
              <a:t> в докладе.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</a:t>
            </a:r>
            <a:r>
              <a:rPr lang="ru-RU" baseline="0" dirty="0" smtClean="0"/>
              <a:t> рассказе упомянуть:</a:t>
            </a:r>
          </a:p>
          <a:p>
            <a:pPr>
              <a:buFontTx/>
              <a:buChar char="-"/>
            </a:pPr>
            <a:r>
              <a:rPr lang="ru-RU" baseline="0" dirty="0" smtClean="0"/>
              <a:t>Типы полимераз могут быть разными, обладать различной дополнительной активностью, наиболее часто используется </a:t>
            </a:r>
            <a:r>
              <a:rPr lang="en-US" baseline="0" dirty="0" smtClean="0"/>
              <a:t>TAQ-</a:t>
            </a:r>
            <a:r>
              <a:rPr lang="ru-RU" baseline="0" dirty="0" smtClean="0"/>
              <a:t>полимераза. Для </a:t>
            </a:r>
            <a:r>
              <a:rPr lang="en-US" baseline="0" dirty="0" err="1" smtClean="0"/>
              <a:t>TaqMan</a:t>
            </a:r>
            <a:r>
              <a:rPr lang="en-US" baseline="0" dirty="0" smtClean="0"/>
              <a:t> </a:t>
            </a:r>
            <a:r>
              <a:rPr lang="ru-RU" baseline="0" dirty="0" smtClean="0"/>
              <a:t>принципиально использование </a:t>
            </a:r>
            <a:r>
              <a:rPr lang="en-US" baseline="0" dirty="0" err="1" smtClean="0"/>
              <a:t>Taq</a:t>
            </a:r>
            <a:r>
              <a:rPr lang="ru-RU" baseline="0" dirty="0" smtClean="0"/>
              <a:t>-полимеразы или другой с выраженной 5</a:t>
            </a:r>
            <a:r>
              <a:rPr lang="en-US" baseline="0" dirty="0" smtClean="0"/>
              <a:t>’</a:t>
            </a:r>
            <a:r>
              <a:rPr lang="ru-RU" baseline="0" dirty="0" smtClean="0"/>
              <a:t>-</a:t>
            </a:r>
            <a:r>
              <a:rPr lang="ru-RU" baseline="0" dirty="0" err="1" smtClean="0"/>
              <a:t>экзонуклеазной</a:t>
            </a:r>
            <a:r>
              <a:rPr lang="ru-RU" baseline="0" dirty="0" smtClean="0"/>
              <a:t> активностью. Для синтеза точных копий ДНК, например для </a:t>
            </a:r>
            <a:r>
              <a:rPr lang="ru-RU" baseline="0" dirty="0" err="1" smtClean="0"/>
              <a:t>секвенирования</a:t>
            </a:r>
            <a:r>
              <a:rPr lang="ru-RU" baseline="0" dirty="0" smtClean="0"/>
              <a:t>, используют смесь </a:t>
            </a:r>
            <a:r>
              <a:rPr lang="en-US" baseline="0" dirty="0" err="1" smtClean="0"/>
              <a:t>Taq</a:t>
            </a:r>
            <a:r>
              <a:rPr lang="en-US" baseline="0" dirty="0" smtClean="0"/>
              <a:t>-</a:t>
            </a:r>
            <a:r>
              <a:rPr lang="ru-RU" baseline="0" dirty="0" smtClean="0"/>
              <a:t>полимеразы и </a:t>
            </a:r>
            <a:r>
              <a:rPr lang="en-US" baseline="0" dirty="0" err="1" smtClean="0"/>
              <a:t>Pfu</a:t>
            </a:r>
            <a:r>
              <a:rPr lang="en-US" baseline="0" dirty="0" smtClean="0"/>
              <a:t>-</a:t>
            </a:r>
            <a:r>
              <a:rPr lang="ru-RU" baseline="0" dirty="0" smtClean="0"/>
              <a:t>полимеразы, потому как та обладает 3</a:t>
            </a:r>
            <a:r>
              <a:rPr lang="en-US" baseline="0" dirty="0" smtClean="0"/>
              <a:t>’ </a:t>
            </a:r>
            <a:r>
              <a:rPr lang="ru-RU" baseline="0" dirty="0" err="1" smtClean="0"/>
              <a:t>экзонуклеазной</a:t>
            </a:r>
            <a:r>
              <a:rPr lang="ru-RU" baseline="0" dirty="0" smtClean="0"/>
              <a:t> (корректирующей) активностью.</a:t>
            </a:r>
          </a:p>
          <a:p>
            <a:pPr>
              <a:buFontTx/>
              <a:buChar char="-"/>
            </a:pPr>
            <a:r>
              <a:rPr lang="ru-RU" baseline="0" dirty="0" smtClean="0"/>
              <a:t> Буферный раствор содержит ионы магния, для того чтобы они образовали растворимые комплексы с </a:t>
            </a:r>
            <a:r>
              <a:rPr lang="en-US" baseline="0" dirty="0" err="1" smtClean="0"/>
              <a:t>dNTP</a:t>
            </a:r>
            <a:r>
              <a:rPr lang="ru-RU" baseline="0" dirty="0" smtClean="0"/>
              <a:t>, обеспечивая субстрат для полимеразы. Кроме того буфер поддерживает определённый </a:t>
            </a:r>
            <a:r>
              <a:rPr lang="en-US" baseline="0" dirty="0" smtClean="0"/>
              <a:t>pH</a:t>
            </a:r>
            <a:r>
              <a:rPr lang="ru-RU" baseline="0" dirty="0" smtClean="0"/>
              <a:t>, оптимальный для реакции и может содержать </a:t>
            </a:r>
            <a:r>
              <a:rPr lang="ru-RU" baseline="0" dirty="0" err="1" smtClean="0"/>
              <a:t>неионный</a:t>
            </a:r>
            <a:r>
              <a:rPr lang="ru-RU" baseline="0" dirty="0" smtClean="0"/>
              <a:t> детергент для стабилизации полимеразы.</a:t>
            </a:r>
          </a:p>
          <a:p>
            <a:pPr>
              <a:buFontTx/>
              <a:buChar char="-"/>
            </a:pPr>
            <a:r>
              <a:rPr lang="ru-RU" baseline="0" dirty="0" smtClean="0"/>
              <a:t> Отжиг и элонгация обычно </a:t>
            </a:r>
            <a:r>
              <a:rPr lang="ru-RU" baseline="0" dirty="0" err="1" smtClean="0"/>
              <a:t>объеденяют</a:t>
            </a:r>
            <a:r>
              <a:rPr lang="ru-RU" baseline="0" dirty="0" smtClean="0"/>
              <a:t> в один шаг, так как полимераза хорошо работает при 60 градусах и синтезирует цепи быстро.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Суть метода </a:t>
            </a:r>
            <a:r>
              <a:rPr lang="ru-RU" dirty="0" err="1" smtClean="0"/>
              <a:t>олигомерной</a:t>
            </a:r>
            <a:r>
              <a:rPr lang="ru-RU" dirty="0" smtClean="0"/>
              <a:t> рестрикции состоит в </a:t>
            </a:r>
            <a:r>
              <a:rPr lang="ru-RU" dirty="0" err="1" smtClean="0"/>
              <a:t>энзиматическом</a:t>
            </a:r>
            <a:r>
              <a:rPr lang="ru-RU" dirty="0" smtClean="0"/>
              <a:t> удлинении </a:t>
            </a:r>
            <a:r>
              <a:rPr lang="ru-RU" dirty="0" err="1" smtClean="0"/>
              <a:t>олигонуклеотида</a:t>
            </a:r>
            <a:r>
              <a:rPr lang="ru-RU" dirty="0" smtClean="0"/>
              <a:t>, наплавленного на участок ДНК, прилегающий к участку мутации. Если </a:t>
            </a:r>
            <a:r>
              <a:rPr lang="ru-RU" dirty="0" err="1" smtClean="0"/>
              <a:t>дезоксинуклеотиды</a:t>
            </a:r>
            <a:r>
              <a:rPr lang="ru-RU" dirty="0" smtClean="0"/>
              <a:t> добавлять в реакцию не все сразу, а по одному, то удлинение </a:t>
            </a:r>
            <a:r>
              <a:rPr lang="ru-RU" dirty="0" err="1" smtClean="0"/>
              <a:t>олигонуклеотида</a:t>
            </a:r>
            <a:r>
              <a:rPr lang="ru-RU" dirty="0" smtClean="0"/>
              <a:t> будет происходить только тогда, когда добавляемый </a:t>
            </a:r>
            <a:r>
              <a:rPr lang="ru-RU" dirty="0" err="1" smtClean="0"/>
              <a:t>дезоксинуклеотид</a:t>
            </a:r>
            <a:r>
              <a:rPr lang="ru-RU" dirty="0" smtClean="0"/>
              <a:t> </a:t>
            </a:r>
            <a:r>
              <a:rPr lang="ru-RU" dirty="0" err="1" smtClean="0"/>
              <a:t>комплементарен</a:t>
            </a:r>
            <a:r>
              <a:rPr lang="ru-RU" dirty="0" smtClean="0"/>
              <a:t> участку мутации. При этом используется один прямой </a:t>
            </a:r>
            <a:r>
              <a:rPr lang="ru-RU" dirty="0" err="1" smtClean="0"/>
              <a:t>праймер</a:t>
            </a:r>
            <a:r>
              <a:rPr lang="ru-RU" dirty="0" smtClean="0"/>
              <a:t>. Если </a:t>
            </a:r>
            <a:r>
              <a:rPr lang="ru-RU" dirty="0" err="1" smtClean="0"/>
              <a:t>испльзуется</a:t>
            </a:r>
            <a:r>
              <a:rPr lang="ru-RU" baseline="0" dirty="0" smtClean="0"/>
              <a:t> геномная ДНК, то доля исследуемого фрагмента крайне мала и эффективность и специфичность реакции становится очень низкой. </a:t>
            </a:r>
            <a:r>
              <a:rPr lang="ru-RU" baseline="0" dirty="0" err="1" smtClean="0"/>
              <a:t>Маллису</a:t>
            </a:r>
            <a:r>
              <a:rPr lang="ru-RU" baseline="0" dirty="0" smtClean="0"/>
              <a:t> пришла идея добавить второй </a:t>
            </a:r>
            <a:r>
              <a:rPr lang="ru-RU" baseline="0" dirty="0" err="1" smtClean="0"/>
              <a:t>праймер</a:t>
            </a:r>
            <a:r>
              <a:rPr lang="ru-RU" baseline="0" dirty="0" smtClean="0"/>
              <a:t> с другой стороны, и если обе реакции провести в одной пробирке, то кол-во исследуемого фрагмента увеличится в двое. Если повторить реакцию – в четверо и.т.д.</a:t>
            </a:r>
          </a:p>
          <a:p>
            <a:r>
              <a:rPr lang="ru-RU" baseline="0" dirty="0" smtClean="0"/>
              <a:t>Через несколько месяцев творческих поисков удалось создать оптимальные условия и совершить удачную ПЦР реакцию.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 человека известно более 400 </a:t>
            </a:r>
            <a:r>
              <a:rPr lang="ru-RU" dirty="0" err="1" smtClean="0"/>
              <a:t>мкРНК</a:t>
            </a:r>
            <a:r>
              <a:rPr lang="ru-RU" dirty="0" smtClean="0"/>
              <a:t>. Ими регулируется около 1/3</a:t>
            </a:r>
            <a:r>
              <a:rPr lang="ru-RU" baseline="0" dirty="0" smtClean="0"/>
              <a:t> части всех генов.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Анализ</a:t>
            </a:r>
            <a:r>
              <a:rPr lang="ru-RU" baseline="0" dirty="0" smtClean="0"/>
              <a:t> профиля экспрессии генов </a:t>
            </a:r>
            <a:r>
              <a:rPr lang="ru-RU" baseline="0" dirty="0" err="1" smtClean="0"/>
              <a:t>апоптоза</a:t>
            </a:r>
            <a:r>
              <a:rPr lang="ru-RU" baseline="0" dirty="0" smtClean="0"/>
              <a:t> в радиорезистентных и нормальных клетках рака простаты, при облучении и без облучения, при обработке </a:t>
            </a:r>
            <a:r>
              <a:rPr lang="ru-RU" baseline="0" dirty="0" err="1" smtClean="0"/>
              <a:t>монензином</a:t>
            </a:r>
            <a:r>
              <a:rPr lang="ru-RU" baseline="0" dirty="0" smtClean="0"/>
              <a:t> и без неё. Выводы – стратегия лечения неподдающихся опухолей, диагностика, возможные механизмы.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  <a:p>
            <a:r>
              <a:rPr lang="en-US" baseline="0" dirty="0" smtClean="0"/>
              <a:t>RAPD</a:t>
            </a:r>
            <a:r>
              <a:rPr lang="ru-RU" baseline="0" dirty="0" smtClean="0"/>
              <a:t>-</a:t>
            </a:r>
            <a:r>
              <a:rPr lang="en-US" baseline="0" dirty="0" smtClean="0"/>
              <a:t>PCR – </a:t>
            </a:r>
            <a:r>
              <a:rPr lang="ru-RU" baseline="0" dirty="0" smtClean="0"/>
              <a:t>пригоден для построения древес на уровне видов, популяций, семей. Наиболее прост в исполнении.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Секвенирование</a:t>
            </a:r>
            <a:r>
              <a:rPr lang="ru-RU" dirty="0" smtClean="0"/>
              <a:t> </a:t>
            </a:r>
            <a:r>
              <a:rPr lang="ru-RU" dirty="0" err="1" smtClean="0"/>
              <a:t>митохондриальной</a:t>
            </a:r>
            <a:r>
              <a:rPr lang="ru-RU" baseline="0" dirty="0" smtClean="0"/>
              <a:t> ДНК: </a:t>
            </a:r>
            <a:r>
              <a:rPr lang="en-US" baseline="0" dirty="0" smtClean="0"/>
              <a:t>12S </a:t>
            </a:r>
            <a:r>
              <a:rPr lang="ru-RU" baseline="0" dirty="0" smtClean="0"/>
              <a:t>и 16</a:t>
            </a:r>
            <a:r>
              <a:rPr lang="en-US" baseline="0" dirty="0" smtClean="0"/>
              <a:t>S</a:t>
            </a:r>
            <a:r>
              <a:rPr lang="ru-RU" baseline="0" dirty="0" smtClean="0"/>
              <a:t> изменяются относительно медленно (возможно использования для построение ветвей на уровне до отрядов). </a:t>
            </a:r>
            <a:r>
              <a:rPr lang="en-US" baseline="0" dirty="0" smtClean="0"/>
              <a:t>D-</a:t>
            </a:r>
            <a:r>
              <a:rPr lang="ru-RU" baseline="0" dirty="0" smtClean="0"/>
              <a:t>петля изменяется крайне быстро – пригодна для исследования на уровне видов и популяций.</a:t>
            </a:r>
          </a:p>
          <a:p>
            <a:r>
              <a:rPr lang="ru-RU" baseline="0" dirty="0" err="1" smtClean="0"/>
              <a:t>Секвенирование</a:t>
            </a:r>
            <a:r>
              <a:rPr lang="ru-RU" baseline="0" dirty="0" smtClean="0"/>
              <a:t> ядерных генов на уровнях выше вида. Наиболее надёжно – </a:t>
            </a:r>
            <a:r>
              <a:rPr lang="ru-RU" baseline="0" dirty="0" err="1" smtClean="0"/>
              <a:t>секвенирование</a:t>
            </a:r>
            <a:r>
              <a:rPr lang="ru-RU" baseline="0" dirty="0" smtClean="0"/>
              <a:t> </a:t>
            </a:r>
            <a:r>
              <a:rPr lang="en-US" baseline="0" dirty="0" smtClean="0"/>
              <a:t>SINE </a:t>
            </a:r>
            <a:r>
              <a:rPr lang="ru-RU" baseline="0" dirty="0" smtClean="0"/>
              <a:t>повторов, однажды появившись они не исчезают, различаются на несколько семейств, медленно приобретают различия во внутренней последовательности.</a:t>
            </a:r>
          </a:p>
          <a:p>
            <a:endParaRPr lang="ru-RU" baseline="0" dirty="0" smtClean="0"/>
          </a:p>
          <a:p>
            <a:r>
              <a:rPr lang="en-US" baseline="0" dirty="0" smtClean="0"/>
              <a:t>RAPD</a:t>
            </a:r>
            <a:r>
              <a:rPr lang="ru-RU" baseline="0" dirty="0" smtClean="0"/>
              <a:t>-</a:t>
            </a:r>
            <a:r>
              <a:rPr lang="en-US" baseline="0" dirty="0" smtClean="0"/>
              <a:t>PCR – </a:t>
            </a:r>
            <a:r>
              <a:rPr lang="ru-RU" baseline="0" dirty="0" smtClean="0"/>
              <a:t>пригоден для построения древес на уровне видов, популяций, семей. Наиболее прост в исполнении.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Секвенирование</a:t>
            </a:r>
            <a:r>
              <a:rPr lang="ru-RU" dirty="0" smtClean="0"/>
              <a:t> </a:t>
            </a:r>
            <a:r>
              <a:rPr lang="ru-RU" dirty="0" err="1" smtClean="0"/>
              <a:t>митохондриальной</a:t>
            </a:r>
            <a:r>
              <a:rPr lang="ru-RU" baseline="0" dirty="0" smtClean="0"/>
              <a:t> ДНК: </a:t>
            </a:r>
            <a:r>
              <a:rPr lang="en-US" baseline="0" dirty="0" smtClean="0"/>
              <a:t>12S </a:t>
            </a:r>
            <a:r>
              <a:rPr lang="ru-RU" baseline="0" dirty="0" smtClean="0"/>
              <a:t>и 16</a:t>
            </a:r>
            <a:r>
              <a:rPr lang="en-US" baseline="0" dirty="0" smtClean="0"/>
              <a:t>S</a:t>
            </a:r>
            <a:r>
              <a:rPr lang="ru-RU" baseline="0" dirty="0" smtClean="0"/>
              <a:t> изменяются относительно медленно (возможно использования для построение ветвей на уровне до отрядов). </a:t>
            </a:r>
            <a:r>
              <a:rPr lang="en-US" baseline="0" dirty="0" smtClean="0"/>
              <a:t>D-</a:t>
            </a:r>
            <a:r>
              <a:rPr lang="ru-RU" baseline="0" dirty="0" smtClean="0"/>
              <a:t>петля изменяется крайне быстро – пригодна для исследования на уровне видов и популяций.</a:t>
            </a:r>
          </a:p>
          <a:p>
            <a:r>
              <a:rPr lang="ru-RU" baseline="0" dirty="0" err="1" smtClean="0"/>
              <a:t>Секвенирование</a:t>
            </a:r>
            <a:r>
              <a:rPr lang="ru-RU" baseline="0" dirty="0" smtClean="0"/>
              <a:t> ядерных генов на уровнях выше вида. Наиболее надёжно – </a:t>
            </a:r>
            <a:r>
              <a:rPr lang="ru-RU" baseline="0" dirty="0" err="1" smtClean="0"/>
              <a:t>секвенирование</a:t>
            </a:r>
            <a:r>
              <a:rPr lang="ru-RU" baseline="0" dirty="0" smtClean="0"/>
              <a:t> </a:t>
            </a:r>
            <a:r>
              <a:rPr lang="en-US" baseline="0" dirty="0" smtClean="0"/>
              <a:t>SINE </a:t>
            </a:r>
            <a:r>
              <a:rPr lang="ru-RU" baseline="0" dirty="0" smtClean="0"/>
              <a:t>повторов, однажды появившись они не исчезают, различаются на несколько семейств, медленно приобретают различия во внутренней последовательности.</a:t>
            </a:r>
          </a:p>
          <a:p>
            <a:endParaRPr lang="ru-RU" baseline="0" dirty="0" smtClean="0"/>
          </a:p>
          <a:p>
            <a:r>
              <a:rPr lang="en-US" baseline="0" dirty="0" smtClean="0"/>
              <a:t>RAPD</a:t>
            </a:r>
            <a:r>
              <a:rPr lang="ru-RU" baseline="0" dirty="0" smtClean="0"/>
              <a:t>-</a:t>
            </a:r>
            <a:r>
              <a:rPr lang="en-US" baseline="0" dirty="0" smtClean="0"/>
              <a:t>PCR – </a:t>
            </a:r>
            <a:r>
              <a:rPr lang="ru-RU" baseline="0" dirty="0" smtClean="0"/>
              <a:t>пригоден для построения древес на уровне видов, популяций, семей. Наиболее прост в исполнении.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59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60</a:t>
            </a:fld>
            <a:endParaRPr lang="ru-RU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</a:t>
            </a:r>
            <a:r>
              <a:rPr lang="ru-RU" baseline="0" dirty="0" smtClean="0"/>
              <a:t> копий – ПЦР с использованием </a:t>
            </a:r>
            <a:r>
              <a:rPr lang="ru-RU" baseline="0" dirty="0" err="1" smtClean="0"/>
              <a:t>праймеров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комплементарных</a:t>
            </a:r>
            <a:r>
              <a:rPr lang="ru-RU" baseline="0" dirty="0" smtClean="0"/>
              <a:t> нуклеотидным последовательностям, лежащим за пределами данной копии </a:t>
            </a:r>
            <a:r>
              <a:rPr lang="en-US" baseline="0" dirty="0" smtClean="0"/>
              <a:t>SINE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Амплифицированный</a:t>
            </a:r>
            <a:r>
              <a:rPr lang="ru-RU" baseline="0" dirty="0" smtClean="0"/>
              <a:t> фрагмент ДНК будет короче, если он не содержит </a:t>
            </a:r>
            <a:r>
              <a:rPr lang="en-US" baseline="0" dirty="0" smtClean="0"/>
              <a:t>SINE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61</a:t>
            </a:fld>
            <a:endParaRPr lang="ru-RU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Секвенирование</a:t>
            </a:r>
            <a:r>
              <a:rPr lang="ru-RU" dirty="0" smtClean="0"/>
              <a:t> </a:t>
            </a:r>
            <a:r>
              <a:rPr lang="ru-RU" dirty="0" err="1" smtClean="0"/>
              <a:t>митохондриальной</a:t>
            </a:r>
            <a:r>
              <a:rPr lang="ru-RU" baseline="0" dirty="0" smtClean="0"/>
              <a:t> ДНК: </a:t>
            </a:r>
            <a:r>
              <a:rPr lang="en-US" baseline="0" dirty="0" smtClean="0"/>
              <a:t>12S </a:t>
            </a:r>
            <a:r>
              <a:rPr lang="ru-RU" baseline="0" dirty="0" smtClean="0"/>
              <a:t>и 16</a:t>
            </a:r>
            <a:r>
              <a:rPr lang="en-US" baseline="0" dirty="0" smtClean="0"/>
              <a:t>S</a:t>
            </a:r>
            <a:r>
              <a:rPr lang="ru-RU" baseline="0" dirty="0" smtClean="0"/>
              <a:t> изменяются относительно медленно (возможно использования для построение ветвей на уровне до отрядов). </a:t>
            </a:r>
            <a:r>
              <a:rPr lang="en-US" baseline="0" dirty="0" smtClean="0"/>
              <a:t>D-</a:t>
            </a:r>
            <a:r>
              <a:rPr lang="ru-RU" baseline="0" dirty="0" smtClean="0"/>
              <a:t>петля изменяется крайне быстро – пригодна для исследования на уровне видов и популяций.</a:t>
            </a:r>
          </a:p>
          <a:p>
            <a:r>
              <a:rPr lang="ru-RU" baseline="0" dirty="0" err="1" smtClean="0"/>
              <a:t>Секвенирование</a:t>
            </a:r>
            <a:r>
              <a:rPr lang="ru-RU" baseline="0" dirty="0" smtClean="0"/>
              <a:t> ядерных генов на уровнях выше вида. Наиболее надёжно – </a:t>
            </a:r>
            <a:r>
              <a:rPr lang="ru-RU" baseline="0" dirty="0" err="1" smtClean="0"/>
              <a:t>секвенирование</a:t>
            </a:r>
            <a:r>
              <a:rPr lang="ru-RU" baseline="0" dirty="0" smtClean="0"/>
              <a:t> </a:t>
            </a:r>
            <a:r>
              <a:rPr lang="en-US" baseline="0" dirty="0" smtClean="0"/>
              <a:t>SINE </a:t>
            </a:r>
            <a:r>
              <a:rPr lang="ru-RU" baseline="0" dirty="0" smtClean="0"/>
              <a:t>повторов, однажды появившись они не исчезают, различаются на несколько семейств, медленно приобретают различия во внутренней последовательности.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62</a:t>
            </a:fld>
            <a:endParaRPr lang="ru-RU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63</a:t>
            </a:fld>
            <a:endParaRPr lang="ru-RU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Расположены преимущественно в </a:t>
            </a:r>
            <a:r>
              <a:rPr lang="ru-RU" dirty="0" err="1" smtClean="0"/>
              <a:t>некодирующих</a:t>
            </a:r>
            <a:r>
              <a:rPr lang="ru-RU" dirty="0" smtClean="0"/>
              <a:t> последовательностях, 1%</a:t>
            </a:r>
            <a:r>
              <a:rPr lang="ru-RU" baseline="0" dirty="0" smtClean="0"/>
              <a:t> в кодирующих – и влияют на продукт гена.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Множество исследований, </a:t>
            </a:r>
            <a:r>
              <a:rPr lang="ru-RU" baseline="0" dirty="0" err="1" smtClean="0"/>
              <a:t>напрвленных</a:t>
            </a:r>
            <a:r>
              <a:rPr lang="ru-RU" baseline="0" dirty="0" smtClean="0"/>
              <a:t> на сравнение частот встречаемости </a:t>
            </a:r>
            <a:r>
              <a:rPr lang="en-US" baseline="0" dirty="0" smtClean="0"/>
              <a:t>SNP</a:t>
            </a:r>
            <a:r>
              <a:rPr lang="ru-RU" baseline="0" dirty="0" smtClean="0"/>
              <a:t>, предположительно ассоциируемых с изучаемым признаком. Например одно из важнейших – определение ассоциации определённых аллелей с влиянием </a:t>
            </a:r>
            <a:r>
              <a:rPr lang="ru-RU" baseline="0" dirty="0" err="1" smtClean="0"/>
              <a:t>фармокологических</a:t>
            </a:r>
            <a:r>
              <a:rPr lang="ru-RU" baseline="0" dirty="0" smtClean="0"/>
              <a:t> препаратов.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64</a:t>
            </a:fld>
            <a:endParaRPr lang="ru-RU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65</a:t>
            </a:fld>
            <a:endParaRPr lang="ru-RU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66</a:t>
            </a:fld>
            <a:endParaRPr lang="ru-RU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67</a:t>
            </a:fld>
            <a:endParaRPr lang="ru-RU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6D5AD-230D-4157-8291-EFF7DA5E6861}" type="slidenum">
              <a:rPr lang="ru-RU" smtClean="0"/>
              <a:pPr/>
              <a:t>68</a:t>
            </a:fld>
            <a:endParaRPr lang="ru-RU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6D5AD-230D-4157-8291-EFF7DA5E6861}" type="slidenum">
              <a:rPr lang="ru-RU" smtClean="0"/>
              <a:pPr/>
              <a:t>69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6D5AD-230D-4157-8291-EFF7DA5E6861}" type="slidenum">
              <a:rPr lang="ru-RU" smtClean="0"/>
              <a:pPr/>
              <a:t>70</a:t>
            </a:fld>
            <a:endParaRPr lang="ru-RU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6D5AD-230D-4157-8291-EFF7DA5E6861}" type="slidenum">
              <a:rPr lang="ru-RU" smtClean="0"/>
              <a:pPr/>
              <a:t>71</a:t>
            </a:fld>
            <a:endParaRPr lang="ru-RU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72</a:t>
            </a:fld>
            <a:endParaRPr lang="ru-RU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6D5AD-230D-4157-8291-EFF7DA5E6861}" type="slidenum">
              <a:rPr lang="ru-RU" smtClean="0"/>
              <a:pPr/>
              <a:t>73</a:t>
            </a:fld>
            <a:endParaRPr lang="ru-RU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Нормировка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коэфициентов</a:t>
            </a:r>
            <a:r>
              <a:rPr lang="ru-RU" baseline="0" dirty="0" smtClean="0"/>
              <a:t> альфа. Самый простой и распространённый – нормировка по исходной флуоресценции образца + выравнивание по плато накопления продукта. Встроен в алгоритмы подсчёта в анализаторах.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74</a:t>
            </a:fld>
            <a:endParaRPr lang="ru-RU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75</a:t>
            </a:fld>
            <a:endParaRPr lang="ru-RU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</a:t>
            </a:r>
            <a:r>
              <a:rPr lang="ru-RU" dirty="0" err="1" smtClean="0"/>
              <a:t>логарифированные</a:t>
            </a:r>
            <a:r>
              <a:rPr lang="ru-RU" dirty="0" smtClean="0"/>
              <a:t> графики накопления </a:t>
            </a:r>
            <a:r>
              <a:rPr lang="ru-RU" dirty="0" err="1" smtClean="0"/>
              <a:t>паралельны</a:t>
            </a:r>
            <a:r>
              <a:rPr lang="ru-RU" dirty="0" smtClean="0"/>
              <a:t>, значит различия обусловлены различием в альфа.</a:t>
            </a:r>
            <a:r>
              <a:rPr lang="ru-RU" baseline="0" dirty="0" smtClean="0"/>
              <a:t> Участки прямой на логарифмированном графике – это экспоненциальные участки на исходной </a:t>
            </a:r>
            <a:r>
              <a:rPr lang="ru-RU" baseline="0" dirty="0" err="1" smtClean="0"/>
              <a:t>кровой</a:t>
            </a:r>
            <a:r>
              <a:rPr lang="ru-RU" baseline="0" dirty="0" smtClean="0"/>
              <a:t>. На них надо ставить </a:t>
            </a:r>
            <a:r>
              <a:rPr lang="ru-RU" baseline="0" dirty="0" err="1" smtClean="0"/>
              <a:t>попроговый</a:t>
            </a:r>
            <a:r>
              <a:rPr lang="ru-RU" baseline="0" dirty="0" smtClean="0"/>
              <a:t> цикл!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76</a:t>
            </a:fld>
            <a:endParaRPr lang="ru-RU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77</a:t>
            </a:fld>
            <a:endParaRPr lang="ru-RU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78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CDBB1-E154-4C4A-AA89-F9C956F53AF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gi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83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54623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1628800"/>
            <a:ext cx="5904656" cy="1656184"/>
          </a:xfrm>
          <a:gradFill>
            <a:gsLst>
              <a:gs pos="0">
                <a:srgbClr val="FFFF00"/>
              </a:gs>
              <a:gs pos="35000">
                <a:srgbClr val="FFFF00"/>
              </a:gs>
              <a:gs pos="100000">
                <a:schemeClr val="bg1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err="1" smtClean="0"/>
              <a:t>Полимеразная</a:t>
            </a:r>
            <a:r>
              <a:rPr lang="ru-RU" dirty="0" smtClean="0"/>
              <a:t> цепная реакция с возможностью </a:t>
            </a:r>
            <a:r>
              <a:rPr lang="ru-RU" dirty="0" err="1" smtClean="0"/>
              <a:t>детекции</a:t>
            </a:r>
            <a:r>
              <a:rPr lang="ru-RU" dirty="0" smtClean="0"/>
              <a:t> продукта в реальном времени (</a:t>
            </a:r>
            <a:r>
              <a:rPr lang="en-US" dirty="0" smtClean="0"/>
              <a:t>RT-PCR).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83568" y="4725144"/>
            <a:ext cx="4824536" cy="504056"/>
          </a:xfrm>
          <a:prstGeom prst="rect">
            <a:avLst/>
          </a:prstGeom>
          <a:gradFill>
            <a:gsLst>
              <a:gs pos="0">
                <a:srgbClr val="FFFF00"/>
              </a:gs>
              <a:gs pos="35000">
                <a:srgbClr val="FFFF00"/>
              </a:gs>
              <a:gs pos="100000">
                <a:schemeClr val="bg1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1588" marR="0" lvl="0" indent="127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Секвенирование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Сенгеру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minioptic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556792"/>
            <a:ext cx="1512168" cy="2022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Секвенато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9243" y="3573016"/>
            <a:ext cx="2827213" cy="26929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35" y="620688"/>
            <a:ext cx="9144735" cy="55408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3905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Кадр анимированной схемы, размещённой по адресу:</a:t>
            </a:r>
          </a:p>
          <a:p>
            <a:pPr algn="r"/>
            <a:r>
              <a:rPr lang="en-US" dirty="0" smtClean="0">
                <a:solidFill>
                  <a:srgbClr val="0070C0"/>
                </a:solidFill>
              </a:rPr>
              <a:t>http://www.sumanasinc.com/webcontent/animations/content/pcr.html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01" y="620688"/>
            <a:ext cx="9135099" cy="55408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3905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Кадр анимированной схемы, размещённой по адресу:</a:t>
            </a:r>
          </a:p>
          <a:p>
            <a:pPr algn="r"/>
            <a:r>
              <a:rPr lang="en-US" dirty="0" smtClean="0">
                <a:solidFill>
                  <a:srgbClr val="0070C0"/>
                </a:solidFill>
              </a:rPr>
              <a:t>http://www.sumanasinc.com/webcontent/animations/content/pcr.html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01" y="623607"/>
            <a:ext cx="9135099" cy="55349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3905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Кадр анимированной схемы, размещённой по адресу:</a:t>
            </a:r>
          </a:p>
          <a:p>
            <a:pPr algn="r"/>
            <a:r>
              <a:rPr lang="en-US" dirty="0" smtClean="0">
                <a:solidFill>
                  <a:srgbClr val="0070C0"/>
                </a:solidFill>
              </a:rPr>
              <a:t>http://www.sumanasinc.com/webcontent/animations/content/pcr.html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01" y="623607"/>
            <a:ext cx="9135098" cy="55349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3905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Кадр анимированной схемы, размещённой по адресу:</a:t>
            </a:r>
          </a:p>
          <a:p>
            <a:pPr algn="r"/>
            <a:r>
              <a:rPr lang="en-US" dirty="0" smtClean="0">
                <a:solidFill>
                  <a:srgbClr val="0070C0"/>
                </a:solidFill>
              </a:rPr>
              <a:t>http://www.sumanasinc.com/webcontent/animations/content/pcr.html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01" y="623607"/>
            <a:ext cx="9135098" cy="55349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3905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Кадр анимированной схемы, размещённой по адресу:</a:t>
            </a:r>
          </a:p>
          <a:p>
            <a:pPr algn="r"/>
            <a:r>
              <a:rPr lang="en-US" dirty="0" smtClean="0">
                <a:solidFill>
                  <a:srgbClr val="0070C0"/>
                </a:solidFill>
              </a:rPr>
              <a:t>http://www.sumanasinc.com/webcontent/animations/content/pcr.html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01" y="625506"/>
            <a:ext cx="9135098" cy="5531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3905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Кадр анимированной схемы, размещённой по адресу:</a:t>
            </a:r>
          </a:p>
          <a:p>
            <a:pPr algn="r"/>
            <a:r>
              <a:rPr lang="en-US" dirty="0" smtClean="0">
                <a:solidFill>
                  <a:srgbClr val="0070C0"/>
                </a:solidFill>
              </a:rPr>
              <a:t>http://www.sumanasinc.com/webcontent/animations/content/pcr.html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36" y="625506"/>
            <a:ext cx="9128828" cy="5531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3905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Кадр анимированной схемы, размещённой по адресу:</a:t>
            </a:r>
          </a:p>
          <a:p>
            <a:pPr algn="r"/>
            <a:r>
              <a:rPr lang="en-US" dirty="0" smtClean="0">
                <a:solidFill>
                  <a:srgbClr val="0070C0"/>
                </a:solidFill>
              </a:rPr>
              <a:t>http://www.sumanasinc.com/webcontent/animations/content/pcr.html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375476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Состав реакционной смеси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484784"/>
            <a:ext cx="374441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Исследуемая ДНК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988840"/>
            <a:ext cx="374441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ДНК-зависимая-ДНК-полимераза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492896"/>
            <a:ext cx="374441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Дезоксирибонуклеотидтрифосфаты</a:t>
            </a:r>
            <a:r>
              <a:rPr lang="ru-RU" dirty="0" smtClean="0"/>
              <a:t> (</a:t>
            </a:r>
            <a:r>
              <a:rPr lang="en-US" dirty="0" err="1" smtClean="0"/>
              <a:t>dNTP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284984"/>
            <a:ext cx="374441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ДНК-затравки (</a:t>
            </a:r>
            <a:r>
              <a:rPr lang="ru-RU" dirty="0" err="1" smtClean="0"/>
              <a:t>праймеры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4726885"/>
            <a:ext cx="3744416" cy="646331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rgbClr val="92D050"/>
              </a:gs>
              <a:gs pos="100000">
                <a:schemeClr val="bg1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Интеркалирующих</a:t>
            </a:r>
            <a:r>
              <a:rPr lang="ru-RU" dirty="0" smtClean="0"/>
              <a:t> краситель (обычно </a:t>
            </a:r>
            <a:r>
              <a:rPr lang="en-US" dirty="0" smtClean="0"/>
              <a:t>SYBR Green)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04022" y="5374957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или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5734997"/>
            <a:ext cx="3744416" cy="646331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35000">
                <a:srgbClr val="0070C0">
                  <a:alpha val="49000"/>
                </a:srgbClr>
              </a:gs>
              <a:gs pos="100000">
                <a:srgbClr val="00B050">
                  <a:alpha val="49000"/>
                </a:srgb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Флуоресцентно меченные</a:t>
            </a:r>
          </a:p>
          <a:p>
            <a:pPr algn="ctr"/>
            <a:r>
              <a:rPr lang="ru-RU" dirty="0" smtClean="0"/>
              <a:t>ДНК-зонды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1511660" y="3392996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11560" y="4437112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88224" y="2204864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Разрушение водородных связей между цепями ДНК</a:t>
            </a:r>
          </a:p>
          <a:p>
            <a:r>
              <a:rPr lang="ru-RU" sz="1600" b="1" dirty="0" smtClean="0"/>
              <a:t>(денатурация)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716016" y="2350621"/>
            <a:ext cx="18002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93-96 °С</a:t>
            </a:r>
            <a:endParaRPr lang="ru-RU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4716016" y="3645024"/>
            <a:ext cx="18002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40-75 °С</a:t>
            </a:r>
            <a:endParaRPr lang="ru-RU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6588224" y="3646765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Гибридизация </a:t>
            </a:r>
            <a:r>
              <a:rPr lang="ru-RU" sz="1600" dirty="0" err="1" smtClean="0"/>
              <a:t>праймеров</a:t>
            </a:r>
            <a:r>
              <a:rPr lang="ru-RU" sz="1600" dirty="0" smtClean="0"/>
              <a:t> на ДНК</a:t>
            </a:r>
          </a:p>
          <a:p>
            <a:r>
              <a:rPr lang="ru-RU" sz="1600" b="1" dirty="0" smtClean="0"/>
              <a:t>(отжиг </a:t>
            </a:r>
            <a:r>
              <a:rPr lang="ru-RU" sz="1600" b="1" dirty="0" err="1" smtClean="0"/>
              <a:t>праймеров</a:t>
            </a:r>
            <a:r>
              <a:rPr lang="ru-RU" sz="1600" b="1" dirty="0" smtClean="0"/>
              <a:t>)</a:t>
            </a:r>
            <a:endParaRPr lang="ru-RU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942909"/>
            <a:ext cx="18002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60-75 °С</a:t>
            </a:r>
            <a:endParaRPr lang="ru-RU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6588224" y="4809926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Синтез </a:t>
            </a:r>
            <a:r>
              <a:rPr lang="ru-RU" sz="1600" dirty="0" err="1" smtClean="0"/>
              <a:t>комплементарных</a:t>
            </a:r>
            <a:r>
              <a:rPr lang="ru-RU" sz="1600" dirty="0" smtClean="0"/>
              <a:t> цепей ДНК</a:t>
            </a:r>
          </a:p>
          <a:p>
            <a:r>
              <a:rPr lang="ru-RU" sz="1600" b="1" dirty="0" smtClean="0"/>
              <a:t>(элонгация)</a:t>
            </a:r>
            <a:endParaRPr lang="ru-RU" sz="1600" b="1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>
            <a:off x="5436096" y="3284984"/>
            <a:ext cx="28803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5436890" y="4652342"/>
            <a:ext cx="28803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5400092" y="5985284"/>
            <a:ext cx="3600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5580112" y="6165304"/>
            <a:ext cx="30243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 flipH="1" flipV="1">
            <a:off x="6480212" y="4041068"/>
            <a:ext cx="42484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10800000">
            <a:off x="5580112" y="1916832"/>
            <a:ext cx="30243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5400000">
            <a:off x="5472100" y="2024844"/>
            <a:ext cx="21602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95536" y="3789040"/>
            <a:ext cx="374441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Буферный раствор с </a:t>
            </a:r>
            <a:r>
              <a:rPr lang="en-US" dirty="0" smtClean="0"/>
              <a:t>MgCl</a:t>
            </a:r>
            <a:r>
              <a:rPr lang="en-US" sz="1000" dirty="0" smtClean="0"/>
              <a:t>2</a:t>
            </a:r>
            <a:endParaRPr lang="ru-RU" sz="1000" dirty="0"/>
          </a:p>
        </p:txBody>
      </p:sp>
      <p:sp>
        <p:nvSpPr>
          <p:cNvPr id="59" name="TextBox 58"/>
          <p:cNvSpPr txBox="1"/>
          <p:nvPr/>
        </p:nvSpPr>
        <p:spPr>
          <a:xfrm>
            <a:off x="4716016" y="980728"/>
            <a:ext cx="18002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93-96 °С</a:t>
            </a:r>
            <a:endParaRPr lang="ru-RU" sz="3600" dirty="0"/>
          </a:p>
        </p:txBody>
      </p:sp>
      <p:cxnSp>
        <p:nvCxnSpPr>
          <p:cNvPr id="60" name="Прямая со стрелкой 59"/>
          <p:cNvCxnSpPr/>
          <p:nvPr/>
        </p:nvCxnSpPr>
        <p:spPr>
          <a:xfrm rot="5400000">
            <a:off x="5364088" y="1916832"/>
            <a:ext cx="43204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588224" y="764704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«Горячий старт» - активация полимеразы, размешивание компонентов</a:t>
            </a:r>
            <a:endParaRPr lang="ru-RU" sz="1600" dirty="0"/>
          </a:p>
        </p:txBody>
      </p:sp>
      <p:sp>
        <p:nvSpPr>
          <p:cNvPr id="63" name="TextBox 62"/>
          <p:cNvSpPr txBox="1"/>
          <p:nvPr/>
        </p:nvSpPr>
        <p:spPr>
          <a:xfrm>
            <a:off x="4572000" y="299695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5-15 с</a:t>
            </a:r>
            <a:endParaRPr lang="ru-RU" sz="16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4572000" y="161950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1-10 мин</a:t>
            </a:r>
            <a:endParaRPr lang="ru-RU" sz="16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4572000" y="431458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30 с</a:t>
            </a:r>
            <a:endParaRPr lang="ru-RU" sz="16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572000" y="561072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0-15 с</a:t>
            </a:r>
            <a:endParaRPr lang="ru-RU" sz="1600" b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51520" y="1340768"/>
            <a:ext cx="4032448" cy="3024336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251520" y="4581128"/>
            <a:ext cx="4032448" cy="2088232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4572000" y="476672"/>
            <a:ext cx="4248472" cy="5976664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«Классический» ПЦР</a:t>
            </a:r>
            <a:br>
              <a:rPr lang="ru-RU" dirty="0" smtClean="0"/>
            </a:br>
            <a:r>
              <a:rPr lang="ru-RU" sz="3600" dirty="0" smtClean="0"/>
              <a:t>Детекция продукта по окончанию реакции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057003"/>
            <a:ext cx="76200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4633972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Ornithobacterium</a:t>
            </a:r>
            <a:r>
              <a:rPr lang="en-US" sz="1400" dirty="0" smtClean="0"/>
              <a:t> </a:t>
            </a:r>
            <a:r>
              <a:rPr lang="en-US" sz="1400" dirty="0" err="1" smtClean="0"/>
              <a:t>rhinotracheale</a:t>
            </a:r>
            <a:r>
              <a:rPr lang="en-US" sz="1400" dirty="0" smtClean="0"/>
              <a:t> </a:t>
            </a:r>
            <a:r>
              <a:rPr lang="ru-RU" sz="1400" dirty="0" smtClean="0"/>
              <a:t>в мясе курицы при различных методах лечения. Взято с  </a:t>
            </a:r>
            <a:r>
              <a:rPr lang="en-US" sz="1400" dirty="0" smtClean="0"/>
              <a:t>http://vettorg.net/magazines/3/2007/130/668/</a:t>
            </a:r>
            <a:endParaRPr lang="ru-RU" sz="1400" dirty="0"/>
          </a:p>
        </p:txBody>
      </p:sp>
      <p:pic>
        <p:nvPicPr>
          <p:cNvPr id="6" name="Рисунок 5" descr="ПЦР гель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060847"/>
            <a:ext cx="7632848" cy="2541111"/>
          </a:xfrm>
          <a:prstGeom prst="rect">
            <a:avLst/>
          </a:prstGeom>
        </p:spPr>
      </p:pic>
      <p:pic>
        <p:nvPicPr>
          <p:cNvPr id="7" name="Рисунок 6" descr="ПЦР гель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2060848"/>
            <a:ext cx="7632848" cy="2541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/>
              <a:t>ПЦР «в реальном времени»</a:t>
            </a:r>
            <a:endParaRPr lang="ru-RU" dirty="0"/>
          </a:p>
        </p:txBody>
      </p:sp>
      <p:pic>
        <p:nvPicPr>
          <p:cNvPr id="14" name="Рисунок 13" descr="Калибров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96752"/>
            <a:ext cx="8442938" cy="48245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47864" y="5733256"/>
            <a:ext cx="26642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Циклы</a:t>
            </a:r>
            <a:endParaRPr lang="ru-RU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2996952"/>
            <a:ext cx="288032" cy="64807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-900608" y="2977788"/>
            <a:ext cx="2808312" cy="52322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Флуоресценция</a:t>
            </a:r>
            <a:endParaRPr lang="ru-RU" sz="2800" b="1" dirty="0"/>
          </a:p>
        </p:txBody>
      </p:sp>
      <p:sp>
        <p:nvSpPr>
          <p:cNvPr id="17" name="Полилиния 16"/>
          <p:cNvSpPr/>
          <p:nvPr/>
        </p:nvSpPr>
        <p:spPr>
          <a:xfrm>
            <a:off x="3615070" y="3636335"/>
            <a:ext cx="425302" cy="1095153"/>
          </a:xfrm>
          <a:custGeom>
            <a:avLst/>
            <a:gdLst>
              <a:gd name="connsiteX0" fmla="*/ 0 w 425302"/>
              <a:gd name="connsiteY0" fmla="*/ 0 h 1095153"/>
              <a:gd name="connsiteX1" fmla="*/ 31897 w 425302"/>
              <a:gd name="connsiteY1" fmla="*/ 127591 h 1095153"/>
              <a:gd name="connsiteX2" fmla="*/ 53163 w 425302"/>
              <a:gd name="connsiteY2" fmla="*/ 148856 h 1095153"/>
              <a:gd name="connsiteX3" fmla="*/ 85060 w 425302"/>
              <a:gd name="connsiteY3" fmla="*/ 233916 h 1095153"/>
              <a:gd name="connsiteX4" fmla="*/ 106325 w 425302"/>
              <a:gd name="connsiteY4" fmla="*/ 297712 h 1095153"/>
              <a:gd name="connsiteX5" fmla="*/ 127590 w 425302"/>
              <a:gd name="connsiteY5" fmla="*/ 329609 h 1095153"/>
              <a:gd name="connsiteX6" fmla="*/ 148856 w 425302"/>
              <a:gd name="connsiteY6" fmla="*/ 404037 h 1095153"/>
              <a:gd name="connsiteX7" fmla="*/ 170121 w 425302"/>
              <a:gd name="connsiteY7" fmla="*/ 435935 h 1095153"/>
              <a:gd name="connsiteX8" fmla="*/ 212651 w 425302"/>
              <a:gd name="connsiteY8" fmla="*/ 531628 h 1095153"/>
              <a:gd name="connsiteX9" fmla="*/ 233916 w 425302"/>
              <a:gd name="connsiteY9" fmla="*/ 595423 h 1095153"/>
              <a:gd name="connsiteX10" fmla="*/ 244549 w 425302"/>
              <a:gd name="connsiteY10" fmla="*/ 627321 h 1095153"/>
              <a:gd name="connsiteX11" fmla="*/ 255181 w 425302"/>
              <a:gd name="connsiteY11" fmla="*/ 723014 h 1095153"/>
              <a:gd name="connsiteX12" fmla="*/ 265814 w 425302"/>
              <a:gd name="connsiteY12" fmla="*/ 754912 h 1095153"/>
              <a:gd name="connsiteX13" fmla="*/ 276446 w 425302"/>
              <a:gd name="connsiteY13" fmla="*/ 797442 h 1095153"/>
              <a:gd name="connsiteX14" fmla="*/ 297711 w 425302"/>
              <a:gd name="connsiteY14" fmla="*/ 882502 h 1095153"/>
              <a:gd name="connsiteX15" fmla="*/ 318977 w 425302"/>
              <a:gd name="connsiteY15" fmla="*/ 914400 h 1095153"/>
              <a:gd name="connsiteX16" fmla="*/ 350874 w 425302"/>
              <a:gd name="connsiteY16" fmla="*/ 999460 h 1095153"/>
              <a:gd name="connsiteX17" fmla="*/ 414670 w 425302"/>
              <a:gd name="connsiteY17" fmla="*/ 1084521 h 1095153"/>
              <a:gd name="connsiteX18" fmla="*/ 425302 w 425302"/>
              <a:gd name="connsiteY18" fmla="*/ 1095153 h 109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5302" h="1095153">
                <a:moveTo>
                  <a:pt x="0" y="0"/>
                </a:moveTo>
                <a:cubicBezTo>
                  <a:pt x="3514" y="21084"/>
                  <a:pt x="15047" y="110742"/>
                  <a:pt x="31897" y="127591"/>
                </a:cubicBezTo>
                <a:lnTo>
                  <a:pt x="53163" y="148856"/>
                </a:lnTo>
                <a:cubicBezTo>
                  <a:pt x="84759" y="243646"/>
                  <a:pt x="34210" y="94077"/>
                  <a:pt x="85060" y="233916"/>
                </a:cubicBezTo>
                <a:cubicBezTo>
                  <a:pt x="92720" y="254982"/>
                  <a:pt x="93891" y="279061"/>
                  <a:pt x="106325" y="297712"/>
                </a:cubicBezTo>
                <a:cubicBezTo>
                  <a:pt x="113413" y="308344"/>
                  <a:pt x="121875" y="318180"/>
                  <a:pt x="127590" y="329609"/>
                </a:cubicBezTo>
                <a:cubicBezTo>
                  <a:pt x="148280" y="370989"/>
                  <a:pt x="128417" y="356346"/>
                  <a:pt x="148856" y="404037"/>
                </a:cubicBezTo>
                <a:cubicBezTo>
                  <a:pt x="153890" y="415783"/>
                  <a:pt x="163033" y="425302"/>
                  <a:pt x="170121" y="435935"/>
                </a:cubicBezTo>
                <a:cubicBezTo>
                  <a:pt x="195427" y="511853"/>
                  <a:pt x="178952" y="481079"/>
                  <a:pt x="212651" y="531628"/>
                </a:cubicBezTo>
                <a:lnTo>
                  <a:pt x="233916" y="595423"/>
                </a:lnTo>
                <a:lnTo>
                  <a:pt x="244549" y="627321"/>
                </a:lnTo>
                <a:cubicBezTo>
                  <a:pt x="248093" y="659219"/>
                  <a:pt x="249905" y="691357"/>
                  <a:pt x="255181" y="723014"/>
                </a:cubicBezTo>
                <a:cubicBezTo>
                  <a:pt x="257024" y="734069"/>
                  <a:pt x="262735" y="744135"/>
                  <a:pt x="265814" y="754912"/>
                </a:cubicBezTo>
                <a:cubicBezTo>
                  <a:pt x="269828" y="768963"/>
                  <a:pt x="273276" y="783177"/>
                  <a:pt x="276446" y="797442"/>
                </a:cubicBezTo>
                <a:cubicBezTo>
                  <a:pt x="281297" y="819273"/>
                  <a:pt x="286313" y="859706"/>
                  <a:pt x="297711" y="882502"/>
                </a:cubicBezTo>
                <a:cubicBezTo>
                  <a:pt x="303426" y="893932"/>
                  <a:pt x="311888" y="903767"/>
                  <a:pt x="318977" y="914400"/>
                </a:cubicBezTo>
                <a:cubicBezTo>
                  <a:pt x="327113" y="938811"/>
                  <a:pt x="339974" y="979476"/>
                  <a:pt x="350874" y="999460"/>
                </a:cubicBezTo>
                <a:cubicBezTo>
                  <a:pt x="379732" y="1052367"/>
                  <a:pt x="382875" y="1052727"/>
                  <a:pt x="414670" y="1084521"/>
                </a:cubicBezTo>
                <a:lnTo>
                  <a:pt x="425302" y="1095153"/>
                </a:ln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870251" y="4529470"/>
            <a:ext cx="175339" cy="212651"/>
          </a:xfrm>
          <a:custGeom>
            <a:avLst/>
            <a:gdLst>
              <a:gd name="connsiteX0" fmla="*/ 106326 w 175339"/>
              <a:gd name="connsiteY0" fmla="*/ 0 h 212651"/>
              <a:gd name="connsiteX1" fmla="*/ 159489 w 175339"/>
              <a:gd name="connsiteY1" fmla="*/ 85060 h 212651"/>
              <a:gd name="connsiteX2" fmla="*/ 170121 w 175339"/>
              <a:gd name="connsiteY2" fmla="*/ 116958 h 212651"/>
              <a:gd name="connsiteX3" fmla="*/ 159489 w 175339"/>
              <a:gd name="connsiteY3" fmla="*/ 202018 h 212651"/>
              <a:gd name="connsiteX4" fmla="*/ 127591 w 175339"/>
              <a:gd name="connsiteY4" fmla="*/ 180753 h 212651"/>
              <a:gd name="connsiteX5" fmla="*/ 95693 w 175339"/>
              <a:gd name="connsiteY5" fmla="*/ 148856 h 212651"/>
              <a:gd name="connsiteX6" fmla="*/ 31898 w 175339"/>
              <a:gd name="connsiteY6" fmla="*/ 127590 h 212651"/>
              <a:gd name="connsiteX7" fmla="*/ 0 w 175339"/>
              <a:gd name="connsiteY7" fmla="*/ 106325 h 21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339" h="212651">
                <a:moveTo>
                  <a:pt x="106326" y="0"/>
                </a:moveTo>
                <a:cubicBezTo>
                  <a:pt x="156873" y="33699"/>
                  <a:pt x="134183" y="9143"/>
                  <a:pt x="159489" y="85060"/>
                </a:cubicBezTo>
                <a:lnTo>
                  <a:pt x="170121" y="116958"/>
                </a:lnTo>
                <a:cubicBezTo>
                  <a:pt x="166577" y="145311"/>
                  <a:pt x="175339" y="178243"/>
                  <a:pt x="159489" y="202018"/>
                </a:cubicBezTo>
                <a:cubicBezTo>
                  <a:pt x="152401" y="212651"/>
                  <a:pt x="137408" y="188934"/>
                  <a:pt x="127591" y="180753"/>
                </a:cubicBezTo>
                <a:cubicBezTo>
                  <a:pt x="116039" y="171127"/>
                  <a:pt x="108837" y="156158"/>
                  <a:pt x="95693" y="148856"/>
                </a:cubicBezTo>
                <a:cubicBezTo>
                  <a:pt x="76098" y="137970"/>
                  <a:pt x="50549" y="140024"/>
                  <a:pt x="31898" y="127590"/>
                </a:cubicBezTo>
                <a:lnTo>
                  <a:pt x="0" y="106325"/>
                </a:lnTo>
              </a:path>
            </a:pathLst>
          </a:cu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983524" y="4763386"/>
            <a:ext cx="343927" cy="329609"/>
          </a:xfrm>
          <a:custGeom>
            <a:avLst/>
            <a:gdLst>
              <a:gd name="connsiteX0" fmla="*/ 131276 w 343927"/>
              <a:gd name="connsiteY0" fmla="*/ 0 h 329609"/>
              <a:gd name="connsiteX1" fmla="*/ 56848 w 343927"/>
              <a:gd name="connsiteY1" fmla="*/ 74428 h 329609"/>
              <a:gd name="connsiteX2" fmla="*/ 24950 w 343927"/>
              <a:gd name="connsiteY2" fmla="*/ 95693 h 329609"/>
              <a:gd name="connsiteX3" fmla="*/ 3685 w 343927"/>
              <a:gd name="connsiteY3" fmla="*/ 159488 h 329609"/>
              <a:gd name="connsiteX4" fmla="*/ 14318 w 343927"/>
              <a:gd name="connsiteY4" fmla="*/ 223284 h 329609"/>
              <a:gd name="connsiteX5" fmla="*/ 35583 w 343927"/>
              <a:gd name="connsiteY5" fmla="*/ 255181 h 329609"/>
              <a:gd name="connsiteX6" fmla="*/ 120643 w 343927"/>
              <a:gd name="connsiteY6" fmla="*/ 329609 h 329609"/>
              <a:gd name="connsiteX7" fmla="*/ 290764 w 343927"/>
              <a:gd name="connsiteY7" fmla="*/ 318977 h 329609"/>
              <a:gd name="connsiteX8" fmla="*/ 322662 w 343927"/>
              <a:gd name="connsiteY8" fmla="*/ 297712 h 329609"/>
              <a:gd name="connsiteX9" fmla="*/ 343927 w 343927"/>
              <a:gd name="connsiteY9" fmla="*/ 233916 h 329609"/>
              <a:gd name="connsiteX10" fmla="*/ 322662 w 343927"/>
              <a:gd name="connsiteY10" fmla="*/ 95693 h 329609"/>
              <a:gd name="connsiteX11" fmla="*/ 312029 w 343927"/>
              <a:gd name="connsiteY11" fmla="*/ 63795 h 329609"/>
              <a:gd name="connsiteX12" fmla="*/ 280132 w 343927"/>
              <a:gd name="connsiteY12" fmla="*/ 42530 h 329609"/>
              <a:gd name="connsiteX13" fmla="*/ 216336 w 343927"/>
              <a:gd name="connsiteY13" fmla="*/ 21265 h 329609"/>
              <a:gd name="connsiteX14" fmla="*/ 184439 w 343927"/>
              <a:gd name="connsiteY14" fmla="*/ 10633 h 329609"/>
              <a:gd name="connsiteX15" fmla="*/ 131276 w 343927"/>
              <a:gd name="connsiteY15" fmla="*/ 0 h 32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3927" h="329609">
                <a:moveTo>
                  <a:pt x="131276" y="0"/>
                </a:moveTo>
                <a:cubicBezTo>
                  <a:pt x="112561" y="56144"/>
                  <a:pt x="129968" y="25681"/>
                  <a:pt x="56848" y="74428"/>
                </a:cubicBezTo>
                <a:lnTo>
                  <a:pt x="24950" y="95693"/>
                </a:lnTo>
                <a:cubicBezTo>
                  <a:pt x="17862" y="116958"/>
                  <a:pt x="0" y="137378"/>
                  <a:pt x="3685" y="159488"/>
                </a:cubicBezTo>
                <a:cubicBezTo>
                  <a:pt x="7229" y="180753"/>
                  <a:pt x="7500" y="202832"/>
                  <a:pt x="14318" y="223284"/>
                </a:cubicBezTo>
                <a:cubicBezTo>
                  <a:pt x="18359" y="235407"/>
                  <a:pt x="27168" y="245564"/>
                  <a:pt x="35583" y="255181"/>
                </a:cubicBezTo>
                <a:cubicBezTo>
                  <a:pt x="79122" y="304940"/>
                  <a:pt x="77408" y="300785"/>
                  <a:pt x="120643" y="329609"/>
                </a:cubicBezTo>
                <a:cubicBezTo>
                  <a:pt x="177350" y="326065"/>
                  <a:pt x="234642" y="327838"/>
                  <a:pt x="290764" y="318977"/>
                </a:cubicBezTo>
                <a:cubicBezTo>
                  <a:pt x="303386" y="316984"/>
                  <a:pt x="315889" y="308548"/>
                  <a:pt x="322662" y="297712"/>
                </a:cubicBezTo>
                <a:cubicBezTo>
                  <a:pt x="334542" y="278704"/>
                  <a:pt x="343927" y="233916"/>
                  <a:pt x="343927" y="233916"/>
                </a:cubicBezTo>
                <a:cubicBezTo>
                  <a:pt x="335358" y="156789"/>
                  <a:pt x="339405" y="154292"/>
                  <a:pt x="322662" y="95693"/>
                </a:cubicBezTo>
                <a:cubicBezTo>
                  <a:pt x="319583" y="84916"/>
                  <a:pt x="319030" y="72547"/>
                  <a:pt x="312029" y="63795"/>
                </a:cubicBezTo>
                <a:cubicBezTo>
                  <a:pt x="304046" y="53817"/>
                  <a:pt x="291809" y="47720"/>
                  <a:pt x="280132" y="42530"/>
                </a:cubicBezTo>
                <a:cubicBezTo>
                  <a:pt x="259648" y="33426"/>
                  <a:pt x="237601" y="28353"/>
                  <a:pt x="216336" y="21265"/>
                </a:cubicBezTo>
                <a:cubicBezTo>
                  <a:pt x="205704" y="17721"/>
                  <a:pt x="195646" y="10633"/>
                  <a:pt x="184439" y="10633"/>
                </a:cubicBezTo>
                <a:lnTo>
                  <a:pt x="131276" y="0"/>
                </a:lnTo>
                <a:close/>
              </a:path>
            </a:pathLst>
          </a:cu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483768" y="3140968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Пороговый цикл (С</a:t>
            </a:r>
            <a:r>
              <a:rPr lang="en-US" sz="1000" b="1" dirty="0" smtClean="0"/>
              <a:t>t</a:t>
            </a:r>
            <a:r>
              <a:rPr lang="en-US" sz="2000" b="1" dirty="0" smtClean="0"/>
              <a:t>)</a:t>
            </a:r>
            <a:endParaRPr lang="ru-RU" sz="2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58039"/>
            <a:ext cx="7128792" cy="93196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Рисунок 12" descr="430416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1052736"/>
            <a:ext cx="4536504" cy="7099628"/>
          </a:xfrm>
          <a:prstGeom prst="rect">
            <a:avLst/>
          </a:prstGeom>
          <a:effectLst>
            <a:outerShdw blurRad="241300" dist="38100" dir="2700000" sx="108000" sy="108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588896" lon="21573678" rev="29718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3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5462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Ключевые методы</a:t>
            </a:r>
            <a:br>
              <a:rPr lang="ru-RU" b="1" dirty="0" smtClean="0"/>
            </a:br>
            <a:r>
              <a:rPr lang="ru-RU" b="1" dirty="0" smtClean="0"/>
              <a:t>молекулярной биологии.</a:t>
            </a:r>
            <a:br>
              <a:rPr lang="ru-RU" b="1" dirty="0" smtClean="0"/>
            </a:br>
            <a:r>
              <a:rPr lang="ru-RU" b="1" dirty="0" err="1" smtClean="0"/>
              <a:t>Полимеразная</a:t>
            </a:r>
            <a:r>
              <a:rPr lang="ru-RU" b="1" dirty="0" smtClean="0"/>
              <a:t> цепная реакция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5733256"/>
            <a:ext cx="2480320" cy="481608"/>
          </a:xfrm>
        </p:spPr>
        <p:txBody>
          <a:bodyPr>
            <a:normAutofit/>
          </a:bodyPr>
          <a:lstStyle/>
          <a:p>
            <a:pPr algn="r"/>
            <a:r>
              <a:rPr lang="ru-RU" sz="2000" dirty="0" err="1" smtClean="0"/>
              <a:t>Велегжанинов</a:t>
            </a:r>
            <a:r>
              <a:rPr lang="ru-RU" sz="2000" dirty="0" smtClean="0"/>
              <a:t> И.О.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/>
              <a:t>ПЦР «в реальном времени»</a:t>
            </a:r>
            <a:endParaRPr lang="ru-RU" dirty="0"/>
          </a:p>
        </p:txBody>
      </p:sp>
      <p:pic>
        <p:nvPicPr>
          <p:cNvPr id="7" name="Рисунок 6" descr="ac307_1_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245368" y="1639912"/>
            <a:ext cx="4038600" cy="45974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rot="5400000">
            <a:off x="2159732" y="3969060"/>
            <a:ext cx="4680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5536" y="951111"/>
            <a:ext cx="3744416" cy="461665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SYBR Green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3" name="Рисунок 12" descr="TaqMan.jp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4716016" y="1863328"/>
            <a:ext cx="4127686" cy="40859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60032" y="951111"/>
            <a:ext cx="3744416" cy="461665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TaqMan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9992" y="6309320"/>
            <a:ext cx="4644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Изображение взято с сайта: </a:t>
            </a:r>
            <a:r>
              <a:rPr lang="en-US" sz="1400" dirty="0" smtClean="0"/>
              <a:t>http://www.gene-quantification.de/chemistry.html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6433591"/>
            <a:ext cx="4644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Изображение взято с сайта: </a:t>
            </a:r>
            <a:r>
              <a:rPr lang="en-US" sz="1400" dirty="0" smtClean="0"/>
              <a:t>http://www3.bio-rad.com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/>
              <a:t>ПЦР «в реальном времени»</a:t>
            </a:r>
            <a:endParaRPr lang="ru-RU" dirty="0"/>
          </a:p>
        </p:txBody>
      </p:sp>
      <p:pic>
        <p:nvPicPr>
          <p:cNvPr id="7" name="Рисунок 6" descr="ac307_1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368" y="1639912"/>
            <a:ext cx="4038600" cy="45974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rot="5400000">
            <a:off x="2159732" y="3969060"/>
            <a:ext cx="4680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5536" y="951111"/>
            <a:ext cx="3744416" cy="461665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rgbClr val="FFFF00"/>
              </a:gs>
              <a:gs pos="100000">
                <a:schemeClr val="bg1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SYBR Green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3" name="Рисунок 12" descr="TaqMan.jp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16016" y="1863328"/>
            <a:ext cx="4127686" cy="40859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60032" y="951111"/>
            <a:ext cx="3744416" cy="461665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TaqMan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6309320"/>
            <a:ext cx="4644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Изображение взято с сайта: </a:t>
            </a:r>
            <a:r>
              <a:rPr lang="en-US" sz="1400" dirty="0" smtClean="0"/>
              <a:t>http://www.gene-quantification.de/chemistry.html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433591"/>
            <a:ext cx="4644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Изображение взято с сайта: </a:t>
            </a:r>
            <a:r>
              <a:rPr lang="en-US" sz="1400" dirty="0" smtClean="0"/>
              <a:t>http://www3.bio-rad.com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/>
              <a:t>ПЦР «в реальном времени»</a:t>
            </a:r>
            <a:endParaRPr lang="ru-RU" dirty="0"/>
          </a:p>
        </p:txBody>
      </p:sp>
      <p:pic>
        <p:nvPicPr>
          <p:cNvPr id="7" name="Рисунок 6" descr="ac307_1_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5368" y="1639912"/>
            <a:ext cx="4038600" cy="45974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rot="5400000">
            <a:off x="2159732" y="3969060"/>
            <a:ext cx="4680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5536" y="951111"/>
            <a:ext cx="3744416" cy="461665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SYBR Green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3" name="Рисунок 12" descr="TaqM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863328"/>
            <a:ext cx="4127686" cy="40859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60032" y="951111"/>
            <a:ext cx="3744416" cy="461665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rgbClr val="FFFF00"/>
              </a:gs>
              <a:gs pos="100000">
                <a:schemeClr val="bg1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TaqMan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6309320"/>
            <a:ext cx="4644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Изображение взято с сайта: </a:t>
            </a:r>
            <a:r>
              <a:rPr lang="en-US" sz="1400" dirty="0" smtClean="0"/>
              <a:t>http://www.gene-quantification.de/chemistry.html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433591"/>
            <a:ext cx="4644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Изображение взято с сайта: </a:t>
            </a:r>
            <a:r>
              <a:rPr lang="en-US" sz="1400" dirty="0" smtClean="0"/>
              <a:t>http://www3.bio-rad.com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/>
              <a:t>ПЦР «в реальном времени»</a:t>
            </a:r>
            <a:endParaRPr lang="ru-RU" dirty="0"/>
          </a:p>
        </p:txBody>
      </p:sp>
      <p:pic>
        <p:nvPicPr>
          <p:cNvPr id="7" name="Рисунок 6" descr="ac307_1_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5368" y="1639912"/>
            <a:ext cx="4038600" cy="45974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rot="5400000">
            <a:off x="2159732" y="3969060"/>
            <a:ext cx="4680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5536" y="951111"/>
            <a:ext cx="3744416" cy="461665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SYBR Green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3" name="Рисунок 12" descr="TaqMan.jp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16016" y="1863328"/>
            <a:ext cx="4127686" cy="40859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60032" y="951111"/>
            <a:ext cx="3744416" cy="461665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TaqMan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6309320"/>
            <a:ext cx="4644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Изображение взято с сайта: </a:t>
            </a:r>
            <a:r>
              <a:rPr lang="en-US" sz="1400" dirty="0" smtClean="0"/>
              <a:t>http://www.gene-quantification.de/chemistry.html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433591"/>
            <a:ext cx="4644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Изображение взято с сайта: </a:t>
            </a:r>
            <a:r>
              <a:rPr lang="en-US" sz="1400" dirty="0" smtClean="0"/>
              <a:t>http://www3.bio-rad.com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1772816"/>
            <a:ext cx="374441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Относительная простота дизайна </a:t>
            </a:r>
            <a:r>
              <a:rPr lang="ru-RU" dirty="0" err="1" smtClean="0"/>
              <a:t>праймеров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6" y="2708920"/>
            <a:ext cx="374441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Относительная дешевизна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860032" y="1772816"/>
            <a:ext cx="374441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Высокая специфичность </a:t>
            </a:r>
            <a:r>
              <a:rPr lang="ru-RU" dirty="0" err="1" smtClean="0"/>
              <a:t>детекции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860032" y="2420888"/>
            <a:ext cx="374441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Возможность проведения мультиплексного анализа:</a:t>
            </a:r>
          </a:p>
          <a:p>
            <a:pPr algn="ctr"/>
            <a:r>
              <a:rPr lang="ru-RU" dirty="0" smtClean="0"/>
              <a:t>До 5 целевых генов в одной пробирке!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Анализ содержания ГМО в продуктах питания</a:t>
            </a:r>
          </a:p>
          <a:p>
            <a:r>
              <a:rPr lang="ru-RU" dirty="0" smtClean="0"/>
              <a:t>Установление отцовства</a:t>
            </a:r>
          </a:p>
          <a:p>
            <a:r>
              <a:rPr lang="ru-RU" dirty="0" smtClean="0"/>
              <a:t>Криминалистика</a:t>
            </a:r>
          </a:p>
          <a:p>
            <a:pPr lvl="1"/>
            <a:r>
              <a:rPr lang="ru-RU" dirty="0" smtClean="0"/>
              <a:t>«Генетические отпечатки пальцев»</a:t>
            </a:r>
          </a:p>
          <a:p>
            <a:r>
              <a:rPr lang="ru-RU" dirty="0" smtClean="0"/>
              <a:t>В медицине</a:t>
            </a:r>
          </a:p>
          <a:p>
            <a:pPr lvl="1"/>
            <a:r>
              <a:rPr lang="ru-RU" dirty="0" smtClean="0"/>
              <a:t>Диагностика наследственных заболеваний</a:t>
            </a:r>
          </a:p>
          <a:p>
            <a:pPr lvl="1"/>
            <a:r>
              <a:rPr lang="ru-RU" dirty="0" smtClean="0"/>
              <a:t>Диагностика инфекционных заболеваний</a:t>
            </a:r>
          </a:p>
          <a:p>
            <a:pPr lvl="1"/>
            <a:r>
              <a:rPr lang="ru-RU" dirty="0" smtClean="0"/>
              <a:t>Контроль эффективности лечения</a:t>
            </a:r>
          </a:p>
          <a:p>
            <a:pPr lvl="1"/>
            <a:r>
              <a:rPr lang="ru-RU" dirty="0" smtClean="0"/>
              <a:t>Персонализированная медицина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88640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Прикладное применение ПЦР</a:t>
            </a:r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628800"/>
            <a:ext cx="7920880" cy="50405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132856"/>
            <a:ext cx="7920880" cy="50405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636912"/>
            <a:ext cx="7920880" cy="936104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645024"/>
            <a:ext cx="7920880" cy="216024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700808"/>
            <a:ext cx="8280920" cy="489654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052736"/>
            <a:ext cx="7632848" cy="576064"/>
          </a:xfrm>
          <a:prstGeom prst="rect">
            <a:avLst/>
          </a:prstGeom>
          <a:gradFill>
            <a:gsLst>
              <a:gs pos="0">
                <a:srgbClr val="FFFF00"/>
              </a:gs>
              <a:gs pos="80000">
                <a:schemeClr val="bg1"/>
              </a:gs>
              <a:gs pos="100000">
                <a:schemeClr val="bg1"/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78296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Применение в научных исследованиях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760640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Анализ экспрессии генов</a:t>
            </a:r>
            <a:r>
              <a:rPr lang="en-US" sz="3800" dirty="0" smtClean="0"/>
              <a:t> </a:t>
            </a:r>
            <a:r>
              <a:rPr lang="ru-RU" sz="3800" dirty="0" smtClean="0"/>
              <a:t>и </a:t>
            </a:r>
            <a:r>
              <a:rPr lang="en-US" sz="3800" dirty="0" err="1" smtClean="0"/>
              <a:t>miRNA</a:t>
            </a:r>
            <a:endParaRPr lang="en-US" sz="3400" dirty="0" smtClean="0"/>
          </a:p>
          <a:p>
            <a:pPr marL="342900" lvl="2" indent="-342900"/>
            <a:r>
              <a:rPr lang="ru-RU" sz="3800" dirty="0" smtClean="0"/>
              <a:t>Анализ уровня </a:t>
            </a:r>
            <a:r>
              <a:rPr lang="ru-RU" sz="3800" dirty="0" err="1" smtClean="0"/>
              <a:t>метилирования</a:t>
            </a:r>
            <a:r>
              <a:rPr lang="ru-RU" sz="3800" dirty="0" smtClean="0"/>
              <a:t> ДНК</a:t>
            </a:r>
          </a:p>
          <a:p>
            <a:pPr marL="342900" lvl="2" indent="-342900"/>
            <a:r>
              <a:rPr lang="ru-RU" sz="3800" dirty="0" smtClean="0"/>
              <a:t>Филогенетические исследования</a:t>
            </a:r>
          </a:p>
          <a:p>
            <a:pPr marL="342900" lvl="2" indent="-342900"/>
            <a:r>
              <a:rPr lang="ru-RU" sz="3800" dirty="0" smtClean="0"/>
              <a:t>Анализ </a:t>
            </a:r>
            <a:r>
              <a:rPr lang="en-US" sz="3800" dirty="0" smtClean="0"/>
              <a:t>SNP</a:t>
            </a:r>
            <a:endParaRPr lang="ru-RU" sz="3800" dirty="0" smtClean="0"/>
          </a:p>
          <a:p>
            <a:pPr marL="342900" lvl="2" indent="-342900"/>
            <a:r>
              <a:rPr lang="ru-RU" sz="3800" dirty="0" smtClean="0"/>
              <a:t>Амплификации ДНК как этап </a:t>
            </a:r>
            <a:r>
              <a:rPr lang="ru-RU" sz="3800" dirty="0" err="1" smtClean="0"/>
              <a:t>секвенирования</a:t>
            </a:r>
            <a:endParaRPr lang="ru-RU" sz="3800" dirty="0" smtClean="0"/>
          </a:p>
          <a:p>
            <a:pPr marL="342900" lvl="2" indent="-342900"/>
            <a:r>
              <a:rPr lang="ru-RU" sz="3800" dirty="0" smtClean="0"/>
              <a:t>Амплификация ДНК для генно-инженерных манипуляций</a:t>
            </a:r>
            <a:endParaRPr lang="ru-RU" sz="2900" dirty="0" smtClean="0"/>
          </a:p>
          <a:p>
            <a:pPr marL="800100" lvl="3" indent="-342900"/>
            <a:endParaRPr lang="ru-RU" sz="2800" dirty="0" smtClean="0"/>
          </a:p>
          <a:p>
            <a:pPr marL="342900" lvl="2" indent="-342900"/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052736"/>
            <a:ext cx="7632848" cy="576064"/>
          </a:xfrm>
          <a:prstGeom prst="rect">
            <a:avLst/>
          </a:prstGeom>
          <a:gradFill>
            <a:gsLst>
              <a:gs pos="0">
                <a:srgbClr val="FFFF00"/>
              </a:gs>
              <a:gs pos="80000">
                <a:schemeClr val="bg1"/>
              </a:gs>
              <a:gs pos="100000">
                <a:schemeClr val="bg1"/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78296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Применение в научных исследованиях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3168352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Анализ экспрессии генов</a:t>
            </a:r>
            <a:r>
              <a:rPr lang="en-US" sz="3800" dirty="0" smtClean="0"/>
              <a:t> </a:t>
            </a:r>
            <a:r>
              <a:rPr lang="ru-RU" sz="3800" dirty="0" smtClean="0"/>
              <a:t>и </a:t>
            </a:r>
            <a:r>
              <a:rPr lang="en-US" sz="3800" dirty="0" err="1" smtClean="0"/>
              <a:t>miRNA</a:t>
            </a:r>
            <a:endParaRPr lang="ru-RU" sz="3800" dirty="0" smtClean="0"/>
          </a:p>
          <a:p>
            <a:pPr lvl="1"/>
            <a:r>
              <a:rPr lang="ru-RU" sz="3100" dirty="0" smtClean="0"/>
              <a:t>Анализ количества </a:t>
            </a:r>
            <a:r>
              <a:rPr lang="ru-RU" sz="3100" dirty="0" err="1" smtClean="0"/>
              <a:t>мРНК</a:t>
            </a:r>
            <a:r>
              <a:rPr lang="ru-RU" sz="3100" dirty="0" smtClean="0"/>
              <a:t> гена (</a:t>
            </a:r>
            <a:r>
              <a:rPr lang="en-US" sz="3100" dirty="0" err="1" smtClean="0"/>
              <a:t>qRT</a:t>
            </a:r>
            <a:r>
              <a:rPr lang="en-US" sz="3100" dirty="0" smtClean="0"/>
              <a:t>-PCR</a:t>
            </a:r>
            <a:r>
              <a:rPr lang="ru-RU" sz="3100" dirty="0" smtClean="0"/>
              <a:t>)</a:t>
            </a:r>
            <a:endParaRPr lang="en-US" sz="3100" dirty="0" smtClean="0"/>
          </a:p>
          <a:p>
            <a:pPr lvl="1"/>
            <a:r>
              <a:rPr lang="ru-RU" sz="3100" dirty="0" smtClean="0"/>
              <a:t>Анализ экспрессии </a:t>
            </a:r>
            <a:r>
              <a:rPr lang="ru-RU" sz="3100" dirty="0" err="1" smtClean="0"/>
              <a:t>микроРНК</a:t>
            </a:r>
            <a:endParaRPr lang="ru-RU" sz="3100" dirty="0" smtClean="0"/>
          </a:p>
          <a:p>
            <a:pPr lvl="1"/>
            <a:r>
              <a:rPr lang="ru-RU" sz="3100" dirty="0" smtClean="0"/>
              <a:t>Технология «</a:t>
            </a:r>
            <a:r>
              <a:rPr lang="ru-RU" sz="3100" dirty="0" err="1" smtClean="0"/>
              <a:t>ПЦР-чип</a:t>
            </a:r>
            <a:r>
              <a:rPr lang="ru-RU" sz="3100" dirty="0" smtClean="0"/>
              <a:t>»</a:t>
            </a:r>
          </a:p>
          <a:p>
            <a:pPr lvl="1"/>
            <a:endParaRPr lang="ru-RU" sz="3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276872"/>
            <a:ext cx="7272808" cy="108012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ru-RU" sz="3100" dirty="0" smtClean="0"/>
              <a:t>Анализ количества </a:t>
            </a:r>
            <a:r>
              <a:rPr lang="ru-RU" sz="3100" dirty="0" err="1" smtClean="0"/>
              <a:t>мРНК</a:t>
            </a:r>
            <a:r>
              <a:rPr lang="ru-RU" sz="3100" dirty="0" smtClean="0"/>
              <a:t> гена (</a:t>
            </a:r>
            <a:r>
              <a:rPr lang="en-US" sz="3100" dirty="0" err="1" smtClean="0"/>
              <a:t>qRT</a:t>
            </a:r>
            <a:r>
              <a:rPr lang="en-US" sz="3100" dirty="0" smtClean="0"/>
              <a:t>-PCR</a:t>
            </a:r>
            <a:r>
              <a:rPr lang="ru-RU" sz="3100" dirty="0" smtClean="0"/>
              <a:t>)</a:t>
            </a:r>
            <a:endParaRPr lang="ru-RU" dirty="0"/>
          </a:p>
        </p:txBody>
      </p:sp>
      <p:pic>
        <p:nvPicPr>
          <p:cNvPr id="3" name="Рисунок 2" descr="qRTPCR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980728"/>
            <a:ext cx="8208912" cy="57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ru-RU" sz="3100" dirty="0" smtClean="0"/>
              <a:t>Анализ количества </a:t>
            </a:r>
            <a:r>
              <a:rPr lang="ru-RU" sz="3100" dirty="0" err="1" smtClean="0"/>
              <a:t>мРНК</a:t>
            </a:r>
            <a:r>
              <a:rPr lang="ru-RU" sz="3100" dirty="0" smtClean="0"/>
              <a:t> гена (</a:t>
            </a:r>
            <a:r>
              <a:rPr lang="en-US" sz="3100" dirty="0" err="1" smtClean="0"/>
              <a:t>qRT</a:t>
            </a:r>
            <a:r>
              <a:rPr lang="en-US" sz="3100" dirty="0" smtClean="0"/>
              <a:t>-PCR</a:t>
            </a:r>
            <a:r>
              <a:rPr lang="ru-RU" sz="3100" dirty="0" smtClean="0"/>
              <a:t>)</a:t>
            </a:r>
            <a:endParaRPr lang="ru-RU" dirty="0"/>
          </a:p>
        </p:txBody>
      </p:sp>
      <p:pic>
        <p:nvPicPr>
          <p:cNvPr id="4" name="Рисунок 3" descr="RT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84784"/>
            <a:ext cx="7881424" cy="36724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3568" y="1484784"/>
            <a:ext cx="7848872" cy="936104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924944"/>
            <a:ext cx="7848872" cy="936104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4293096"/>
            <a:ext cx="7848872" cy="936104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9" grpId="2" animBg="1"/>
      <p:bldP spid="10" grpId="0" animBg="1"/>
      <p:bldP spid="10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ru-RU" sz="3100" dirty="0" smtClean="0"/>
              <a:t>Анализ количества </a:t>
            </a:r>
            <a:r>
              <a:rPr lang="ru-RU" sz="3100" dirty="0" err="1" smtClean="0"/>
              <a:t>мРНК</a:t>
            </a:r>
            <a:r>
              <a:rPr lang="ru-RU" sz="3100" dirty="0" smtClean="0"/>
              <a:t> гена (</a:t>
            </a:r>
            <a:r>
              <a:rPr lang="en-US" sz="3100" dirty="0" err="1" smtClean="0"/>
              <a:t>qRT</a:t>
            </a:r>
            <a:r>
              <a:rPr lang="en-US" sz="3100" dirty="0" smtClean="0"/>
              <a:t>-PCR</a:t>
            </a:r>
            <a:r>
              <a:rPr lang="ru-RU" sz="3100" dirty="0" smtClean="0"/>
              <a:t>)</a:t>
            </a:r>
            <a:endParaRPr lang="ru-RU" dirty="0"/>
          </a:p>
        </p:txBody>
      </p:sp>
      <p:pic>
        <p:nvPicPr>
          <p:cNvPr id="5" name="Рисунок 4" descr="PubMed PCR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9144000" cy="5271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3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5462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Полимеразная</a:t>
            </a:r>
            <a:r>
              <a:rPr lang="ru-RU" dirty="0" smtClean="0"/>
              <a:t> цепная реакция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Метод ферментативной наработки </a:t>
            </a:r>
            <a:r>
              <a:rPr lang="en-US" i="1" dirty="0" smtClean="0"/>
              <a:t>in vitro </a:t>
            </a:r>
            <a:r>
              <a:rPr lang="ru-RU" dirty="0" smtClean="0"/>
              <a:t>определённых, сравнительно коротких (до нескольких тысяч пар нуклеотидов), </a:t>
            </a:r>
            <a:r>
              <a:rPr lang="ru-RU" dirty="0" err="1" smtClean="0"/>
              <a:t>двуцепочечных</a:t>
            </a:r>
            <a:r>
              <a:rPr lang="ru-RU" dirty="0" smtClean="0"/>
              <a:t> фрагментов ДНК (Ребриков Д. В. и др., 2009).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основе реакции лежит механизм репликации молекул ДНК ферментом ДНК-полимеразой.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3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5462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ru-RU" sz="3100" dirty="0" smtClean="0"/>
              <a:t>Анализ количества </a:t>
            </a:r>
            <a:r>
              <a:rPr lang="ru-RU" sz="3100" dirty="0" err="1" smtClean="0"/>
              <a:t>мРНК</a:t>
            </a:r>
            <a:r>
              <a:rPr lang="ru-RU" sz="3100" dirty="0" smtClean="0"/>
              <a:t> гена (</a:t>
            </a:r>
            <a:r>
              <a:rPr lang="en-US" sz="3100" dirty="0" err="1" smtClean="0"/>
              <a:t>qRT</a:t>
            </a:r>
            <a:r>
              <a:rPr lang="en-US" sz="3100" dirty="0" smtClean="0"/>
              <a:t>-PCR</a:t>
            </a:r>
            <a:r>
              <a:rPr lang="ru-RU" sz="3100" dirty="0" smtClean="0"/>
              <a:t>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12474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>
              <a:buFont typeface="Arial" pitchFamily="34" charset="0"/>
              <a:buChar char="•"/>
            </a:pPr>
            <a:r>
              <a:rPr lang="ru-RU" sz="2400" dirty="0" smtClean="0"/>
              <a:t>Изучение механизмов реакции организмов на воздействие внешних факторов (радиобиология, факториальная экология, токсикология, и. т. д.)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3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0"/>
            <a:ext cx="915462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Нетермический эффект </a:t>
            </a:r>
            <a:r>
              <a:rPr lang="ru-RU" sz="2400" dirty="0" err="1" smtClean="0"/>
              <a:t>терагерцового</a:t>
            </a:r>
            <a:r>
              <a:rPr lang="ru-RU" sz="2400" dirty="0" smtClean="0"/>
              <a:t> излучения на экспрессию генов мышиных стволовых клеток</a:t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en-US" sz="2400" dirty="0" smtClean="0"/>
              <a:t> </a:t>
            </a:r>
            <a:r>
              <a:rPr lang="en-US" sz="2400" dirty="0" err="1" smtClean="0"/>
              <a:t>Alexandrov</a:t>
            </a:r>
            <a:r>
              <a:rPr lang="ru-RU" sz="2400" dirty="0" smtClean="0"/>
              <a:t> </a:t>
            </a:r>
            <a:r>
              <a:rPr lang="en-US" sz="2400" dirty="0" smtClean="0"/>
              <a:t>et al., 2011)</a:t>
            </a:r>
            <a:endParaRPr lang="ru-RU" sz="2400" dirty="0"/>
          </a:p>
        </p:txBody>
      </p:sp>
      <p:pic>
        <p:nvPicPr>
          <p:cNvPr id="5" name="Рисунок 4" descr="Картинка для терагерцового излучения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1628800"/>
            <a:ext cx="6408712" cy="465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3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5462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ru-RU" sz="3100" dirty="0" smtClean="0"/>
              <a:t>Анализ количества </a:t>
            </a:r>
            <a:r>
              <a:rPr lang="ru-RU" sz="3100" dirty="0" err="1" smtClean="0"/>
              <a:t>мРНК</a:t>
            </a:r>
            <a:r>
              <a:rPr lang="ru-RU" sz="3100" dirty="0" smtClean="0"/>
              <a:t> гена (</a:t>
            </a:r>
            <a:r>
              <a:rPr lang="en-US" sz="3100" dirty="0" err="1" smtClean="0"/>
              <a:t>qRT</a:t>
            </a:r>
            <a:r>
              <a:rPr lang="en-US" sz="3100" dirty="0" smtClean="0"/>
              <a:t>-PCR</a:t>
            </a:r>
            <a:r>
              <a:rPr lang="ru-RU" sz="3100" dirty="0" smtClean="0"/>
              <a:t>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124744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>
              <a:buFont typeface="Arial" pitchFamily="34" charset="0"/>
              <a:buChar char="•"/>
            </a:pPr>
            <a:r>
              <a:rPr lang="ru-RU" sz="2400" dirty="0" smtClean="0"/>
              <a:t>Изучение механизмов реакции организмов на воздействие внешних факторов (радиобиология, факториальная экология, токсикология, и. т. д.)</a:t>
            </a:r>
          </a:p>
          <a:p>
            <a:pPr indent="355600">
              <a:buFont typeface="Arial" pitchFamily="34" charset="0"/>
              <a:buChar char="•"/>
            </a:pPr>
            <a:r>
              <a:rPr lang="ru-RU" sz="2400" dirty="0" smtClean="0"/>
              <a:t>Изучение механизмов морфогенеза, старения, естественных ритмов и прочих физиологических процессов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3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54623" cy="6858000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683568" y="153641"/>
            <a:ext cx="7832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Дневные ритмы изменения экспрессии генов </a:t>
            </a:r>
            <a:r>
              <a:rPr lang="en-US" sz="2800" dirty="0" smtClean="0"/>
              <a:t>Cry 1, Cry 2, Clock </a:t>
            </a:r>
            <a:r>
              <a:rPr lang="ru-RU" sz="2800" dirty="0" smtClean="0"/>
              <a:t>и</a:t>
            </a:r>
            <a:r>
              <a:rPr lang="en-US" sz="2800" dirty="0" smtClean="0"/>
              <a:t> Cycle </a:t>
            </a:r>
            <a:r>
              <a:rPr lang="ru-RU" sz="2800" dirty="0" smtClean="0"/>
              <a:t>у </a:t>
            </a:r>
            <a:r>
              <a:rPr lang="ru-RU" sz="2800" dirty="0" err="1" smtClean="0"/>
              <a:t>мандрепоровых</a:t>
            </a:r>
            <a:r>
              <a:rPr lang="ru-RU" sz="2800" dirty="0" smtClean="0"/>
              <a:t> полипов (</a:t>
            </a:r>
            <a:r>
              <a:rPr lang="en-US" sz="2800" dirty="0" err="1" smtClean="0"/>
              <a:t>Hoadley</a:t>
            </a:r>
            <a:r>
              <a:rPr lang="ru-RU" sz="2800" dirty="0" smtClean="0"/>
              <a:t> </a:t>
            </a:r>
            <a:r>
              <a:rPr lang="en-US" sz="2800" dirty="0" smtClean="0"/>
              <a:t>et al., 2011)</a:t>
            </a:r>
            <a:endParaRPr lang="ru-RU" sz="2800" dirty="0"/>
          </a:p>
        </p:txBody>
      </p:sp>
      <p:pic>
        <p:nvPicPr>
          <p:cNvPr id="5" name="Рисунок 4" descr="Полип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556791"/>
            <a:ext cx="8136904" cy="4690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3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5462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ru-RU" sz="3100" dirty="0" smtClean="0"/>
              <a:t>Анализ количества </a:t>
            </a:r>
            <a:r>
              <a:rPr lang="ru-RU" sz="3100" dirty="0" err="1" smtClean="0"/>
              <a:t>мРНК</a:t>
            </a:r>
            <a:r>
              <a:rPr lang="ru-RU" sz="3100" dirty="0" smtClean="0"/>
              <a:t> гена (</a:t>
            </a:r>
            <a:r>
              <a:rPr lang="en-US" sz="3100" dirty="0" err="1" smtClean="0"/>
              <a:t>qRT</a:t>
            </a:r>
            <a:r>
              <a:rPr lang="en-US" sz="3100" dirty="0" smtClean="0"/>
              <a:t>-PCR</a:t>
            </a:r>
            <a:r>
              <a:rPr lang="ru-RU" sz="3100" dirty="0" smtClean="0"/>
              <a:t>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124744"/>
            <a:ext cx="7920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>
              <a:buFont typeface="Arial" pitchFamily="34" charset="0"/>
              <a:buChar char="•"/>
            </a:pPr>
            <a:r>
              <a:rPr lang="ru-RU" sz="2400" dirty="0" smtClean="0"/>
              <a:t>Изучение механизмов реакции организмов на воздействие внешних факторов (радиобиология, факториальная экология, токсикология, и. т. д.)</a:t>
            </a:r>
          </a:p>
          <a:p>
            <a:pPr indent="355600">
              <a:buFont typeface="Arial" pitchFamily="34" charset="0"/>
              <a:buChar char="•"/>
            </a:pPr>
            <a:r>
              <a:rPr lang="ru-RU" sz="2400" dirty="0" smtClean="0"/>
              <a:t>Изучение механизмов морфогенеза, старения и естественных ритмов и прочих физиологических процессов</a:t>
            </a:r>
            <a:endParaRPr lang="en-US" sz="2400" dirty="0" smtClean="0"/>
          </a:p>
          <a:p>
            <a:pPr indent="355600">
              <a:buFont typeface="Arial" pitchFamily="34" charset="0"/>
              <a:buChar char="•"/>
            </a:pPr>
            <a:r>
              <a:rPr lang="ru-RU" sz="2400" dirty="0" smtClean="0"/>
              <a:t>Верификация выключения</a:t>
            </a:r>
            <a:r>
              <a:rPr lang="en-US" sz="2400" dirty="0" smtClean="0"/>
              <a:t>/</a:t>
            </a:r>
            <a:r>
              <a:rPr lang="ru-RU" sz="2400" dirty="0" smtClean="0"/>
              <a:t>снижения активности гена в мутантных организмах. Анализ эффективности генетических конструкций </a:t>
            </a:r>
            <a:r>
              <a:rPr lang="ru-RU" sz="2400" dirty="0" err="1" smtClean="0"/>
              <a:t>сверхактивации</a:t>
            </a:r>
            <a:r>
              <a:rPr lang="ru-RU" sz="2400" dirty="0" smtClean="0"/>
              <a:t> определённых генов. Анализ эффективности </a:t>
            </a:r>
            <a:r>
              <a:rPr lang="ru-RU" sz="2400" dirty="0" err="1" smtClean="0"/>
              <a:t>формакологической</a:t>
            </a:r>
            <a:r>
              <a:rPr lang="ru-RU" sz="2400" dirty="0" smtClean="0"/>
              <a:t> модификации активности определённых генов.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3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5462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797152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Дрозофилы, в нервной ткани которых </a:t>
            </a:r>
            <a:r>
              <a:rPr lang="ru-RU" sz="2400" dirty="0" err="1" smtClean="0"/>
              <a:t>сверхэкспрессирован</a:t>
            </a:r>
            <a:r>
              <a:rPr lang="ru-RU" sz="2400" dirty="0" smtClean="0"/>
              <a:t> ген </a:t>
            </a:r>
            <a:r>
              <a:rPr lang="en-US" sz="2400" dirty="0" smtClean="0"/>
              <a:t>D-GADD45 </a:t>
            </a:r>
            <a:r>
              <a:rPr lang="ru-RU" sz="2400" dirty="0" smtClean="0"/>
              <a:t>имеют увеличенную продолжительность жизни. Наличие </a:t>
            </a:r>
            <a:r>
              <a:rPr lang="ru-RU" sz="2400" dirty="0" err="1" smtClean="0"/>
              <a:t>сверхэкспрессии</a:t>
            </a:r>
            <a:r>
              <a:rPr lang="ru-RU" sz="2400" dirty="0" smtClean="0"/>
              <a:t> было верифицировано с помощью </a:t>
            </a:r>
            <a:r>
              <a:rPr lang="en-US" sz="2400" dirty="0" err="1" smtClean="0"/>
              <a:t>qRT</a:t>
            </a:r>
            <a:r>
              <a:rPr lang="en-US" sz="2400" dirty="0" smtClean="0"/>
              <a:t>-PCR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06220"/>
            <a:ext cx="6912769" cy="427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3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5462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ru-RU" sz="3100" dirty="0" smtClean="0"/>
              <a:t>Анализ количества </a:t>
            </a:r>
            <a:r>
              <a:rPr lang="ru-RU" sz="3100" dirty="0" err="1" smtClean="0"/>
              <a:t>мРНК</a:t>
            </a:r>
            <a:r>
              <a:rPr lang="ru-RU" sz="3100" dirty="0" smtClean="0"/>
              <a:t> гена (</a:t>
            </a:r>
            <a:r>
              <a:rPr lang="en-US" sz="3100" dirty="0" err="1" smtClean="0"/>
              <a:t>qRT</a:t>
            </a:r>
            <a:r>
              <a:rPr lang="en-US" sz="3100" dirty="0" smtClean="0"/>
              <a:t>-PCR</a:t>
            </a:r>
            <a:r>
              <a:rPr lang="ru-RU" sz="3100" dirty="0" smtClean="0"/>
              <a:t>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124744"/>
            <a:ext cx="79208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>
              <a:buFont typeface="Arial" pitchFamily="34" charset="0"/>
              <a:buChar char="•"/>
            </a:pPr>
            <a:r>
              <a:rPr lang="ru-RU" sz="2400" dirty="0" smtClean="0"/>
              <a:t>Изучение механизмов реакции организмов на воздействие внешних факторов (радиобиология, факториальная экология, токсикология, и. т. д.)</a:t>
            </a:r>
          </a:p>
          <a:p>
            <a:pPr indent="355600">
              <a:buFont typeface="Arial" pitchFamily="34" charset="0"/>
              <a:buChar char="•"/>
            </a:pPr>
            <a:r>
              <a:rPr lang="ru-RU" sz="2400" dirty="0" smtClean="0"/>
              <a:t>Изучение механизмов морфогенеза, старения и естественных ритмов и прочих физиологических процессов</a:t>
            </a:r>
            <a:endParaRPr lang="en-US" sz="2400" dirty="0" smtClean="0"/>
          </a:p>
          <a:p>
            <a:pPr indent="355600">
              <a:buFont typeface="Arial" pitchFamily="34" charset="0"/>
              <a:buChar char="•"/>
            </a:pPr>
            <a:r>
              <a:rPr lang="ru-RU" sz="2400" dirty="0" smtClean="0"/>
              <a:t>Верификация выключения</a:t>
            </a:r>
            <a:r>
              <a:rPr lang="en-US" sz="2400" dirty="0" smtClean="0"/>
              <a:t>/</a:t>
            </a:r>
            <a:r>
              <a:rPr lang="ru-RU" sz="2400" dirty="0" smtClean="0"/>
              <a:t>снижения активности гена в мутантных организмах. Анализ эффективности генетических конструкций </a:t>
            </a:r>
            <a:r>
              <a:rPr lang="ru-RU" sz="2400" dirty="0" err="1" smtClean="0"/>
              <a:t>сверхактивации</a:t>
            </a:r>
            <a:r>
              <a:rPr lang="ru-RU" sz="2400" dirty="0" smtClean="0"/>
              <a:t> определённых генов. Анализ эффективности </a:t>
            </a:r>
            <a:r>
              <a:rPr lang="ru-RU" sz="2400" dirty="0" err="1" smtClean="0"/>
              <a:t>формакологической</a:t>
            </a:r>
            <a:r>
              <a:rPr lang="ru-RU" sz="2400" dirty="0" smtClean="0"/>
              <a:t> модификации активности определённых генов.</a:t>
            </a:r>
          </a:p>
          <a:p>
            <a:pPr indent="355600">
              <a:buFont typeface="Arial" pitchFamily="34" charset="0"/>
              <a:buChar char="•"/>
            </a:pPr>
            <a:r>
              <a:rPr lang="ru-RU" sz="2400" dirty="0" smtClean="0"/>
              <a:t>Изучение механизмов воздействия биологически активных веществ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83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5462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dirty="0" smtClean="0"/>
              <a:t>Действие 20-гидроксиэкдизона на метаболизм глюкозы в </a:t>
            </a:r>
            <a:r>
              <a:rPr lang="en-US" sz="3100" dirty="0" smtClean="0"/>
              <a:t>H4IIE </a:t>
            </a:r>
            <a:r>
              <a:rPr lang="ru-RU" sz="3100" dirty="0" smtClean="0"/>
              <a:t>клетках</a:t>
            </a:r>
            <a:br>
              <a:rPr lang="ru-RU" sz="3100" dirty="0" smtClean="0"/>
            </a:br>
            <a:r>
              <a:rPr lang="en-US" sz="3100" dirty="0" smtClean="0"/>
              <a:t>(</a:t>
            </a:r>
            <a:r>
              <a:rPr lang="en-US" sz="3100" dirty="0" err="1" smtClean="0"/>
              <a:t>Kizelsztein</a:t>
            </a:r>
            <a:r>
              <a:rPr lang="ru-RU" sz="3100" dirty="0" smtClean="0"/>
              <a:t> </a:t>
            </a:r>
            <a:r>
              <a:rPr lang="en-US" sz="3100" dirty="0" smtClean="0"/>
              <a:t>et al., 2009)</a:t>
            </a:r>
            <a:endParaRPr lang="ru-RU" sz="31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970" y="1916832"/>
            <a:ext cx="415701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4609" y="1977553"/>
            <a:ext cx="4091847" cy="3683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5517232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…</a:t>
            </a:r>
            <a:r>
              <a:rPr lang="en-US" dirty="0" smtClean="0"/>
              <a:t>dose-dependent inhibition</a:t>
            </a:r>
            <a:r>
              <a:rPr lang="ru-RU" dirty="0" smtClean="0"/>
              <a:t> </a:t>
            </a:r>
            <a:r>
              <a:rPr lang="en-US" dirty="0" smtClean="0"/>
              <a:t>of </a:t>
            </a:r>
            <a:r>
              <a:rPr lang="en-US" dirty="0" err="1" smtClean="0"/>
              <a:t>Dex-cAMP</a:t>
            </a:r>
            <a:r>
              <a:rPr lang="en-US" dirty="0" smtClean="0"/>
              <a:t> stimulated expression of </a:t>
            </a:r>
            <a:r>
              <a:rPr lang="en-US" dirty="0" err="1" smtClean="0"/>
              <a:t>phospho</a:t>
            </a:r>
            <a:r>
              <a:rPr lang="en-US" i="1" dirty="0" err="1" smtClean="0"/>
              <a:t>enolpyruvate</a:t>
            </a:r>
            <a:r>
              <a:rPr lang="en-US" i="1" dirty="0" smtClean="0"/>
              <a:t> </a:t>
            </a:r>
            <a:r>
              <a:rPr lang="en-US" i="1" dirty="0" err="1" smtClean="0"/>
              <a:t>carboxykinase</a:t>
            </a:r>
            <a:r>
              <a:rPr lang="en-US" i="1" dirty="0" smtClean="0"/>
              <a:t> (PEPCK) </a:t>
            </a:r>
            <a:r>
              <a:rPr lang="en-US" b="1" i="1" dirty="0" smtClean="0"/>
              <a:t>(B)</a:t>
            </a:r>
            <a:r>
              <a:rPr lang="en-US" i="1" dirty="0" smtClean="0"/>
              <a:t> and glucose-6-phosphatase (G6Pase) </a:t>
            </a:r>
            <a:r>
              <a:rPr lang="en-US" b="1" i="1" dirty="0" smtClean="0"/>
              <a:t>(C)</a:t>
            </a:r>
            <a:r>
              <a:rPr lang="en-US" i="1" dirty="0" smtClean="0"/>
              <a:t> </a:t>
            </a:r>
            <a:r>
              <a:rPr lang="en-US" i="1" dirty="0" err="1" smtClean="0"/>
              <a:t>gluconeogenic</a:t>
            </a:r>
            <a:r>
              <a:rPr lang="en-US" i="1" dirty="0" smtClean="0"/>
              <a:t> enzymes…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211369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20272" y="211369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3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5462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ru-RU" sz="3100" dirty="0" smtClean="0"/>
              <a:t>Анализ количества </a:t>
            </a:r>
            <a:r>
              <a:rPr lang="ru-RU" sz="3100" dirty="0" err="1" smtClean="0"/>
              <a:t>мРНК</a:t>
            </a:r>
            <a:r>
              <a:rPr lang="ru-RU" sz="3100" dirty="0" smtClean="0"/>
              <a:t> гена (</a:t>
            </a:r>
            <a:r>
              <a:rPr lang="en-US" sz="3100" dirty="0" err="1" smtClean="0"/>
              <a:t>qRT</a:t>
            </a:r>
            <a:r>
              <a:rPr lang="en-US" sz="3100" dirty="0" smtClean="0"/>
              <a:t>-PCR</a:t>
            </a:r>
            <a:r>
              <a:rPr lang="ru-RU" sz="3100" dirty="0" smtClean="0"/>
              <a:t>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124744"/>
            <a:ext cx="792088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>
              <a:buFont typeface="Arial" pitchFamily="34" charset="0"/>
              <a:buChar char="•"/>
            </a:pPr>
            <a:r>
              <a:rPr lang="ru-RU" sz="2400" dirty="0" smtClean="0"/>
              <a:t>Изучение механизмов реакции организмов на воздействие внешних факторов (радиобиология, факториальная экология, токсикология, и. т. д.)</a:t>
            </a:r>
          </a:p>
          <a:p>
            <a:pPr indent="355600">
              <a:buFont typeface="Arial" pitchFamily="34" charset="0"/>
              <a:buChar char="•"/>
            </a:pPr>
            <a:r>
              <a:rPr lang="ru-RU" sz="2400" dirty="0" smtClean="0"/>
              <a:t>Изучение механизмов морфогенеза, старения и естественных ритмов и прочих физиологических процессов</a:t>
            </a:r>
            <a:endParaRPr lang="en-US" sz="2400" dirty="0" smtClean="0"/>
          </a:p>
          <a:p>
            <a:pPr indent="355600">
              <a:buFont typeface="Arial" pitchFamily="34" charset="0"/>
              <a:buChar char="•"/>
            </a:pPr>
            <a:r>
              <a:rPr lang="ru-RU" sz="2400" dirty="0" smtClean="0"/>
              <a:t>Верификация выключения</a:t>
            </a:r>
            <a:r>
              <a:rPr lang="en-US" sz="2400" dirty="0" smtClean="0"/>
              <a:t>/</a:t>
            </a:r>
            <a:r>
              <a:rPr lang="ru-RU" sz="2400" dirty="0" smtClean="0"/>
              <a:t>снижения активности гена в мутантных организмах. Анализ эффективности генетических конструкций </a:t>
            </a:r>
            <a:r>
              <a:rPr lang="ru-RU" sz="2400" dirty="0" err="1" smtClean="0"/>
              <a:t>сверхактивации</a:t>
            </a:r>
            <a:r>
              <a:rPr lang="ru-RU" sz="2400" dirty="0" smtClean="0"/>
              <a:t> определённых генов. Анализ эффективности </a:t>
            </a:r>
            <a:r>
              <a:rPr lang="ru-RU" sz="2400" dirty="0" err="1" smtClean="0"/>
              <a:t>формакологической</a:t>
            </a:r>
            <a:r>
              <a:rPr lang="ru-RU" sz="2400" dirty="0" smtClean="0"/>
              <a:t> модификации активности определённых генов.</a:t>
            </a:r>
          </a:p>
          <a:p>
            <a:pPr indent="355600">
              <a:buFont typeface="Arial" pitchFamily="34" charset="0"/>
              <a:buChar char="•"/>
            </a:pPr>
            <a:r>
              <a:rPr lang="ru-RU" sz="2400" dirty="0" smtClean="0"/>
              <a:t>Изучение механизмов воздействия биологически активных веществ</a:t>
            </a:r>
          </a:p>
          <a:p>
            <a:pPr indent="355600">
              <a:buFont typeface="Arial" pitchFamily="34" charset="0"/>
              <a:buChar char="•"/>
            </a:pPr>
            <a:r>
              <a:rPr lang="ru-RU" sz="2400" dirty="0" smtClean="0"/>
              <a:t>И МНОГОЕ МНОГОЕ ДРУГОЕ! </a:t>
            </a:r>
            <a:r>
              <a:rPr lang="ru-RU" sz="2400" dirty="0" smtClean="0">
                <a:sym typeface="Wingdings" pitchFamily="2" charset="2"/>
              </a:rPr>
              <a:t>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052736"/>
            <a:ext cx="7632848" cy="576064"/>
          </a:xfrm>
          <a:prstGeom prst="rect">
            <a:avLst/>
          </a:prstGeom>
          <a:gradFill>
            <a:gsLst>
              <a:gs pos="0">
                <a:srgbClr val="FFFF00"/>
              </a:gs>
              <a:gs pos="80000">
                <a:schemeClr val="bg1"/>
              </a:gs>
              <a:gs pos="100000">
                <a:schemeClr val="bg1"/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78296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Применение в научных исследованиях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3168352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Анализ экспрессии генов</a:t>
            </a:r>
            <a:r>
              <a:rPr lang="en-US" sz="3800" dirty="0" smtClean="0"/>
              <a:t> </a:t>
            </a:r>
            <a:r>
              <a:rPr lang="ru-RU" sz="3800" dirty="0" smtClean="0"/>
              <a:t>и </a:t>
            </a:r>
            <a:r>
              <a:rPr lang="en-US" sz="3800" dirty="0" err="1" smtClean="0"/>
              <a:t>miRNA</a:t>
            </a:r>
            <a:endParaRPr lang="ru-RU" sz="3800" dirty="0" smtClean="0"/>
          </a:p>
          <a:p>
            <a:pPr lvl="1"/>
            <a:r>
              <a:rPr lang="ru-RU" sz="3100" dirty="0" smtClean="0"/>
              <a:t>Анализ количества </a:t>
            </a:r>
            <a:r>
              <a:rPr lang="ru-RU" sz="3100" dirty="0" err="1" smtClean="0"/>
              <a:t>мРНК</a:t>
            </a:r>
            <a:r>
              <a:rPr lang="ru-RU" sz="3100" dirty="0" smtClean="0"/>
              <a:t> гена (</a:t>
            </a:r>
            <a:r>
              <a:rPr lang="en-US" sz="3100" dirty="0" err="1" smtClean="0"/>
              <a:t>qRT</a:t>
            </a:r>
            <a:r>
              <a:rPr lang="en-US" sz="3100" dirty="0" smtClean="0"/>
              <a:t>-PCR</a:t>
            </a:r>
            <a:r>
              <a:rPr lang="ru-RU" sz="3100" dirty="0" smtClean="0"/>
              <a:t>)</a:t>
            </a:r>
            <a:endParaRPr lang="en-US" sz="3100" dirty="0" smtClean="0"/>
          </a:p>
          <a:p>
            <a:pPr lvl="1"/>
            <a:r>
              <a:rPr lang="ru-RU" sz="3100" dirty="0" smtClean="0"/>
              <a:t>Анализ экспрессии </a:t>
            </a:r>
            <a:r>
              <a:rPr lang="ru-RU" sz="3100" dirty="0" err="1" smtClean="0"/>
              <a:t>микроРНК</a:t>
            </a:r>
            <a:endParaRPr lang="ru-RU" sz="3100" dirty="0" smtClean="0"/>
          </a:p>
          <a:p>
            <a:pPr lvl="1"/>
            <a:r>
              <a:rPr lang="ru-RU" sz="3100" dirty="0" smtClean="0"/>
              <a:t>Технология «</a:t>
            </a:r>
            <a:r>
              <a:rPr lang="ru-RU" sz="3100" dirty="0" err="1" smtClean="0"/>
              <a:t>ПЦР-чип</a:t>
            </a:r>
            <a:r>
              <a:rPr lang="ru-RU" sz="3100" dirty="0" smtClean="0"/>
              <a:t>»</a:t>
            </a:r>
          </a:p>
          <a:p>
            <a:pPr lvl="1"/>
            <a:endParaRPr lang="ru-RU" sz="3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700808"/>
            <a:ext cx="7272808" cy="504056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852936"/>
            <a:ext cx="7272808" cy="504056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3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5462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ru-RU" dirty="0" smtClean="0"/>
              <a:t>Изобретение ПЦР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71" y="1268760"/>
            <a:ext cx="3127949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95936" y="1196752"/>
            <a:ext cx="45365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1983 г. химик компании </a:t>
            </a:r>
            <a:r>
              <a:rPr lang="en-US" sz="2800" dirty="0" err="1" smtClean="0"/>
              <a:t>Cetus</a:t>
            </a:r>
            <a:r>
              <a:rPr lang="ru-RU" sz="2800" dirty="0" smtClean="0"/>
              <a:t>, </a:t>
            </a:r>
            <a:r>
              <a:rPr lang="ru-RU" sz="2800" b="1" dirty="0" err="1" smtClean="0"/>
              <a:t>Кэри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Маллис</a:t>
            </a:r>
            <a:r>
              <a:rPr lang="ru-RU" sz="2800" b="1" dirty="0" smtClean="0"/>
              <a:t>, </a:t>
            </a:r>
            <a:r>
              <a:rPr lang="ru-RU" sz="2800" dirty="0" smtClean="0"/>
              <a:t>оптимизируя метод </a:t>
            </a:r>
            <a:r>
              <a:rPr lang="ru-RU" sz="2800" dirty="0" err="1" smtClean="0"/>
              <a:t>олигомерной</a:t>
            </a:r>
            <a:r>
              <a:rPr lang="ru-RU" sz="2800" dirty="0" smtClean="0"/>
              <a:t> рестрикции для идентификации точечных мутаций в ДНК, придумал как многократно увеличить количество копий определённого участка ДНК.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5940569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Kary</a:t>
            </a:r>
            <a:r>
              <a:rPr lang="en-US" sz="1600" dirty="0" smtClean="0"/>
              <a:t> Mullis</a:t>
            </a:r>
            <a:r>
              <a:rPr lang="ru-RU" sz="1600" dirty="0" smtClean="0"/>
              <a:t>, Лауреат Нобелевской</a:t>
            </a:r>
          </a:p>
          <a:p>
            <a:r>
              <a:rPr lang="ru-RU" sz="1600" dirty="0" smtClean="0"/>
              <a:t>премии 1993 г. по химии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ru-RU" sz="3100" dirty="0" smtClean="0"/>
              <a:t>Анализ экспрессии </a:t>
            </a:r>
            <a:r>
              <a:rPr lang="ru-RU" sz="3100" dirty="0" err="1" smtClean="0"/>
              <a:t>микроРНК</a:t>
            </a:r>
            <a:endParaRPr lang="ru-RU" dirty="0"/>
          </a:p>
        </p:txBody>
      </p:sp>
      <p:pic>
        <p:nvPicPr>
          <p:cNvPr id="4" name="Рисунок 3" descr="miRNA from Alber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4858" y="792088"/>
            <a:ext cx="5919142" cy="5445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4128" y="6300028"/>
            <a:ext cx="313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Схема из </a:t>
            </a:r>
            <a:r>
              <a:rPr lang="en-US" dirty="0" err="1" smtClean="0"/>
              <a:t>Alberts</a:t>
            </a:r>
            <a:r>
              <a:rPr lang="en-US" dirty="0" smtClean="0"/>
              <a:t> et al., 2008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124744"/>
            <a:ext cx="28083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Некодирующие</a:t>
            </a:r>
            <a:r>
              <a:rPr lang="ru-RU" sz="2400" dirty="0" smtClean="0"/>
              <a:t> РНК размером </a:t>
            </a:r>
            <a:r>
              <a:rPr lang="en-US" sz="2400" dirty="0" smtClean="0"/>
              <a:t>~22 </a:t>
            </a:r>
            <a:r>
              <a:rPr lang="ru-RU" sz="2400" dirty="0" smtClean="0"/>
              <a:t>оснований</a:t>
            </a:r>
          </a:p>
          <a:p>
            <a:endParaRPr lang="ru-RU" sz="2400" dirty="0" smtClean="0"/>
          </a:p>
          <a:p>
            <a:r>
              <a:rPr lang="ru-RU" sz="2400" dirty="0" smtClean="0"/>
              <a:t>В человеческих клетках обнаружено</a:t>
            </a:r>
          </a:p>
          <a:p>
            <a:r>
              <a:rPr lang="ru-RU" sz="2400" dirty="0" smtClean="0"/>
              <a:t>более 400 </a:t>
            </a:r>
            <a:r>
              <a:rPr lang="ru-RU" sz="2400" dirty="0" err="1" smtClean="0"/>
              <a:t>мкРНК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Ими регулируется экспрессия около 1/3 части генов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Qiagen miscript manual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60648"/>
            <a:ext cx="5112568" cy="6676530"/>
          </a:xfrm>
          <a:prstGeom prst="rect">
            <a:avLst/>
          </a:prstGeom>
        </p:spPr>
      </p:pic>
      <p:sp>
        <p:nvSpPr>
          <p:cNvPr id="9" name="Рамка 8"/>
          <p:cNvSpPr/>
          <p:nvPr/>
        </p:nvSpPr>
        <p:spPr>
          <a:xfrm>
            <a:off x="1475656" y="0"/>
            <a:ext cx="4176464" cy="1556792"/>
          </a:xfrm>
          <a:prstGeom prst="fram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1475656" y="1584176"/>
            <a:ext cx="4176464" cy="1268760"/>
          </a:xfrm>
          <a:prstGeom prst="fram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1475656" y="2852936"/>
            <a:ext cx="4608512" cy="864096"/>
          </a:xfrm>
          <a:prstGeom prst="fram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Рамка 11"/>
          <p:cNvSpPr/>
          <p:nvPr/>
        </p:nvSpPr>
        <p:spPr>
          <a:xfrm>
            <a:off x="1475656" y="3789040"/>
            <a:ext cx="4032448" cy="1008112"/>
          </a:xfrm>
          <a:prstGeom prst="fram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1628056" y="5013176"/>
            <a:ext cx="4032448" cy="1844824"/>
          </a:xfrm>
          <a:prstGeom prst="fram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2280" y="5589240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Схема из руководства к системе </a:t>
            </a:r>
            <a:r>
              <a:rPr lang="en-US" sz="1200" dirty="0" err="1" smtClean="0"/>
              <a:t>miScript</a:t>
            </a:r>
            <a:r>
              <a:rPr lang="en-US" sz="1200" dirty="0" smtClean="0"/>
              <a:t>™ </a:t>
            </a:r>
            <a:r>
              <a:rPr lang="en-US" sz="1200" dirty="0" err="1" smtClean="0"/>
              <a:t>miRNA</a:t>
            </a:r>
            <a:r>
              <a:rPr lang="en-US" sz="1200" dirty="0" smtClean="0"/>
              <a:t> PCR Array</a:t>
            </a:r>
            <a:r>
              <a:rPr lang="ru-RU" sz="1200" dirty="0" smtClean="0"/>
              <a:t> (</a:t>
            </a:r>
            <a:r>
              <a:rPr lang="en-US" sz="1200" dirty="0" smtClean="0"/>
              <a:t>QIAGEN)</a:t>
            </a:r>
            <a:endParaRPr lang="ru-RU" sz="1200" dirty="0" smtClean="0"/>
          </a:p>
          <a:p>
            <a:pPr algn="r"/>
            <a:r>
              <a:rPr lang="en-US" sz="1200" dirty="0" smtClean="0"/>
              <a:t>http://www.sabiosciences.com/Manual/1069045.pdf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3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54623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7544" y="418654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Применение анализа экспрессии </a:t>
            </a:r>
            <a:r>
              <a:rPr kumimoji="0" lang="ru-RU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микроРНК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409288"/>
            <a:ext cx="712879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>
              <a:buFont typeface="Arial" pitchFamily="34" charset="0"/>
              <a:buChar char="•"/>
            </a:pPr>
            <a:r>
              <a:rPr lang="ru-RU" sz="2800" dirty="0" err="1" smtClean="0"/>
              <a:t>Эпигенетика</a:t>
            </a:r>
            <a:endParaRPr lang="ru-RU" sz="2800" dirty="0" smtClean="0"/>
          </a:p>
          <a:p>
            <a:pPr indent="355600">
              <a:buFont typeface="Arial" pitchFamily="34" charset="0"/>
              <a:buChar char="•"/>
            </a:pPr>
            <a:r>
              <a:rPr lang="ru-RU" sz="2800" dirty="0" smtClean="0"/>
              <a:t>Онкология</a:t>
            </a:r>
          </a:p>
          <a:p>
            <a:pPr indent="355600">
              <a:buFont typeface="Arial" pitchFamily="34" charset="0"/>
              <a:buChar char="•"/>
            </a:pPr>
            <a:r>
              <a:rPr lang="ru-RU" sz="2800" dirty="0" smtClean="0"/>
              <a:t>Радиобиология</a:t>
            </a:r>
          </a:p>
          <a:p>
            <a:pPr indent="355600">
              <a:buFont typeface="Arial" pitchFamily="34" charset="0"/>
              <a:buChar char="•"/>
            </a:pPr>
            <a:r>
              <a:rPr lang="ru-RU" sz="2800" dirty="0" smtClean="0"/>
              <a:t>Биология развития</a:t>
            </a:r>
          </a:p>
          <a:p>
            <a:pPr indent="355600">
              <a:buFont typeface="Arial" pitchFamily="34" charset="0"/>
              <a:buChar char="•"/>
            </a:pPr>
            <a:r>
              <a:rPr lang="ru-RU" sz="2800" dirty="0" smtClean="0"/>
              <a:t>……….</a:t>
            </a:r>
          </a:p>
          <a:p>
            <a:endParaRPr lang="ru-RU" dirty="0"/>
          </a:p>
        </p:txBody>
      </p:sp>
      <p:pic>
        <p:nvPicPr>
          <p:cNvPr id="6" name="Рисунок 5" descr="miRNA Pub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17032"/>
            <a:ext cx="9144000" cy="2887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052736"/>
            <a:ext cx="7632848" cy="576064"/>
          </a:xfrm>
          <a:prstGeom prst="rect">
            <a:avLst/>
          </a:prstGeom>
          <a:gradFill>
            <a:gsLst>
              <a:gs pos="0">
                <a:srgbClr val="FFFF00"/>
              </a:gs>
              <a:gs pos="80000">
                <a:schemeClr val="bg1"/>
              </a:gs>
              <a:gs pos="100000">
                <a:schemeClr val="bg1"/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78296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Применение в научных исследованиях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3168352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Анализ экспрессии генов</a:t>
            </a:r>
            <a:r>
              <a:rPr lang="en-US" sz="3800" dirty="0" smtClean="0"/>
              <a:t> </a:t>
            </a:r>
            <a:r>
              <a:rPr lang="ru-RU" sz="3800" dirty="0" smtClean="0"/>
              <a:t>и </a:t>
            </a:r>
            <a:r>
              <a:rPr lang="en-US" sz="3800" dirty="0" err="1" smtClean="0"/>
              <a:t>miRNA</a:t>
            </a:r>
            <a:endParaRPr lang="ru-RU" sz="3800" dirty="0" smtClean="0"/>
          </a:p>
          <a:p>
            <a:pPr lvl="1"/>
            <a:r>
              <a:rPr lang="ru-RU" sz="3100" dirty="0" smtClean="0"/>
              <a:t>Анализ количества </a:t>
            </a:r>
            <a:r>
              <a:rPr lang="ru-RU" sz="3100" dirty="0" err="1" smtClean="0"/>
              <a:t>мРНК</a:t>
            </a:r>
            <a:r>
              <a:rPr lang="ru-RU" sz="3100" dirty="0" smtClean="0"/>
              <a:t> гена (</a:t>
            </a:r>
            <a:r>
              <a:rPr lang="en-US" sz="3100" dirty="0" err="1" smtClean="0"/>
              <a:t>qRT</a:t>
            </a:r>
            <a:r>
              <a:rPr lang="en-US" sz="3100" dirty="0" smtClean="0"/>
              <a:t>-PCR</a:t>
            </a:r>
            <a:r>
              <a:rPr lang="ru-RU" sz="3100" dirty="0" smtClean="0"/>
              <a:t>)</a:t>
            </a:r>
            <a:endParaRPr lang="en-US" sz="3100" dirty="0" smtClean="0"/>
          </a:p>
          <a:p>
            <a:pPr lvl="1"/>
            <a:r>
              <a:rPr lang="ru-RU" sz="3100" dirty="0" smtClean="0"/>
              <a:t>Анализ экспрессии </a:t>
            </a:r>
            <a:r>
              <a:rPr lang="ru-RU" sz="3100" dirty="0" err="1" smtClean="0"/>
              <a:t>микроРНК</a:t>
            </a:r>
            <a:endParaRPr lang="ru-RU" sz="3100" dirty="0" smtClean="0"/>
          </a:p>
          <a:p>
            <a:pPr lvl="1"/>
            <a:r>
              <a:rPr lang="ru-RU" sz="3100" dirty="0" smtClean="0"/>
              <a:t>Технология «</a:t>
            </a:r>
            <a:r>
              <a:rPr lang="ru-RU" sz="3100" dirty="0" err="1" smtClean="0"/>
              <a:t>ПЦР-чип</a:t>
            </a:r>
            <a:r>
              <a:rPr lang="ru-RU" sz="3100" dirty="0" smtClean="0"/>
              <a:t>»</a:t>
            </a:r>
          </a:p>
          <a:p>
            <a:pPr lvl="1"/>
            <a:endParaRPr lang="ru-RU" sz="3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700808"/>
            <a:ext cx="7272808" cy="108012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3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5462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ru-RU" dirty="0" smtClean="0"/>
              <a:t>Технология «</a:t>
            </a:r>
            <a:r>
              <a:rPr lang="ru-RU" dirty="0" err="1" smtClean="0"/>
              <a:t>ПЦР-чип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00192" y="1340769"/>
            <a:ext cx="2386608" cy="18722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Анализ экспрессии 84 генов за один раз </a:t>
            </a:r>
            <a:endParaRPr lang="ru-RU" dirty="0"/>
          </a:p>
        </p:txBody>
      </p:sp>
      <p:pic>
        <p:nvPicPr>
          <p:cNvPr id="4" name="Рисунок 3" descr="Quagen expression chip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320194"/>
            <a:ext cx="5760640" cy="4773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3528" y="6361583"/>
            <a:ext cx="8424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Схема организации реакций в </a:t>
            </a:r>
            <a:r>
              <a:rPr lang="ru-RU" sz="1400" dirty="0" err="1" smtClean="0"/>
              <a:t>ПЦР-чипе</a:t>
            </a:r>
            <a:r>
              <a:rPr lang="ru-RU" sz="1400" dirty="0" smtClean="0"/>
              <a:t> фирмы </a:t>
            </a:r>
            <a:r>
              <a:rPr lang="en-US" sz="1400" dirty="0" smtClean="0"/>
              <a:t>QIGEN, </a:t>
            </a:r>
            <a:r>
              <a:rPr lang="ru-RU" sz="1400" dirty="0" smtClean="0"/>
              <a:t>рисунок из руководства к продукту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офиль экспрессии рак простаты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31" y="0"/>
            <a:ext cx="896413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3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5462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ru-RU" dirty="0" smtClean="0"/>
              <a:t>Технология «</a:t>
            </a:r>
            <a:r>
              <a:rPr lang="ru-RU" dirty="0" err="1" smtClean="0"/>
              <a:t>ПЦР-чип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00192" y="1340769"/>
            <a:ext cx="2386608" cy="187220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Анализ экспрессии 84 видов </a:t>
            </a:r>
            <a:r>
              <a:rPr lang="en-US" dirty="0" err="1" smtClean="0"/>
              <a:t>miRNA</a:t>
            </a:r>
            <a:r>
              <a:rPr lang="ru-RU" dirty="0" smtClean="0"/>
              <a:t> за один раз </a:t>
            </a:r>
            <a:endParaRPr lang="ru-RU" dirty="0"/>
          </a:p>
        </p:txBody>
      </p:sp>
      <p:pic>
        <p:nvPicPr>
          <p:cNvPr id="4" name="Рисунок 3" descr="Quagen expression chip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307" y="1320194"/>
            <a:ext cx="5549097" cy="4773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3528" y="6361583"/>
            <a:ext cx="8424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Схема организации реакций в </a:t>
            </a:r>
            <a:r>
              <a:rPr lang="ru-RU" sz="1400" dirty="0" err="1" smtClean="0"/>
              <a:t>ПЦР-чипе</a:t>
            </a:r>
            <a:r>
              <a:rPr lang="ru-RU" sz="1400" dirty="0" smtClean="0"/>
              <a:t> фирмы </a:t>
            </a:r>
            <a:r>
              <a:rPr lang="en-US" sz="1400" dirty="0" smtClean="0"/>
              <a:t>QIGEN, </a:t>
            </a:r>
            <a:r>
              <a:rPr lang="ru-RU" sz="1400" dirty="0" smtClean="0"/>
              <a:t>рисунок из руководства к продукту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78296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Применение в научных исследованиях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204864"/>
            <a:ext cx="8280920" cy="432048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700808"/>
            <a:ext cx="8280920" cy="489654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916832"/>
            <a:ext cx="7920880" cy="576064"/>
          </a:xfrm>
          <a:prstGeom prst="rect">
            <a:avLst/>
          </a:prstGeom>
          <a:gradFill>
            <a:gsLst>
              <a:gs pos="0">
                <a:srgbClr val="FFFF00"/>
              </a:gs>
              <a:gs pos="80000">
                <a:schemeClr val="bg1"/>
              </a:gs>
              <a:gs pos="100000">
                <a:schemeClr val="bg1"/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760640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Анализ экспрессии генов</a:t>
            </a:r>
            <a:r>
              <a:rPr lang="en-US" sz="3800" dirty="0" smtClean="0"/>
              <a:t> </a:t>
            </a:r>
            <a:r>
              <a:rPr lang="ru-RU" sz="3800" dirty="0" smtClean="0"/>
              <a:t>и </a:t>
            </a:r>
            <a:r>
              <a:rPr lang="en-US" sz="3800" dirty="0" err="1" smtClean="0"/>
              <a:t>miRNA</a:t>
            </a:r>
            <a:endParaRPr lang="en-US" sz="3400" dirty="0" smtClean="0"/>
          </a:p>
          <a:p>
            <a:pPr marL="342900" lvl="2" indent="-342900"/>
            <a:r>
              <a:rPr lang="ru-RU" sz="3800" dirty="0" smtClean="0"/>
              <a:t>Анализ уровня </a:t>
            </a:r>
            <a:r>
              <a:rPr lang="ru-RU" sz="3800" dirty="0" err="1" smtClean="0"/>
              <a:t>метилирования</a:t>
            </a:r>
            <a:r>
              <a:rPr lang="ru-RU" sz="3800" dirty="0" smtClean="0"/>
              <a:t> ДНК</a:t>
            </a:r>
          </a:p>
          <a:p>
            <a:pPr marL="342900" lvl="2" indent="-342900"/>
            <a:r>
              <a:rPr lang="ru-RU" sz="3800" dirty="0" smtClean="0"/>
              <a:t>Филогенетические исследования</a:t>
            </a:r>
          </a:p>
          <a:p>
            <a:pPr marL="342900" lvl="2" indent="-342900"/>
            <a:r>
              <a:rPr lang="ru-RU" sz="3800" dirty="0" smtClean="0"/>
              <a:t>Анализ </a:t>
            </a:r>
            <a:r>
              <a:rPr lang="en-US" sz="3800" dirty="0" smtClean="0"/>
              <a:t>SNP</a:t>
            </a:r>
            <a:endParaRPr lang="ru-RU" sz="3800" dirty="0" smtClean="0"/>
          </a:p>
          <a:p>
            <a:pPr marL="342900" lvl="2" indent="-342900"/>
            <a:r>
              <a:rPr lang="ru-RU" sz="3800" dirty="0" smtClean="0"/>
              <a:t>Амплификации ДНК как этап </a:t>
            </a:r>
            <a:r>
              <a:rPr lang="ru-RU" sz="3800" dirty="0" err="1" smtClean="0"/>
              <a:t>секвенирования</a:t>
            </a:r>
            <a:endParaRPr lang="ru-RU" sz="3800" dirty="0" smtClean="0"/>
          </a:p>
          <a:p>
            <a:pPr marL="342900" lvl="2" indent="-342900"/>
            <a:r>
              <a:rPr lang="ru-RU" sz="3800" dirty="0" smtClean="0"/>
              <a:t>Амплификация ДНК для генно-инженерных манипуляций</a:t>
            </a:r>
            <a:endParaRPr lang="ru-RU" sz="2900" dirty="0" smtClean="0"/>
          </a:p>
          <a:p>
            <a:pPr marL="800100" lvl="3" indent="-342900"/>
            <a:endParaRPr lang="ru-RU" sz="2800" dirty="0" smtClean="0"/>
          </a:p>
          <a:p>
            <a:pPr marL="342900" lvl="2" indent="-342900"/>
            <a:endParaRPr lang="ru-RU" sz="3200" dirty="0" smtClean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260376"/>
            <a:ext cx="7632848" cy="51244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2636912"/>
            <a:ext cx="8064896" cy="374441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83568" y="2682493"/>
            <a:ext cx="7704856" cy="35548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500" dirty="0" err="1" smtClean="0"/>
              <a:t>Гиперметилирование</a:t>
            </a:r>
            <a:r>
              <a:rPr lang="ru-RU" sz="2500" dirty="0" smtClean="0"/>
              <a:t> промотора гена – это один из вариантов </a:t>
            </a:r>
            <a:r>
              <a:rPr lang="ru-RU" sz="2500" dirty="0" err="1" smtClean="0"/>
              <a:t>сайленсинга</a:t>
            </a:r>
            <a:r>
              <a:rPr lang="ru-RU" sz="2500" dirty="0" smtClean="0"/>
              <a:t> (выключения) активности гена. </a:t>
            </a:r>
            <a:r>
              <a:rPr lang="ru-RU" sz="2500" dirty="0" err="1" smtClean="0"/>
              <a:t>Метилирование</a:t>
            </a:r>
            <a:r>
              <a:rPr lang="ru-RU" sz="2500" dirty="0" smtClean="0"/>
              <a:t>/</a:t>
            </a:r>
            <a:r>
              <a:rPr lang="ru-RU" sz="2500" dirty="0" err="1" smtClean="0"/>
              <a:t>деметилирование</a:t>
            </a:r>
            <a:r>
              <a:rPr lang="ru-RU" sz="2500" dirty="0" smtClean="0"/>
              <a:t> ДНК является одним из механизмов регуляции экспрессии генов в процессе роста и дифференцировки клеток, клеточном старении и ответе на стрессы и другие внешние воздействия.</a:t>
            </a:r>
            <a:r>
              <a:rPr lang="en-US" sz="2500" dirty="0" smtClean="0"/>
              <a:t> </a:t>
            </a:r>
            <a:r>
              <a:rPr lang="ru-RU" sz="2500" dirty="0" err="1" smtClean="0"/>
              <a:t>Гиперметилирование</a:t>
            </a:r>
            <a:r>
              <a:rPr lang="ru-RU" sz="2500" dirty="0" smtClean="0"/>
              <a:t> опухолевых </a:t>
            </a:r>
            <a:r>
              <a:rPr lang="ru-RU" sz="2500" dirty="0" err="1" smtClean="0"/>
              <a:t>супрессоров</a:t>
            </a:r>
            <a:r>
              <a:rPr lang="ru-RU" sz="2500" dirty="0" smtClean="0"/>
              <a:t> может служить одной из стадий малигнизации клетки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51520" y="2484512"/>
            <a:ext cx="5392216" cy="368424"/>
          </a:xfrm>
          <a:prstGeom prst="rect">
            <a:avLst/>
          </a:prstGeom>
          <a:gradFill>
            <a:gsLst>
              <a:gs pos="0">
                <a:srgbClr val="FFFF00"/>
              </a:gs>
              <a:gs pos="80000">
                <a:schemeClr val="bg1"/>
              </a:gs>
              <a:gs pos="100000">
                <a:schemeClr val="bg1"/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44824"/>
            <a:ext cx="7920880" cy="576064"/>
          </a:xfrm>
          <a:prstGeom prst="rect">
            <a:avLst/>
          </a:prstGeom>
          <a:gradFill>
            <a:gsLst>
              <a:gs pos="0">
                <a:srgbClr val="FFFF00"/>
              </a:gs>
              <a:gs pos="80000">
                <a:schemeClr val="bg1"/>
              </a:gs>
              <a:gs pos="100000">
                <a:schemeClr val="bg1"/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78296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Применение в научных исследованиях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8435280" cy="3240360"/>
          </a:xfrm>
        </p:spPr>
        <p:txBody>
          <a:bodyPr>
            <a:normAutofit fontScale="92500" lnSpcReduction="10000"/>
          </a:bodyPr>
          <a:lstStyle/>
          <a:p>
            <a:pPr marL="342900" lvl="2" indent="-342900"/>
            <a:r>
              <a:rPr lang="ru-RU" sz="4100" dirty="0" smtClean="0"/>
              <a:t>Анализ уровня </a:t>
            </a:r>
            <a:r>
              <a:rPr lang="ru-RU" sz="4100" dirty="0" err="1" smtClean="0"/>
              <a:t>метилирования</a:t>
            </a:r>
            <a:r>
              <a:rPr lang="ru-RU" sz="4100" dirty="0" smtClean="0"/>
              <a:t> ДНК</a:t>
            </a:r>
          </a:p>
          <a:p>
            <a:pPr marL="800100" lvl="3" indent="-342900"/>
            <a:r>
              <a:rPr lang="ru-RU" sz="2500" dirty="0" err="1" smtClean="0"/>
              <a:t>Метил-чувствительная</a:t>
            </a:r>
            <a:r>
              <a:rPr lang="ru-RU" sz="2500" dirty="0" smtClean="0"/>
              <a:t> ПЦР</a:t>
            </a:r>
          </a:p>
          <a:p>
            <a:pPr marL="800100" lvl="3" indent="-342900"/>
            <a:r>
              <a:rPr lang="ru-RU" sz="2500" dirty="0" err="1" smtClean="0"/>
              <a:t>Метил-специфичная</a:t>
            </a:r>
            <a:r>
              <a:rPr lang="ru-RU" sz="2500" dirty="0" smtClean="0"/>
              <a:t> ПЦР</a:t>
            </a:r>
          </a:p>
          <a:p>
            <a:pPr marL="800100" lvl="3" indent="-342900"/>
            <a:r>
              <a:rPr lang="ru-RU" sz="2500" dirty="0" smtClean="0"/>
              <a:t>Технология «</a:t>
            </a:r>
            <a:r>
              <a:rPr lang="ru-RU" sz="2500" dirty="0" err="1" smtClean="0"/>
              <a:t>ПЦР-чип</a:t>
            </a:r>
            <a:r>
              <a:rPr lang="ru-RU" sz="2500" dirty="0" smtClean="0"/>
              <a:t>» для анализа </a:t>
            </a:r>
            <a:r>
              <a:rPr lang="ru-RU" sz="2500" dirty="0" err="1" smtClean="0"/>
              <a:t>метилирования</a:t>
            </a:r>
            <a:r>
              <a:rPr lang="ru-RU" sz="2500" dirty="0" smtClean="0"/>
              <a:t> промоторов генов</a:t>
            </a:r>
            <a:endParaRPr lang="en-US" sz="2500" dirty="0" smtClean="0"/>
          </a:p>
          <a:p>
            <a:pPr marL="800100" lvl="3" indent="-342900"/>
            <a:r>
              <a:rPr lang="ru-RU" sz="2500" dirty="0" smtClean="0"/>
              <a:t>Анализ кривой плавления ДНК, обработанной бисульфитом </a:t>
            </a:r>
            <a:r>
              <a:rPr lang="en-US" sz="2500" dirty="0" smtClean="0"/>
              <a:t>Na (MS-HRM)</a:t>
            </a:r>
            <a:endParaRPr lang="ru-RU" sz="2500" dirty="0" smtClean="0"/>
          </a:p>
          <a:p>
            <a:pPr marL="800100" lvl="3" indent="-342900"/>
            <a:r>
              <a:rPr lang="ru-RU" sz="2500" dirty="0" err="1" smtClean="0"/>
              <a:t>Секвенирование</a:t>
            </a:r>
            <a:r>
              <a:rPr lang="ru-RU" sz="2500" dirty="0" smtClean="0"/>
              <a:t> ДНК, обработанной бисульфитом </a:t>
            </a:r>
            <a:r>
              <a:rPr lang="en-US" sz="2500" dirty="0" smtClean="0"/>
              <a:t>Na</a:t>
            </a:r>
            <a:endParaRPr lang="ru-RU" sz="2500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6696744" cy="490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660232" y="1700808"/>
            <a:ext cx="1872208" cy="34778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Not1 Eag1 </a:t>
            </a:r>
            <a:r>
              <a:rPr lang="en-US" sz="4400" b="1" dirty="0" err="1" smtClean="0"/>
              <a:t>SacII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HpaII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MspI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11560" y="2564904"/>
            <a:ext cx="4248472" cy="432048"/>
          </a:xfrm>
          <a:prstGeom prst="rect">
            <a:avLst/>
          </a:prstGeom>
          <a:gradFill>
            <a:gsLst>
              <a:gs pos="0">
                <a:srgbClr val="FFFF00"/>
              </a:gs>
              <a:gs pos="80000">
                <a:schemeClr val="bg1"/>
              </a:gs>
              <a:gs pos="100000">
                <a:schemeClr val="bg1"/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3645024"/>
            <a:ext cx="6408712" cy="720080"/>
          </a:xfrm>
          <a:prstGeom prst="rect">
            <a:avLst/>
          </a:prstGeom>
          <a:gradFill>
            <a:gsLst>
              <a:gs pos="0">
                <a:srgbClr val="FFFF00"/>
              </a:gs>
              <a:gs pos="80000">
                <a:schemeClr val="bg1"/>
              </a:gs>
              <a:gs pos="100000">
                <a:schemeClr val="bg1"/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4365104"/>
            <a:ext cx="7416824" cy="432048"/>
          </a:xfrm>
          <a:prstGeom prst="rect">
            <a:avLst/>
          </a:prstGeom>
          <a:gradFill>
            <a:gsLst>
              <a:gs pos="0">
                <a:srgbClr val="FFFF00"/>
              </a:gs>
              <a:gs pos="80000">
                <a:schemeClr val="bg1"/>
              </a:gs>
              <a:gs pos="100000">
                <a:schemeClr val="bg1"/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435280" cy="3240360"/>
          </a:xfrm>
        </p:spPr>
        <p:txBody>
          <a:bodyPr>
            <a:normAutofit fontScale="92500" lnSpcReduction="10000"/>
          </a:bodyPr>
          <a:lstStyle/>
          <a:p>
            <a:pPr marL="342900" lvl="2" indent="-342900"/>
            <a:r>
              <a:rPr lang="ru-RU" sz="3800" dirty="0" smtClean="0"/>
              <a:t>Анализ уровня </a:t>
            </a:r>
            <a:r>
              <a:rPr lang="ru-RU" sz="3800" dirty="0" err="1" smtClean="0"/>
              <a:t>метилирования</a:t>
            </a:r>
            <a:r>
              <a:rPr lang="ru-RU" sz="3800" dirty="0" smtClean="0"/>
              <a:t> ДНК</a:t>
            </a:r>
          </a:p>
          <a:p>
            <a:pPr marL="800100" lvl="3" indent="-342900"/>
            <a:r>
              <a:rPr lang="ru-RU" sz="2500" dirty="0" err="1" smtClean="0"/>
              <a:t>Метил-чувствительная</a:t>
            </a:r>
            <a:r>
              <a:rPr lang="ru-RU" sz="2500" dirty="0" smtClean="0"/>
              <a:t> ПЦР</a:t>
            </a:r>
          </a:p>
          <a:p>
            <a:pPr marL="800100" lvl="3" indent="-342900"/>
            <a:r>
              <a:rPr lang="ru-RU" sz="2500" dirty="0" err="1" smtClean="0"/>
              <a:t>Метил-специфичная</a:t>
            </a:r>
            <a:r>
              <a:rPr lang="ru-RU" sz="2500" dirty="0" smtClean="0"/>
              <a:t> ПЦР</a:t>
            </a:r>
          </a:p>
          <a:p>
            <a:pPr marL="800100" lvl="3" indent="-342900"/>
            <a:r>
              <a:rPr lang="ru-RU" sz="2500" dirty="0" smtClean="0"/>
              <a:t>Технология «</a:t>
            </a:r>
            <a:r>
              <a:rPr lang="ru-RU" sz="2500" dirty="0" err="1" smtClean="0"/>
              <a:t>ПЦР-чип</a:t>
            </a:r>
            <a:r>
              <a:rPr lang="ru-RU" sz="2500" dirty="0" smtClean="0"/>
              <a:t>» для анализа </a:t>
            </a:r>
            <a:r>
              <a:rPr lang="ru-RU" sz="2500" dirty="0" err="1" smtClean="0"/>
              <a:t>метилирования</a:t>
            </a:r>
            <a:r>
              <a:rPr lang="ru-RU" sz="2500" dirty="0" smtClean="0"/>
              <a:t> промоторов генов</a:t>
            </a:r>
            <a:endParaRPr lang="en-US" sz="2500" dirty="0" smtClean="0"/>
          </a:p>
          <a:p>
            <a:pPr marL="800100" lvl="3" indent="-342900"/>
            <a:r>
              <a:rPr lang="ru-RU" sz="2500" dirty="0" smtClean="0"/>
              <a:t>Анализ кривой плавления ДНК, обработанной бисульфитом </a:t>
            </a:r>
            <a:r>
              <a:rPr lang="en-US" sz="2500" dirty="0" smtClean="0"/>
              <a:t>Na (MS-HRM)</a:t>
            </a:r>
            <a:endParaRPr lang="ru-RU" sz="2500" dirty="0" smtClean="0"/>
          </a:p>
          <a:p>
            <a:pPr marL="800100" lvl="3" indent="-342900"/>
            <a:r>
              <a:rPr lang="ru-RU" sz="2500" dirty="0" err="1" smtClean="0"/>
              <a:t>Секвенирование</a:t>
            </a:r>
            <a:r>
              <a:rPr lang="ru-RU" sz="2500" dirty="0" smtClean="0"/>
              <a:t> ДНК, обработанной бисульфитом </a:t>
            </a:r>
            <a:r>
              <a:rPr lang="en-US" sz="2500" dirty="0" smtClean="0"/>
              <a:t>Na</a:t>
            </a:r>
            <a:endParaRPr lang="ru-RU" sz="25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78296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Применение в научных исследованиях</a:t>
            </a:r>
            <a:endParaRPr lang="ru-RU" sz="3600" b="1" dirty="0"/>
          </a:p>
        </p:txBody>
      </p:sp>
      <p:pic>
        <p:nvPicPr>
          <p:cNvPr id="16" name="Рисунок 15" descr="Бисульфит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27100"/>
            <a:ext cx="8305800" cy="5003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7544" y="188640"/>
            <a:ext cx="820891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Бисульфитная модификация ДНК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0688"/>
            <a:ext cx="9144000" cy="55056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3905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Кадр анимированной схемы, размещённой по адресу:</a:t>
            </a:r>
          </a:p>
          <a:p>
            <a:pPr algn="r"/>
            <a:r>
              <a:rPr lang="en-US" dirty="0" smtClean="0">
                <a:solidFill>
                  <a:srgbClr val="0070C0"/>
                </a:solidFill>
              </a:rPr>
              <a:t>http://www.sumanasinc.com/webcontent/animations/content/pcr.html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11560" y="2996952"/>
            <a:ext cx="7128792" cy="648072"/>
          </a:xfrm>
          <a:prstGeom prst="rect">
            <a:avLst/>
          </a:prstGeom>
          <a:gradFill>
            <a:gsLst>
              <a:gs pos="0">
                <a:srgbClr val="FFFF00"/>
              </a:gs>
              <a:gs pos="80000">
                <a:schemeClr val="bg1"/>
              </a:gs>
              <a:gs pos="100000">
                <a:schemeClr val="bg1"/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435280" cy="3240360"/>
          </a:xfrm>
        </p:spPr>
        <p:txBody>
          <a:bodyPr>
            <a:normAutofit fontScale="92500" lnSpcReduction="10000"/>
          </a:bodyPr>
          <a:lstStyle/>
          <a:p>
            <a:pPr marL="342900" lvl="2" indent="-342900"/>
            <a:r>
              <a:rPr lang="ru-RU" sz="3800" dirty="0" smtClean="0"/>
              <a:t>Анализ уровня </a:t>
            </a:r>
            <a:r>
              <a:rPr lang="ru-RU" sz="3800" dirty="0" err="1" smtClean="0"/>
              <a:t>метилирования</a:t>
            </a:r>
            <a:r>
              <a:rPr lang="ru-RU" sz="3800" dirty="0" smtClean="0"/>
              <a:t> ДНК</a:t>
            </a:r>
          </a:p>
          <a:p>
            <a:pPr marL="800100" lvl="3" indent="-342900"/>
            <a:r>
              <a:rPr lang="ru-RU" sz="2500" dirty="0" err="1" smtClean="0"/>
              <a:t>Метил-чувствительная</a:t>
            </a:r>
            <a:r>
              <a:rPr lang="ru-RU" sz="2500" dirty="0" smtClean="0"/>
              <a:t> ПЦР</a:t>
            </a:r>
          </a:p>
          <a:p>
            <a:pPr marL="800100" lvl="3" indent="-342900"/>
            <a:r>
              <a:rPr lang="ru-RU" sz="2500" dirty="0" err="1" smtClean="0"/>
              <a:t>Метил-специфичная</a:t>
            </a:r>
            <a:r>
              <a:rPr lang="ru-RU" sz="2500" dirty="0" smtClean="0"/>
              <a:t> ПЦР</a:t>
            </a:r>
          </a:p>
          <a:p>
            <a:pPr marL="800100" lvl="3" indent="-342900"/>
            <a:r>
              <a:rPr lang="ru-RU" sz="2500" dirty="0" smtClean="0"/>
              <a:t>Технология «</a:t>
            </a:r>
            <a:r>
              <a:rPr lang="ru-RU" sz="2500" dirty="0" err="1" smtClean="0"/>
              <a:t>ПЦР-чип</a:t>
            </a:r>
            <a:r>
              <a:rPr lang="ru-RU" sz="2500" dirty="0" smtClean="0"/>
              <a:t>» для анализа </a:t>
            </a:r>
            <a:r>
              <a:rPr lang="ru-RU" sz="2500" dirty="0" err="1" smtClean="0"/>
              <a:t>метилирования</a:t>
            </a:r>
            <a:r>
              <a:rPr lang="ru-RU" sz="2500" dirty="0" smtClean="0"/>
              <a:t> промоторов генов</a:t>
            </a:r>
            <a:endParaRPr lang="en-US" sz="2500" dirty="0" smtClean="0"/>
          </a:p>
          <a:p>
            <a:pPr marL="800100" lvl="3" indent="-342900"/>
            <a:r>
              <a:rPr lang="ru-RU" sz="2500" dirty="0" smtClean="0"/>
              <a:t>Анализ кривой плавления ДНК, обработанной бисульфитом </a:t>
            </a:r>
            <a:r>
              <a:rPr lang="en-US" sz="2500" dirty="0" smtClean="0"/>
              <a:t>Na (MS-HRM)</a:t>
            </a:r>
            <a:endParaRPr lang="ru-RU" sz="2500" dirty="0" smtClean="0"/>
          </a:p>
          <a:p>
            <a:pPr marL="800100" lvl="3" indent="-342900"/>
            <a:r>
              <a:rPr lang="ru-RU" sz="2500" dirty="0" err="1" smtClean="0"/>
              <a:t>Секвенирование</a:t>
            </a:r>
            <a:r>
              <a:rPr lang="ru-RU" sz="2500" dirty="0" smtClean="0"/>
              <a:t> ДНК, обработанной бисульфитом </a:t>
            </a:r>
            <a:r>
              <a:rPr lang="en-US" sz="2500" dirty="0" smtClean="0"/>
              <a:t>Na</a:t>
            </a:r>
            <a:endParaRPr lang="ru-RU" sz="25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78296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Применение в научных исследованиях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етил чи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4373" y="0"/>
            <a:ext cx="701525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3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54623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5"/>
          </a:xfrm>
          <a:gradFill>
            <a:gsLst>
              <a:gs pos="0">
                <a:srgbClr val="FFFF00"/>
              </a:gs>
              <a:gs pos="35000">
                <a:srgbClr val="FFFF00"/>
              </a:gs>
              <a:gs pos="100000">
                <a:schemeClr val="bg1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/>
              <a:t>Анализ уровня экспрессии генов, </a:t>
            </a:r>
            <a:r>
              <a:rPr lang="ru-RU" dirty="0" err="1" smtClean="0"/>
              <a:t>микроРНК</a:t>
            </a:r>
            <a:r>
              <a:rPr lang="ru-RU" dirty="0" smtClean="0"/>
              <a:t>, а также уровня </a:t>
            </a:r>
            <a:r>
              <a:rPr lang="ru-RU" dirty="0" err="1" smtClean="0"/>
              <a:t>метилирования</a:t>
            </a:r>
            <a:r>
              <a:rPr lang="ru-RU" dirty="0" smtClean="0"/>
              <a:t> ДНК открывают возможности для исследований в области ЭПИГЕНЕТИКИ, чрезвычайно актуальной, развивающейся молодой науки!!!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564904"/>
            <a:ext cx="7488832" cy="576064"/>
          </a:xfrm>
          <a:prstGeom prst="rect">
            <a:avLst/>
          </a:prstGeom>
          <a:gradFill>
            <a:gsLst>
              <a:gs pos="0">
                <a:srgbClr val="FFFF00"/>
              </a:gs>
              <a:gs pos="80000">
                <a:schemeClr val="bg1"/>
              </a:gs>
              <a:gs pos="100000">
                <a:schemeClr val="bg1"/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51520" y="1124744"/>
            <a:ext cx="8435280" cy="576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Анализ экспрессии генов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miRNA</a:t>
            </a: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Анализ уровня 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метилирования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ДНК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Филогенетические исследования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Анализ 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SNP</a:t>
            </a:r>
            <a:endParaRPr kumimoji="0" lang="ru-RU" sz="3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Амплификации ДНК как этап 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секвенирования</a:t>
            </a:r>
            <a:endParaRPr kumimoji="0" lang="ru-RU" sz="3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Амплификация ДНК для генно-инженерных манипуляций</a:t>
            </a:r>
            <a:endParaRPr kumimoji="0" lang="ru-RU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78296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Применение в научных исследованиях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284984"/>
            <a:ext cx="8280920" cy="324036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196752"/>
            <a:ext cx="8280920" cy="122413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564904"/>
            <a:ext cx="7488832" cy="576064"/>
          </a:xfrm>
          <a:prstGeom prst="rect">
            <a:avLst/>
          </a:prstGeom>
          <a:gradFill>
            <a:gsLst>
              <a:gs pos="0">
                <a:srgbClr val="FFFF00"/>
              </a:gs>
              <a:gs pos="80000">
                <a:schemeClr val="bg1"/>
              </a:gs>
              <a:gs pos="100000">
                <a:schemeClr val="bg1"/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492896"/>
            <a:ext cx="8435280" cy="4176464"/>
          </a:xfrm>
        </p:spPr>
        <p:txBody>
          <a:bodyPr>
            <a:normAutofit/>
          </a:bodyPr>
          <a:lstStyle/>
          <a:p>
            <a:pPr marL="342900" lvl="2" indent="-342900"/>
            <a:r>
              <a:rPr lang="ru-RU" sz="3800" dirty="0" smtClean="0"/>
              <a:t>Филогенетические исследования</a:t>
            </a:r>
          </a:p>
          <a:p>
            <a:pPr lvl="1"/>
            <a:r>
              <a:rPr lang="ru-RU" sz="2900" dirty="0" err="1" smtClean="0"/>
              <a:t>Мультилокусные</a:t>
            </a:r>
            <a:r>
              <a:rPr lang="ru-RU" sz="2900" dirty="0" smtClean="0"/>
              <a:t> ПЦР</a:t>
            </a:r>
          </a:p>
          <a:p>
            <a:pPr lvl="2"/>
            <a:r>
              <a:rPr lang="en-US" dirty="0" smtClean="0"/>
              <a:t>RAPD-PCR</a:t>
            </a:r>
          </a:p>
          <a:p>
            <a:pPr lvl="2"/>
            <a:r>
              <a:rPr lang="en-US" dirty="0" smtClean="0"/>
              <a:t>Inter-SINE-PCR</a:t>
            </a:r>
            <a:endParaRPr lang="ru-RU" dirty="0" smtClean="0"/>
          </a:p>
          <a:p>
            <a:pPr lvl="2"/>
            <a:r>
              <a:rPr lang="en-US" dirty="0" smtClean="0"/>
              <a:t>ISSR-PCR</a:t>
            </a:r>
            <a:endParaRPr lang="ru-RU" dirty="0" smtClean="0"/>
          </a:p>
          <a:p>
            <a:pPr lvl="1"/>
            <a:r>
              <a:rPr lang="ru-RU" sz="2900" dirty="0" err="1" smtClean="0"/>
              <a:t>Монолокусный</a:t>
            </a:r>
            <a:r>
              <a:rPr lang="ru-RU" sz="2900" dirty="0" smtClean="0"/>
              <a:t> ПЦР</a:t>
            </a:r>
          </a:p>
          <a:p>
            <a:pPr lvl="2"/>
            <a:r>
              <a:rPr lang="ru-RU" dirty="0" smtClean="0"/>
              <a:t>Анализ длины </a:t>
            </a:r>
            <a:r>
              <a:rPr lang="ru-RU" dirty="0" err="1" smtClean="0"/>
              <a:t>микросателлитных</a:t>
            </a:r>
            <a:r>
              <a:rPr lang="ru-RU" dirty="0" smtClean="0"/>
              <a:t> повторов</a:t>
            </a:r>
          </a:p>
          <a:p>
            <a:pPr lvl="2"/>
            <a:r>
              <a:rPr lang="ru-RU" dirty="0" smtClean="0"/>
              <a:t>Анализ наличия отсутствия </a:t>
            </a:r>
            <a:r>
              <a:rPr lang="en-US" dirty="0" smtClean="0"/>
              <a:t>SINE </a:t>
            </a:r>
            <a:r>
              <a:rPr lang="ru-RU" dirty="0" smtClean="0"/>
              <a:t>повторов</a:t>
            </a:r>
            <a:endParaRPr lang="ru-RU" sz="2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78296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Применение в научных исследованиях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212976"/>
            <a:ext cx="4176464" cy="43204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149080"/>
            <a:ext cx="6624736" cy="244827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3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5462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Пример использования </a:t>
            </a:r>
            <a:r>
              <a:rPr lang="en-US" sz="2400" dirty="0" smtClean="0"/>
              <a:t>RAPD-PCR</a:t>
            </a:r>
            <a:r>
              <a:rPr lang="ru-RU" sz="2400" dirty="0" smtClean="0"/>
              <a:t> для анализа различных биотипов Табачной </a:t>
            </a:r>
            <a:r>
              <a:rPr lang="ru-RU" sz="2400" dirty="0" err="1" smtClean="0"/>
              <a:t>белокрылки</a:t>
            </a:r>
            <a:r>
              <a:rPr lang="ru-RU" sz="2400" dirty="0" smtClean="0"/>
              <a:t> (</a:t>
            </a:r>
            <a:r>
              <a:rPr lang="en-US" sz="2400" dirty="0" err="1" smtClean="0"/>
              <a:t>Bemisia</a:t>
            </a:r>
            <a:r>
              <a:rPr lang="en-US" sz="2400" dirty="0" smtClean="0"/>
              <a:t> </a:t>
            </a:r>
            <a:r>
              <a:rPr lang="en-US" sz="2400" dirty="0" err="1" smtClean="0"/>
              <a:t>tabaci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1026" name="Picture 2" descr="E:\Документы\Илья\Работа\Для центра\Семинар\Результат RAP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041810"/>
            <a:ext cx="6048672" cy="5339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40560" y="6444044"/>
            <a:ext cx="40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Rabello</a:t>
            </a:r>
            <a:r>
              <a:rPr lang="en-US" dirty="0" smtClean="0"/>
              <a:t> et al., 2008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660232" y="1221720"/>
            <a:ext cx="2160240" cy="163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Результат</a:t>
            </a:r>
            <a:r>
              <a:rPr lang="en-US" sz="2000" dirty="0" smtClean="0"/>
              <a:t> </a:t>
            </a:r>
            <a:r>
              <a:rPr lang="ru-RU" sz="2000" dirty="0" smtClean="0"/>
              <a:t>ПЦР с двумя произвольными десятичленными </a:t>
            </a:r>
            <a:r>
              <a:rPr lang="ru-RU" sz="2000" dirty="0" err="1" smtClean="0"/>
              <a:t>праймерами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132856"/>
            <a:ext cx="7056784" cy="576064"/>
          </a:xfrm>
          <a:prstGeom prst="rect">
            <a:avLst/>
          </a:prstGeom>
          <a:gradFill>
            <a:gsLst>
              <a:gs pos="0">
                <a:srgbClr val="FFFF00"/>
              </a:gs>
              <a:gs pos="80000">
                <a:schemeClr val="bg1"/>
              </a:gs>
              <a:gs pos="100000">
                <a:schemeClr val="bg1"/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132856"/>
            <a:ext cx="8435280" cy="4176464"/>
          </a:xfrm>
        </p:spPr>
        <p:txBody>
          <a:bodyPr>
            <a:normAutofit/>
          </a:bodyPr>
          <a:lstStyle/>
          <a:p>
            <a:pPr marL="342900" lvl="2" indent="-342900"/>
            <a:r>
              <a:rPr lang="ru-RU" sz="3500" dirty="0" smtClean="0"/>
              <a:t>Филогенетические исследования</a:t>
            </a:r>
          </a:p>
          <a:p>
            <a:pPr lvl="1"/>
            <a:r>
              <a:rPr lang="ru-RU" sz="2900" dirty="0" err="1" smtClean="0"/>
              <a:t>Мультилокусные</a:t>
            </a:r>
            <a:r>
              <a:rPr lang="ru-RU" sz="2900" dirty="0" smtClean="0"/>
              <a:t> ПЦР</a:t>
            </a:r>
          </a:p>
          <a:p>
            <a:pPr lvl="2"/>
            <a:r>
              <a:rPr lang="en-US" dirty="0" smtClean="0"/>
              <a:t>RAPD-PCR</a:t>
            </a:r>
          </a:p>
          <a:p>
            <a:pPr lvl="2"/>
            <a:r>
              <a:rPr lang="en-US" dirty="0" smtClean="0"/>
              <a:t>Inter-SINE-PCR</a:t>
            </a:r>
            <a:endParaRPr lang="ru-RU" dirty="0" smtClean="0"/>
          </a:p>
          <a:p>
            <a:pPr lvl="2"/>
            <a:r>
              <a:rPr lang="en-US" dirty="0" smtClean="0"/>
              <a:t>ISSR-PCR</a:t>
            </a:r>
            <a:endParaRPr lang="ru-RU" dirty="0" smtClean="0"/>
          </a:p>
          <a:p>
            <a:pPr lvl="1"/>
            <a:r>
              <a:rPr lang="ru-RU" sz="2900" dirty="0" err="1" smtClean="0"/>
              <a:t>Монолокусный</a:t>
            </a:r>
            <a:r>
              <a:rPr lang="ru-RU" sz="2900" dirty="0" smtClean="0"/>
              <a:t> ПЦР</a:t>
            </a:r>
          </a:p>
          <a:p>
            <a:pPr lvl="2"/>
            <a:r>
              <a:rPr lang="ru-RU" dirty="0" smtClean="0"/>
              <a:t>Анализ длины </a:t>
            </a:r>
            <a:r>
              <a:rPr lang="ru-RU" dirty="0" err="1" smtClean="0"/>
              <a:t>микросателлитных</a:t>
            </a:r>
            <a:r>
              <a:rPr lang="ru-RU" dirty="0" smtClean="0"/>
              <a:t> повторов</a:t>
            </a:r>
          </a:p>
          <a:p>
            <a:pPr lvl="2"/>
            <a:r>
              <a:rPr lang="ru-RU" dirty="0" smtClean="0"/>
              <a:t>Анализ наличия отсутствия </a:t>
            </a:r>
            <a:r>
              <a:rPr lang="en-US" dirty="0" smtClean="0"/>
              <a:t>SINE </a:t>
            </a:r>
            <a:r>
              <a:rPr lang="ru-RU" dirty="0" smtClean="0"/>
              <a:t>повторов</a:t>
            </a:r>
            <a:endParaRPr lang="ru-RU" sz="2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78296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Применение в научных исследованиях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852936"/>
            <a:ext cx="4176464" cy="864096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149080"/>
            <a:ext cx="6624736" cy="201622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83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54623" cy="6858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86" y="207831"/>
            <a:ext cx="3827290" cy="6389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716016" y="260648"/>
            <a:ext cx="3816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Analysis of DNA of Higher Primates</a:t>
            </a:r>
          </a:p>
          <a:p>
            <a:pPr algn="ctr"/>
            <a:r>
              <a:rPr lang="en-US" sz="2800" b="1" dirty="0" smtClean="0"/>
              <a:t>Using Inter-SINE PCR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1700808"/>
            <a:ext cx="2382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</a:t>
            </a:r>
            <a:r>
              <a:rPr lang="en-US" b="1" dirty="0" err="1" smtClean="0"/>
              <a:t>Ryabinina</a:t>
            </a:r>
            <a:r>
              <a:rPr lang="ru-RU" b="1" dirty="0" smtClean="0"/>
              <a:t> </a:t>
            </a:r>
            <a:r>
              <a:rPr lang="en-US" b="1" dirty="0" smtClean="0"/>
              <a:t>et al., 2008)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16016" y="2564904"/>
            <a:ext cx="381642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/>
              <a:t>Fig. 1. </a:t>
            </a:r>
            <a:r>
              <a:rPr lang="en-US" sz="1400" dirty="0" smtClean="0"/>
              <a:t>Inter-MIR PCR of human and ape DNA samples. </a:t>
            </a:r>
            <a:r>
              <a:rPr lang="en-US" sz="1400" i="1" dirty="0" smtClean="0"/>
              <a:t>Homo sapiens</a:t>
            </a:r>
            <a:r>
              <a:rPr lang="en-US" sz="1400" dirty="0" smtClean="0"/>
              <a:t>: (</a:t>
            </a:r>
            <a:r>
              <a:rPr lang="en-US" sz="1400" i="1" dirty="0" smtClean="0"/>
              <a:t>1 </a:t>
            </a:r>
            <a:r>
              <a:rPr lang="en-US" sz="1400" dirty="0" smtClean="0"/>
              <a:t>to </a:t>
            </a:r>
            <a:r>
              <a:rPr lang="en-US" sz="1400" i="1" dirty="0" smtClean="0"/>
              <a:t>24</a:t>
            </a:r>
            <a:r>
              <a:rPr lang="en-US" sz="1400" dirty="0" smtClean="0"/>
              <a:t>); Apes: common chimpanzee, </a:t>
            </a:r>
            <a:r>
              <a:rPr lang="en-US" sz="1400" i="1" dirty="0" smtClean="0"/>
              <a:t>Pan troglodytes</a:t>
            </a:r>
            <a:r>
              <a:rPr lang="en-US" sz="1400" dirty="0" smtClean="0"/>
              <a:t>,(</a:t>
            </a:r>
            <a:r>
              <a:rPr lang="en-US" sz="1400" i="1" dirty="0" smtClean="0"/>
              <a:t>25</a:t>
            </a:r>
            <a:r>
              <a:rPr lang="en-US" sz="1400" dirty="0" smtClean="0"/>
              <a:t>); gorilla, </a:t>
            </a:r>
            <a:r>
              <a:rPr lang="en-US" sz="1400" i="1" dirty="0" smtClean="0"/>
              <a:t>Gorilla </a:t>
            </a:r>
            <a:r>
              <a:rPr lang="en-US" sz="1400" i="1" dirty="0" err="1" smtClean="0"/>
              <a:t>gorilla</a:t>
            </a:r>
            <a:r>
              <a:rPr lang="en-US" sz="1400" i="1" dirty="0" smtClean="0"/>
              <a:t>,</a:t>
            </a:r>
            <a:r>
              <a:rPr lang="en-US" sz="1400" dirty="0" smtClean="0"/>
              <a:t>(</a:t>
            </a:r>
            <a:r>
              <a:rPr lang="en-US" sz="1400" i="1" dirty="0" smtClean="0"/>
              <a:t>26</a:t>
            </a:r>
            <a:r>
              <a:rPr lang="en-US" sz="1400" dirty="0" smtClean="0"/>
              <a:t>); </a:t>
            </a:r>
            <a:r>
              <a:rPr lang="en-US" sz="1400" dirty="0" err="1" smtClean="0"/>
              <a:t>Bornean</a:t>
            </a:r>
            <a:r>
              <a:rPr lang="en-US" sz="1400" dirty="0" smtClean="0"/>
              <a:t> orangutan, </a:t>
            </a:r>
            <a:r>
              <a:rPr lang="en-US" sz="1400" i="1" dirty="0" err="1" smtClean="0"/>
              <a:t>Pongo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pygmaeus</a:t>
            </a:r>
            <a:r>
              <a:rPr lang="en-US" sz="1400" dirty="0" smtClean="0"/>
              <a:t>, (</a:t>
            </a:r>
            <a:r>
              <a:rPr lang="en-US" sz="1400" i="1" dirty="0" smtClean="0"/>
              <a:t>27</a:t>
            </a:r>
            <a:r>
              <a:rPr lang="en-US" sz="1400" dirty="0" smtClean="0"/>
              <a:t>); white-handed gibbon, </a:t>
            </a:r>
            <a:r>
              <a:rPr lang="en-US" sz="1400" i="1" dirty="0" err="1" smtClean="0"/>
              <a:t>Hylobates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lar</a:t>
            </a:r>
            <a:r>
              <a:rPr lang="en-US" sz="1400" dirty="0" smtClean="0"/>
              <a:t>, (</a:t>
            </a:r>
            <a:r>
              <a:rPr lang="en-US" sz="1400" i="1" dirty="0" smtClean="0"/>
              <a:t>28</a:t>
            </a:r>
            <a:r>
              <a:rPr lang="en-US" sz="1400" dirty="0" smtClean="0"/>
              <a:t>); lion-tailed macaque, </a:t>
            </a:r>
            <a:r>
              <a:rPr lang="en-US" sz="1400" i="1" dirty="0" err="1" smtClean="0"/>
              <a:t>Macaca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silenus</a:t>
            </a:r>
            <a:r>
              <a:rPr lang="en-US" sz="1400" dirty="0" smtClean="0"/>
              <a:t>, (</a:t>
            </a:r>
            <a:r>
              <a:rPr lang="en-US" sz="1400" i="1" dirty="0" smtClean="0"/>
              <a:t>29</a:t>
            </a:r>
            <a:r>
              <a:rPr lang="en-US" sz="1400" dirty="0" smtClean="0"/>
              <a:t>); stump-tailed macaque, </a:t>
            </a:r>
            <a:r>
              <a:rPr lang="en-US" sz="1400" i="1" dirty="0" err="1" smtClean="0"/>
              <a:t>Macaca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arctoides</a:t>
            </a:r>
            <a:r>
              <a:rPr lang="en-US" sz="1400" dirty="0" smtClean="0"/>
              <a:t>, (</a:t>
            </a:r>
            <a:r>
              <a:rPr lang="en-US" sz="1400" i="1" dirty="0" smtClean="0"/>
              <a:t>30</a:t>
            </a:r>
            <a:r>
              <a:rPr lang="en-US" sz="1400" dirty="0" smtClean="0"/>
              <a:t>); rhesus monkey, </a:t>
            </a:r>
            <a:r>
              <a:rPr lang="en-US" sz="1400" i="1" dirty="0" err="1" smtClean="0"/>
              <a:t>Macaca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mulatta</a:t>
            </a:r>
            <a:r>
              <a:rPr lang="en-US" sz="1400" dirty="0" smtClean="0"/>
              <a:t>, (</a:t>
            </a:r>
            <a:r>
              <a:rPr lang="en-US" sz="1400" i="1" dirty="0" smtClean="0"/>
              <a:t>31</a:t>
            </a:r>
            <a:r>
              <a:rPr lang="en-US" sz="1400" dirty="0" smtClean="0"/>
              <a:t>); olive baboon, </a:t>
            </a:r>
            <a:r>
              <a:rPr lang="en-US" sz="1400" i="1" dirty="0" err="1" smtClean="0"/>
              <a:t>Papio</a:t>
            </a:r>
            <a:r>
              <a:rPr lang="en-US" sz="1400" i="1" dirty="0" smtClean="0"/>
              <a:t> Anubis</a:t>
            </a:r>
            <a:r>
              <a:rPr lang="en-US" sz="1400" dirty="0" smtClean="0"/>
              <a:t>, (</a:t>
            </a:r>
            <a:r>
              <a:rPr lang="en-US" sz="1400" i="1" dirty="0" smtClean="0"/>
              <a:t>32</a:t>
            </a:r>
            <a:r>
              <a:rPr lang="en-US" sz="1400" dirty="0" smtClean="0"/>
              <a:t>); </a:t>
            </a:r>
            <a:r>
              <a:rPr lang="en-US" sz="1400" dirty="0" err="1" smtClean="0"/>
              <a:t>hamadryas</a:t>
            </a:r>
            <a:r>
              <a:rPr lang="en-US" sz="1400" dirty="0" smtClean="0"/>
              <a:t> baboon, </a:t>
            </a:r>
            <a:r>
              <a:rPr lang="en-US" sz="1400" i="1" dirty="0" err="1" smtClean="0"/>
              <a:t>Papio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hamadryas</a:t>
            </a:r>
            <a:r>
              <a:rPr lang="en-US" sz="1400" dirty="0" smtClean="0"/>
              <a:t>, (</a:t>
            </a:r>
            <a:r>
              <a:rPr lang="en-US" sz="1400" i="1" dirty="0" smtClean="0"/>
              <a:t>33</a:t>
            </a:r>
            <a:r>
              <a:rPr lang="en-US" sz="1400" dirty="0" smtClean="0"/>
              <a:t>); and green monkey, </a:t>
            </a:r>
            <a:r>
              <a:rPr lang="en-US" sz="1400" i="1" dirty="0" err="1" smtClean="0"/>
              <a:t>Chlorocebus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aethiops</a:t>
            </a:r>
            <a:r>
              <a:rPr lang="en-US" sz="1400" dirty="0" smtClean="0"/>
              <a:t>, (</a:t>
            </a:r>
            <a:r>
              <a:rPr lang="en-US" sz="1400" i="1" dirty="0" smtClean="0"/>
              <a:t>34</a:t>
            </a:r>
            <a:r>
              <a:rPr lang="en-US" sz="1400" dirty="0" smtClean="0"/>
              <a:t>). Denatured DNA fragments were separated by means of electrophoresis in </a:t>
            </a:r>
            <a:r>
              <a:rPr lang="en-US" sz="1400" dirty="0" err="1" smtClean="0"/>
              <a:t>polyacrylamide</a:t>
            </a:r>
            <a:r>
              <a:rPr lang="en-US" sz="1400" dirty="0" smtClean="0"/>
              <a:t> gel with urea. The sizes of molecular size markers (DNA of </a:t>
            </a:r>
            <a:r>
              <a:rPr lang="en-US" sz="1400" dirty="0" err="1" smtClean="0"/>
              <a:t>FKh</a:t>
            </a:r>
            <a:r>
              <a:rPr lang="en-US" sz="1400" dirty="0" smtClean="0"/>
              <a:t> 174, digested with </a:t>
            </a:r>
            <a:r>
              <a:rPr lang="en-US" sz="1400" i="1" dirty="0" err="1" smtClean="0"/>
              <a:t>Hin</a:t>
            </a:r>
            <a:r>
              <a:rPr lang="en-US" sz="1400" i="1" dirty="0" smtClean="0"/>
              <a:t> </a:t>
            </a:r>
            <a:r>
              <a:rPr lang="en-US" sz="1400" dirty="0" err="1" smtClean="0"/>
              <a:t>fI</a:t>
            </a:r>
            <a:r>
              <a:rPr lang="en-US" sz="1400" dirty="0" smtClean="0"/>
              <a:t>) are shown to the right of </a:t>
            </a:r>
            <a:r>
              <a:rPr lang="en-US" sz="1400" dirty="0" err="1" smtClean="0"/>
              <a:t>electrophoregram</a:t>
            </a:r>
            <a:r>
              <a:rPr lang="en-US" sz="1400" dirty="0" smtClean="0"/>
              <a:t>.</a:t>
            </a:r>
            <a:endParaRPr lang="ru-RU" sz="1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132856"/>
            <a:ext cx="7056784" cy="576064"/>
          </a:xfrm>
          <a:prstGeom prst="rect">
            <a:avLst/>
          </a:prstGeom>
          <a:gradFill>
            <a:gsLst>
              <a:gs pos="0">
                <a:srgbClr val="FFFF00"/>
              </a:gs>
              <a:gs pos="80000">
                <a:schemeClr val="bg1"/>
              </a:gs>
              <a:gs pos="100000">
                <a:schemeClr val="bg1"/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132856"/>
            <a:ext cx="8435280" cy="4176464"/>
          </a:xfrm>
        </p:spPr>
        <p:txBody>
          <a:bodyPr>
            <a:normAutofit/>
          </a:bodyPr>
          <a:lstStyle/>
          <a:p>
            <a:pPr marL="342900" lvl="2" indent="-342900"/>
            <a:r>
              <a:rPr lang="ru-RU" sz="3500" dirty="0" smtClean="0"/>
              <a:t>Филогенетические исследования</a:t>
            </a:r>
          </a:p>
          <a:p>
            <a:pPr lvl="1"/>
            <a:r>
              <a:rPr lang="ru-RU" sz="2900" dirty="0" err="1" smtClean="0"/>
              <a:t>Мультилокусные</a:t>
            </a:r>
            <a:r>
              <a:rPr lang="ru-RU" sz="2900" dirty="0" smtClean="0"/>
              <a:t> ПЦР</a:t>
            </a:r>
          </a:p>
          <a:p>
            <a:pPr lvl="2"/>
            <a:r>
              <a:rPr lang="en-US" dirty="0" smtClean="0"/>
              <a:t>RAPD-PCR</a:t>
            </a:r>
          </a:p>
          <a:p>
            <a:pPr lvl="2"/>
            <a:r>
              <a:rPr lang="en-US" dirty="0" smtClean="0"/>
              <a:t>Inter-SINE-PCR</a:t>
            </a:r>
            <a:endParaRPr lang="ru-RU" dirty="0" smtClean="0"/>
          </a:p>
          <a:p>
            <a:pPr lvl="2"/>
            <a:r>
              <a:rPr lang="en-US" dirty="0" smtClean="0"/>
              <a:t>ISSR-PCR</a:t>
            </a:r>
            <a:r>
              <a:rPr lang="ru-RU" dirty="0" smtClean="0"/>
              <a:t> </a:t>
            </a:r>
            <a:r>
              <a:rPr lang="en-US" dirty="0" smtClean="0"/>
              <a:t>(inter-microsatellite-PCR)</a:t>
            </a:r>
            <a:endParaRPr lang="ru-RU" dirty="0" smtClean="0"/>
          </a:p>
          <a:p>
            <a:pPr lvl="1"/>
            <a:r>
              <a:rPr lang="ru-RU" sz="2900" dirty="0" err="1" smtClean="0"/>
              <a:t>Монолокусный</a:t>
            </a:r>
            <a:r>
              <a:rPr lang="ru-RU" sz="2900" dirty="0" smtClean="0"/>
              <a:t> ПЦР</a:t>
            </a:r>
          </a:p>
          <a:p>
            <a:pPr lvl="2"/>
            <a:r>
              <a:rPr lang="ru-RU" dirty="0" smtClean="0"/>
              <a:t>Анализ длины </a:t>
            </a:r>
            <a:r>
              <a:rPr lang="ru-RU" dirty="0" err="1" smtClean="0"/>
              <a:t>микросателлитных</a:t>
            </a:r>
            <a:r>
              <a:rPr lang="ru-RU" dirty="0" smtClean="0"/>
              <a:t> повторов</a:t>
            </a:r>
          </a:p>
          <a:p>
            <a:pPr lvl="2"/>
            <a:r>
              <a:rPr lang="ru-RU" dirty="0" smtClean="0"/>
              <a:t>Анализ наличия отсутствия </a:t>
            </a:r>
            <a:r>
              <a:rPr lang="en-US" dirty="0" smtClean="0"/>
              <a:t>SINE </a:t>
            </a:r>
            <a:r>
              <a:rPr lang="ru-RU" dirty="0" smtClean="0"/>
              <a:t>повторов</a:t>
            </a:r>
            <a:endParaRPr lang="ru-RU" sz="2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78296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Применение в научных исследованиях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852936"/>
            <a:ext cx="4176464" cy="129614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581128"/>
            <a:ext cx="6624736" cy="1584176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852936"/>
            <a:ext cx="5184576" cy="223224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5968" y="5661248"/>
            <a:ext cx="6544344" cy="504056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3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54623" cy="6858000"/>
          </a:xfrm>
          <a:prstGeom prst="rect">
            <a:avLst/>
          </a:prstGeom>
        </p:spPr>
      </p:pic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700808"/>
            <a:ext cx="7707276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1520" y="395953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Анализ длины </a:t>
            </a:r>
            <a:r>
              <a:rPr lang="ru-RU" sz="3200" dirty="0" err="1" smtClean="0"/>
              <a:t>микросателлитных</a:t>
            </a:r>
            <a:r>
              <a:rPr lang="ru-RU" sz="3200" dirty="0" smtClean="0"/>
              <a:t> повторов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52870" y="6156012"/>
            <a:ext cx="2879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/>
              <a:t>Схема из </a:t>
            </a:r>
            <a:r>
              <a:rPr lang="en-US" dirty="0" err="1" smtClean="0"/>
              <a:t>Alberts</a:t>
            </a:r>
            <a:r>
              <a:rPr lang="en-US" dirty="0" smtClean="0"/>
              <a:t> et al., 2008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669" y="620688"/>
            <a:ext cx="9160669" cy="5544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3905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Кадр анимированной схемы, размещённой по адресу:</a:t>
            </a:r>
          </a:p>
          <a:p>
            <a:pPr algn="r"/>
            <a:r>
              <a:rPr lang="en-US" dirty="0" smtClean="0">
                <a:solidFill>
                  <a:srgbClr val="0070C0"/>
                </a:solidFill>
              </a:rPr>
              <a:t>http://www.sumanasinc.com/webcontent/animations/content/pcr.html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3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54623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26064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Анализ длины </a:t>
            </a:r>
            <a:r>
              <a:rPr lang="ru-RU" sz="3200" dirty="0" err="1" smtClean="0"/>
              <a:t>микросателлитных</a:t>
            </a:r>
            <a:r>
              <a:rPr lang="ru-RU" sz="3200" dirty="0" smtClean="0"/>
              <a:t> повторов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6300028"/>
            <a:ext cx="2879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/>
              <a:t>Схема из </a:t>
            </a:r>
            <a:r>
              <a:rPr lang="en-US" dirty="0" err="1" smtClean="0"/>
              <a:t>Alberts</a:t>
            </a:r>
            <a:r>
              <a:rPr lang="en-US" dirty="0" smtClean="0"/>
              <a:t> et al., 2008</a:t>
            </a:r>
            <a:endParaRPr lang="ru-RU" dirty="0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015228"/>
            <a:ext cx="7394972" cy="5222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132856"/>
            <a:ext cx="7056784" cy="576064"/>
          </a:xfrm>
          <a:prstGeom prst="rect">
            <a:avLst/>
          </a:prstGeom>
          <a:gradFill>
            <a:gsLst>
              <a:gs pos="0">
                <a:srgbClr val="FFFF00"/>
              </a:gs>
              <a:gs pos="80000">
                <a:schemeClr val="bg1"/>
              </a:gs>
              <a:gs pos="100000">
                <a:schemeClr val="bg1"/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132856"/>
            <a:ext cx="8435280" cy="4176464"/>
          </a:xfrm>
        </p:spPr>
        <p:txBody>
          <a:bodyPr>
            <a:normAutofit/>
          </a:bodyPr>
          <a:lstStyle/>
          <a:p>
            <a:pPr marL="342900" lvl="2" indent="-342900"/>
            <a:r>
              <a:rPr lang="ru-RU" sz="3500" dirty="0" smtClean="0"/>
              <a:t>Филогенетические исследования</a:t>
            </a:r>
          </a:p>
          <a:p>
            <a:pPr lvl="1"/>
            <a:r>
              <a:rPr lang="ru-RU" sz="2900" dirty="0" err="1" smtClean="0"/>
              <a:t>Мультилокусные</a:t>
            </a:r>
            <a:r>
              <a:rPr lang="ru-RU" sz="2900" dirty="0" smtClean="0"/>
              <a:t> ПЦР</a:t>
            </a:r>
          </a:p>
          <a:p>
            <a:pPr lvl="2"/>
            <a:r>
              <a:rPr lang="en-US" dirty="0" smtClean="0"/>
              <a:t>RAPD-PCR</a:t>
            </a:r>
          </a:p>
          <a:p>
            <a:pPr lvl="2"/>
            <a:r>
              <a:rPr lang="en-US" dirty="0" smtClean="0"/>
              <a:t>Inter-SINE-PCR</a:t>
            </a:r>
            <a:endParaRPr lang="ru-RU" dirty="0" smtClean="0"/>
          </a:p>
          <a:p>
            <a:pPr lvl="2"/>
            <a:r>
              <a:rPr lang="en-US" dirty="0" smtClean="0"/>
              <a:t>ISSR-PCR</a:t>
            </a:r>
            <a:r>
              <a:rPr lang="ru-RU" dirty="0" smtClean="0"/>
              <a:t> </a:t>
            </a:r>
            <a:r>
              <a:rPr lang="en-US" dirty="0" smtClean="0"/>
              <a:t>(inter-microsatellite-PCR)</a:t>
            </a:r>
            <a:endParaRPr lang="ru-RU" dirty="0" smtClean="0"/>
          </a:p>
          <a:p>
            <a:pPr lvl="1"/>
            <a:r>
              <a:rPr lang="ru-RU" sz="2900" dirty="0" err="1" smtClean="0"/>
              <a:t>Монолокусный</a:t>
            </a:r>
            <a:r>
              <a:rPr lang="ru-RU" sz="2900" dirty="0" smtClean="0"/>
              <a:t> ПЦР</a:t>
            </a:r>
          </a:p>
          <a:p>
            <a:pPr lvl="2"/>
            <a:r>
              <a:rPr lang="ru-RU" dirty="0" smtClean="0"/>
              <a:t>Анализ длины </a:t>
            </a:r>
            <a:r>
              <a:rPr lang="ru-RU" dirty="0" err="1" smtClean="0"/>
              <a:t>микросателлитных</a:t>
            </a:r>
            <a:r>
              <a:rPr lang="ru-RU" dirty="0" smtClean="0"/>
              <a:t> повторов</a:t>
            </a:r>
          </a:p>
          <a:p>
            <a:pPr lvl="2"/>
            <a:r>
              <a:rPr lang="ru-RU" dirty="0" smtClean="0"/>
              <a:t>Анализ наличия отсутствия </a:t>
            </a:r>
            <a:r>
              <a:rPr lang="en-US" dirty="0" smtClean="0"/>
              <a:t>SINE </a:t>
            </a:r>
            <a:r>
              <a:rPr lang="ru-RU" dirty="0" smtClean="0"/>
              <a:t>повторов</a:t>
            </a:r>
            <a:endParaRPr lang="ru-RU" sz="2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78296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Применение в научных исследованиях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852936"/>
            <a:ext cx="6696744" cy="273630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3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0"/>
            <a:ext cx="915462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err="1" smtClean="0"/>
              <a:t>Секвенирование</a:t>
            </a:r>
            <a:r>
              <a:rPr lang="ru-RU" sz="4000" dirty="0" smtClean="0"/>
              <a:t> в филогенетических исследованиях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Секвенирование</a:t>
            </a:r>
            <a:r>
              <a:rPr lang="ru-RU" dirty="0" smtClean="0"/>
              <a:t> </a:t>
            </a:r>
            <a:r>
              <a:rPr lang="ru-RU" dirty="0" err="1" smtClean="0"/>
              <a:t>митохондриальной</a:t>
            </a:r>
            <a:r>
              <a:rPr lang="ru-RU" dirty="0" smtClean="0"/>
              <a:t> ДНК</a:t>
            </a:r>
          </a:p>
          <a:p>
            <a:pPr lvl="1"/>
            <a:r>
              <a:rPr lang="ru-RU" dirty="0" smtClean="0"/>
              <a:t>12</a:t>
            </a:r>
            <a:r>
              <a:rPr lang="en-US" dirty="0" smtClean="0"/>
              <a:t>S </a:t>
            </a:r>
            <a:r>
              <a:rPr lang="ru-RU" dirty="0" smtClean="0"/>
              <a:t>и 16</a:t>
            </a:r>
            <a:r>
              <a:rPr lang="en-US" dirty="0" smtClean="0"/>
              <a:t>S </a:t>
            </a:r>
            <a:r>
              <a:rPr lang="ru-RU" dirty="0" err="1" smtClean="0"/>
              <a:t>мтДНК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(вид-отряд)</a:t>
            </a:r>
          </a:p>
          <a:p>
            <a:pPr lvl="1"/>
            <a:r>
              <a:rPr lang="en-US" dirty="0" smtClean="0"/>
              <a:t>D-</a:t>
            </a:r>
            <a:r>
              <a:rPr lang="ru-RU" dirty="0" smtClean="0"/>
              <a:t>петля </a:t>
            </a:r>
            <a:r>
              <a:rPr lang="ru-RU" dirty="0" smtClean="0">
                <a:solidFill>
                  <a:srgbClr val="0070C0"/>
                </a:solidFill>
              </a:rPr>
              <a:t>(семья-вид)</a:t>
            </a:r>
          </a:p>
          <a:p>
            <a:r>
              <a:rPr lang="ru-RU" dirty="0" err="1" smtClean="0"/>
              <a:t>Севкенирование</a:t>
            </a:r>
            <a:r>
              <a:rPr lang="ru-RU" dirty="0" smtClean="0"/>
              <a:t> ядерной ДНК</a:t>
            </a:r>
          </a:p>
          <a:p>
            <a:pPr lvl="1"/>
            <a:r>
              <a:rPr lang="ru-RU" dirty="0" smtClean="0"/>
              <a:t>Гены </a:t>
            </a:r>
            <a:r>
              <a:rPr lang="ru-RU" dirty="0" smtClean="0">
                <a:solidFill>
                  <a:srgbClr val="0070C0"/>
                </a:solidFill>
              </a:rPr>
              <a:t>(вид и выше)</a:t>
            </a:r>
          </a:p>
          <a:p>
            <a:pPr lvl="1"/>
            <a:r>
              <a:rPr lang="ru-RU" dirty="0" smtClean="0"/>
              <a:t>Повторы </a:t>
            </a:r>
            <a:r>
              <a:rPr lang="ru-RU" dirty="0" smtClean="0">
                <a:solidFill>
                  <a:srgbClr val="0070C0"/>
                </a:solidFill>
              </a:rPr>
              <a:t>(вид и выше)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99883"/>
            <a:ext cx="6264696" cy="87959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3284984"/>
            <a:ext cx="3168352" cy="576064"/>
          </a:xfrm>
          <a:prstGeom prst="rect">
            <a:avLst/>
          </a:prstGeom>
          <a:gradFill>
            <a:gsLst>
              <a:gs pos="0">
                <a:srgbClr val="FFFF00"/>
              </a:gs>
              <a:gs pos="80000">
                <a:schemeClr val="bg1"/>
              </a:gs>
              <a:gs pos="100000">
                <a:schemeClr val="bg1"/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51520" y="1124744"/>
            <a:ext cx="8435280" cy="576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Анализ экспрессии генов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miRNA</a:t>
            </a: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Анализ уровня 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метилирования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ДНК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Филогенетические исследования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Анализ 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SNP</a:t>
            </a:r>
            <a:endParaRPr kumimoji="0" lang="ru-RU" sz="3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Амплификации ДНК как этап 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секвенирования</a:t>
            </a:r>
            <a:endParaRPr kumimoji="0" lang="ru-RU" sz="3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Амплификация ДНК для генно-инженерных манипуляций</a:t>
            </a:r>
            <a:endParaRPr kumimoji="0" lang="ru-RU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78296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Применение в научных исследованиях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005064"/>
            <a:ext cx="8280920" cy="237626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196752"/>
            <a:ext cx="8280920" cy="194421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3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5462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err="1" smtClean="0"/>
              <a:t>SNPs</a:t>
            </a:r>
            <a:r>
              <a:rPr lang="ru-RU" sz="3600" b="1" dirty="0" smtClean="0"/>
              <a:t> (</a:t>
            </a:r>
            <a:r>
              <a:rPr lang="ru-RU" sz="3600" b="1" dirty="0" err="1" smtClean="0"/>
              <a:t>Single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Nucleotide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Polymorphism</a:t>
            </a:r>
            <a:r>
              <a:rPr lang="ru-RU" sz="3600" b="1" dirty="0" smtClean="0"/>
              <a:t>)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 smtClean="0"/>
              <a:t>Однонуклеотидные</a:t>
            </a:r>
            <a:r>
              <a:rPr lang="ru-RU" dirty="0" smtClean="0"/>
              <a:t> позиции в геномной ДНК, для которых в популяции имеются различные варианты последовательностей (аллели) с частотой редкого </a:t>
            </a:r>
            <a:r>
              <a:rPr lang="ru-RU" dirty="0" err="1" smtClean="0"/>
              <a:t>аллеля</a:t>
            </a:r>
            <a:r>
              <a:rPr lang="ru-RU" dirty="0" smtClean="0"/>
              <a:t> не менее 1%</a:t>
            </a:r>
          </a:p>
          <a:p>
            <a:pPr marL="0" indent="0">
              <a:buNone/>
            </a:pPr>
            <a:endParaRPr lang="ru-RU" dirty="0" smtClean="0"/>
          </a:p>
          <a:p>
            <a:pPr marL="0" indent="355600"/>
            <a:r>
              <a:rPr lang="ru-RU" dirty="0" smtClean="0"/>
              <a:t>В среднем на 1000 оснований человеческого генома – 1 </a:t>
            </a:r>
            <a:r>
              <a:rPr lang="en-US" dirty="0" smtClean="0"/>
              <a:t>SNP</a:t>
            </a:r>
          </a:p>
          <a:p>
            <a:pPr marL="0" indent="355600"/>
            <a:r>
              <a:rPr lang="en-US" dirty="0" smtClean="0"/>
              <a:t>SNP – </a:t>
            </a:r>
            <a:r>
              <a:rPr lang="ru-RU" dirty="0" smtClean="0"/>
              <a:t>это наиболее частая причина существования нескольких аллелей одного гена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3068960"/>
            <a:ext cx="3168352" cy="576064"/>
          </a:xfrm>
          <a:prstGeom prst="rect">
            <a:avLst/>
          </a:prstGeom>
          <a:gradFill>
            <a:gsLst>
              <a:gs pos="0">
                <a:srgbClr val="FFFF00"/>
              </a:gs>
              <a:gs pos="80000">
                <a:schemeClr val="bg1"/>
              </a:gs>
              <a:gs pos="100000">
                <a:schemeClr val="bg1"/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068960"/>
            <a:ext cx="8229600" cy="3600400"/>
          </a:xfrm>
        </p:spPr>
        <p:txBody>
          <a:bodyPr>
            <a:normAutofit lnSpcReduction="10000"/>
          </a:bodyPr>
          <a:lstStyle/>
          <a:p>
            <a:r>
              <a:rPr lang="ru-RU" sz="3800" dirty="0" smtClean="0"/>
              <a:t>Анализ </a:t>
            </a:r>
            <a:r>
              <a:rPr lang="en-US" sz="3800" dirty="0" smtClean="0"/>
              <a:t>SNP</a:t>
            </a:r>
          </a:p>
          <a:p>
            <a:pPr lvl="1"/>
            <a:r>
              <a:rPr lang="en-US" sz="3400" dirty="0" smtClean="0"/>
              <a:t> </a:t>
            </a:r>
            <a:r>
              <a:rPr lang="ru-RU" sz="3200" dirty="0" smtClean="0"/>
              <a:t>РТ-ПЦР с </a:t>
            </a:r>
            <a:r>
              <a:rPr lang="ru-RU" sz="3200" dirty="0" err="1" smtClean="0"/>
              <a:t>аллельспецифичными</a:t>
            </a:r>
            <a:r>
              <a:rPr lang="ru-RU" sz="3200" dirty="0" smtClean="0"/>
              <a:t> </a:t>
            </a:r>
            <a:r>
              <a:rPr lang="ru-RU" sz="3200" dirty="0" err="1" smtClean="0"/>
              <a:t>праймерами</a:t>
            </a:r>
            <a:endParaRPr lang="ru-RU" sz="3200" dirty="0" smtClean="0"/>
          </a:p>
          <a:p>
            <a:pPr lvl="1"/>
            <a:r>
              <a:rPr lang="ru-RU" sz="3200" dirty="0" smtClean="0"/>
              <a:t>РТ-ПЦР с </a:t>
            </a:r>
            <a:r>
              <a:rPr lang="ru-RU" sz="3200" dirty="0" err="1" smtClean="0"/>
              <a:t>аллельспецифичными</a:t>
            </a:r>
            <a:r>
              <a:rPr lang="ru-RU" sz="3200" dirty="0" smtClean="0"/>
              <a:t> пробами (зондами)</a:t>
            </a:r>
          </a:p>
          <a:p>
            <a:pPr lvl="1"/>
            <a:r>
              <a:rPr lang="ru-RU" sz="3200" dirty="0" smtClean="0"/>
              <a:t> Анализ кривой плавления ДНК-дуплексов </a:t>
            </a:r>
            <a:endParaRPr lang="en-US" sz="3200" dirty="0" smtClean="0"/>
          </a:p>
          <a:p>
            <a:pPr lvl="1"/>
            <a:endParaRPr lang="ru-RU" sz="3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err="1" smtClean="0"/>
              <a:t>SNPs</a:t>
            </a:r>
            <a:r>
              <a:rPr lang="ru-RU" sz="3600" b="1" dirty="0" smtClean="0"/>
              <a:t> (</a:t>
            </a:r>
            <a:r>
              <a:rPr lang="ru-RU" sz="3600" b="1" dirty="0" err="1" smtClean="0"/>
              <a:t>Single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Nucleotide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Polymorphism</a:t>
            </a:r>
            <a:r>
              <a:rPr lang="ru-RU" sz="3600" b="1" dirty="0" smtClean="0"/>
              <a:t>)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5301208"/>
            <a:ext cx="7056784" cy="1152128"/>
          </a:xfrm>
          <a:prstGeom prst="rect">
            <a:avLst/>
          </a:prstGeom>
          <a:gradFill>
            <a:gsLst>
              <a:gs pos="0">
                <a:srgbClr val="FFFF00"/>
              </a:gs>
              <a:gs pos="80000">
                <a:schemeClr val="bg1"/>
              </a:gs>
              <a:gs pos="100000">
                <a:schemeClr val="bg1"/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005064"/>
            <a:ext cx="6480720" cy="1152128"/>
          </a:xfrm>
          <a:prstGeom prst="rect">
            <a:avLst/>
          </a:prstGeom>
          <a:gradFill>
            <a:gsLst>
              <a:gs pos="0">
                <a:srgbClr val="FFFF00"/>
              </a:gs>
              <a:gs pos="80000">
                <a:schemeClr val="bg1"/>
              </a:gs>
              <a:gs pos="100000">
                <a:schemeClr val="bg1"/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51520" y="1124744"/>
            <a:ext cx="8435280" cy="576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Анализ экспрессии генов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miRNA</a:t>
            </a: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Анализ уровня 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метилирования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ДНК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Филогенетические исследования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Анализ 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SNP</a:t>
            </a:r>
            <a:endParaRPr kumimoji="0" lang="ru-RU" sz="3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Амплификации ДНК как этап 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секвенирования</a:t>
            </a:r>
            <a:endParaRPr kumimoji="0" lang="ru-RU" sz="3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Амплификация ДНК для генно-инженерных манипуляций</a:t>
            </a:r>
            <a:endParaRPr kumimoji="0" lang="ru-RU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78296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Применение в научных исследованиях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229200"/>
            <a:ext cx="8280920" cy="11521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196752"/>
            <a:ext cx="8280920" cy="266429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933056"/>
            <a:ext cx="8280920" cy="129614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5" grpId="1" animBg="1"/>
      <p:bldP spid="4" grpId="0" animBg="1"/>
      <p:bldP spid="4" grpId="1" animBg="1"/>
      <p:bldP spid="6" grpId="0" animBg="1"/>
      <p:bldP spid="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3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5462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err="1" smtClean="0"/>
              <a:t>Постгеномная</a:t>
            </a:r>
            <a:r>
              <a:rPr lang="ru-RU" dirty="0" smtClean="0"/>
              <a:t> Эра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319695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26 июня 2000 года было объявлено о расшифровке генома человека</a:t>
            </a:r>
          </a:p>
          <a:p>
            <a:r>
              <a:rPr lang="ru-RU" dirty="0" smtClean="0"/>
              <a:t>На данный момент известны геномы множества организмов</a:t>
            </a:r>
          </a:p>
          <a:p>
            <a:r>
              <a:rPr lang="ru-RU" dirty="0" smtClean="0"/>
              <a:t>Геном человека, других организмов, последовательности отдельных генов находятся в свободном доступе в интернете</a:t>
            </a:r>
          </a:p>
          <a:p>
            <a:r>
              <a:rPr lang="ru-RU" dirty="0" smtClean="0"/>
              <a:t>Коммерческий синтез </a:t>
            </a:r>
            <a:r>
              <a:rPr lang="ru-RU" dirty="0" err="1" smtClean="0"/>
              <a:t>олигонуклеотидов</a:t>
            </a:r>
            <a:r>
              <a:rPr lang="ru-RU" dirty="0" smtClean="0"/>
              <a:t> качественен, быстр и доступен по цене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653136"/>
            <a:ext cx="8352928" cy="15081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Всё это предоставляет современным исследователям</a:t>
            </a:r>
          </a:p>
          <a:p>
            <a:pPr algn="ctr"/>
            <a:r>
              <a:rPr lang="ru-RU" sz="2800" b="1" u="sng" dirty="0" smtClean="0"/>
              <a:t>огромное, неизведанное поле для творчества,</a:t>
            </a:r>
          </a:p>
          <a:p>
            <a:pPr algn="ctr"/>
            <a:r>
              <a:rPr lang="ru-RU" dirty="0" smtClean="0"/>
              <a:t>базовыми инструментами в котором являются</a:t>
            </a:r>
          </a:p>
          <a:p>
            <a:pPr algn="ctr"/>
            <a:r>
              <a:rPr lang="ru-RU" sz="2800" b="1" dirty="0" smtClean="0"/>
              <a:t>ПЦР и </a:t>
            </a:r>
            <a:r>
              <a:rPr lang="ru-RU" sz="2800" b="1" dirty="0" err="1" smtClean="0"/>
              <a:t>секвенирование</a:t>
            </a:r>
            <a:r>
              <a:rPr lang="ru-RU" sz="2800" b="1" dirty="0" smtClean="0"/>
              <a:t>,</a:t>
            </a:r>
            <a:r>
              <a:rPr lang="ru-RU" dirty="0" smtClean="0"/>
              <a:t> в различных модификациях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 качества ПЦР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fontScale="77500" lnSpcReduction="20000"/>
          </a:bodyPr>
          <a:lstStyle/>
          <a:p>
            <a:r>
              <a:rPr lang="ru-RU" sz="3400" b="1" dirty="0" smtClean="0"/>
              <a:t>Проверка соответствия праймеров рекомендуемым параметрам, при их дизайне</a:t>
            </a:r>
          </a:p>
          <a:p>
            <a:r>
              <a:rPr lang="ru-RU" sz="3400" b="1" dirty="0" smtClean="0">
                <a:solidFill>
                  <a:srgbClr val="0070C0"/>
                </a:solidFill>
              </a:rPr>
              <a:t>Подбор стабильного </a:t>
            </a:r>
            <a:r>
              <a:rPr lang="ru-RU" sz="3400" b="1" dirty="0" err="1" smtClean="0">
                <a:solidFill>
                  <a:srgbClr val="0070C0"/>
                </a:solidFill>
              </a:rPr>
              <a:t>референсного</a:t>
            </a:r>
            <a:r>
              <a:rPr lang="ru-RU" sz="3400" b="1" dirty="0" smtClean="0">
                <a:solidFill>
                  <a:srgbClr val="0070C0"/>
                </a:solidFill>
              </a:rPr>
              <a:t> гена</a:t>
            </a:r>
          </a:p>
          <a:p>
            <a:r>
              <a:rPr lang="ru-RU" sz="3400" b="1" dirty="0" smtClean="0"/>
              <a:t>Контроль </a:t>
            </a:r>
            <a:r>
              <a:rPr lang="ru-RU" sz="3400" b="1" dirty="0" smtClean="0">
                <a:solidFill>
                  <a:srgbClr val="0070C0"/>
                </a:solidFill>
              </a:rPr>
              <a:t>качества</a:t>
            </a:r>
            <a:r>
              <a:rPr lang="ru-RU" sz="3400" b="1" dirty="0" smtClean="0"/>
              <a:t> и количества выделенной нуклеиновой кислоты</a:t>
            </a:r>
          </a:p>
          <a:p>
            <a:r>
              <a:rPr lang="ru-RU" sz="3400" b="1" dirty="0" smtClean="0">
                <a:solidFill>
                  <a:srgbClr val="0070C0"/>
                </a:solidFill>
              </a:rPr>
              <a:t>Контроль эффективности обратной транскрипции</a:t>
            </a:r>
          </a:p>
          <a:p>
            <a:r>
              <a:rPr lang="ru-RU" sz="3400" b="1" dirty="0" smtClean="0">
                <a:solidFill>
                  <a:srgbClr val="0070C0"/>
                </a:solidFill>
              </a:rPr>
              <a:t>Контроль наличия геномной ДНК в </a:t>
            </a:r>
            <a:r>
              <a:rPr lang="ru-RU" sz="3400" b="1" dirty="0" err="1" smtClean="0">
                <a:solidFill>
                  <a:srgbClr val="0070C0"/>
                </a:solidFill>
              </a:rPr>
              <a:t>РНК-пробе</a:t>
            </a:r>
            <a:endParaRPr lang="ru-RU" sz="3400" b="1" dirty="0" smtClean="0">
              <a:solidFill>
                <a:srgbClr val="0070C0"/>
              </a:solidFill>
            </a:endParaRPr>
          </a:p>
          <a:p>
            <a:r>
              <a:rPr lang="ru-RU" sz="3400" b="1" dirty="0" smtClean="0"/>
              <a:t>Отрицательный контроль (загрязнение растворов)</a:t>
            </a:r>
          </a:p>
          <a:p>
            <a:r>
              <a:rPr lang="ru-RU" sz="3400" b="1" dirty="0" smtClean="0">
                <a:solidFill>
                  <a:srgbClr val="0070C0"/>
                </a:solidFill>
              </a:rPr>
              <a:t>Контроль параметров </a:t>
            </a:r>
            <a:r>
              <a:rPr lang="en-US" sz="3400" b="1" dirty="0" smtClean="0">
                <a:solidFill>
                  <a:srgbClr val="0070C0"/>
                </a:solidFill>
              </a:rPr>
              <a:t>E </a:t>
            </a:r>
            <a:r>
              <a:rPr lang="ru-RU" sz="3400" b="1" dirty="0" smtClean="0">
                <a:solidFill>
                  <a:srgbClr val="0070C0"/>
                </a:solidFill>
              </a:rPr>
              <a:t>и </a:t>
            </a:r>
            <a:r>
              <a:rPr lang="el-GR" sz="3400" b="1" dirty="0" smtClean="0">
                <a:solidFill>
                  <a:srgbClr val="0070C0"/>
                </a:solidFill>
              </a:rPr>
              <a:t>α</a:t>
            </a:r>
            <a:endParaRPr lang="ru-RU" sz="3400" b="1" dirty="0" smtClean="0">
              <a:solidFill>
                <a:srgbClr val="0070C0"/>
              </a:solidFill>
            </a:endParaRPr>
          </a:p>
          <a:p>
            <a:r>
              <a:rPr lang="ru-RU" sz="3400" b="1" dirty="0" smtClean="0">
                <a:solidFill>
                  <a:srgbClr val="0070C0"/>
                </a:solidFill>
              </a:rPr>
              <a:t>Оценка специфичности ПЦР анализом кривой плавления продукта реакции</a:t>
            </a:r>
          </a:p>
          <a:p>
            <a:r>
              <a:rPr lang="ru-RU" sz="3400" b="1" dirty="0" smtClean="0"/>
              <a:t>Калибровка инструмента, при необходимости нормализация по </a:t>
            </a:r>
            <a:r>
              <a:rPr lang="en-US" sz="3400" b="1" dirty="0" smtClean="0"/>
              <a:t>ROX</a:t>
            </a:r>
            <a:endParaRPr lang="ru-RU" sz="3400" b="1" dirty="0" smtClean="0"/>
          </a:p>
          <a:p>
            <a:endParaRPr lang="ru-RU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3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5462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Рекомендуемые параметры праймеров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Длина 18-22 осн.</a:t>
            </a:r>
          </a:p>
          <a:p>
            <a:r>
              <a:rPr lang="ru-RU" dirty="0" smtClean="0"/>
              <a:t>Температура плавления 52-60˚С</a:t>
            </a:r>
          </a:p>
          <a:p>
            <a:r>
              <a:rPr lang="ru-RU" dirty="0" smtClean="0"/>
              <a:t>Содержание </a:t>
            </a:r>
            <a:r>
              <a:rPr lang="en-CA" dirty="0" smtClean="0"/>
              <a:t>GC: 40-60%</a:t>
            </a:r>
            <a:endParaRPr lang="ru-RU" dirty="0" smtClean="0"/>
          </a:p>
          <a:p>
            <a:r>
              <a:rPr lang="ru-RU" dirty="0" smtClean="0"/>
              <a:t>Вторичные структуры</a:t>
            </a:r>
            <a:r>
              <a:rPr lang="en-CA" dirty="0" smtClean="0"/>
              <a:t>:</a:t>
            </a:r>
            <a:endParaRPr lang="ru-RU" dirty="0" smtClean="0"/>
          </a:p>
          <a:p>
            <a:pPr lvl="1"/>
            <a:r>
              <a:rPr lang="ru-RU" dirty="0" smtClean="0"/>
              <a:t>Шпильки</a:t>
            </a:r>
            <a:r>
              <a:rPr lang="en-CA" dirty="0" smtClean="0"/>
              <a:t>:</a:t>
            </a:r>
            <a:r>
              <a:rPr lang="ru-RU" dirty="0" smtClean="0"/>
              <a:t> </a:t>
            </a:r>
            <a:r>
              <a:rPr lang="el-GR" dirty="0" smtClean="0"/>
              <a:t>Δ</a:t>
            </a:r>
            <a:r>
              <a:rPr lang="en-CA" dirty="0" smtClean="0"/>
              <a:t>G&gt;-2 </a:t>
            </a:r>
            <a:r>
              <a:rPr lang="ru-RU" dirty="0" smtClean="0"/>
              <a:t>ккал</a:t>
            </a:r>
            <a:r>
              <a:rPr lang="en-CA" dirty="0" smtClean="0"/>
              <a:t>/</a:t>
            </a:r>
            <a:r>
              <a:rPr lang="ru-RU" dirty="0" smtClean="0"/>
              <a:t>моль на 3</a:t>
            </a:r>
            <a:r>
              <a:rPr lang="en-CA" dirty="0" smtClean="0"/>
              <a:t>’</a:t>
            </a:r>
            <a:r>
              <a:rPr lang="ru-RU" dirty="0" smtClean="0"/>
              <a:t>-конце и </a:t>
            </a:r>
            <a:r>
              <a:rPr lang="el-GR" dirty="0" smtClean="0"/>
              <a:t>Δ</a:t>
            </a:r>
            <a:r>
              <a:rPr lang="en-CA" dirty="0" smtClean="0"/>
              <a:t>G&gt;-</a:t>
            </a:r>
            <a:r>
              <a:rPr lang="ru-RU" dirty="0" smtClean="0"/>
              <a:t>3 ккал</a:t>
            </a:r>
            <a:r>
              <a:rPr lang="en-CA" dirty="0" smtClean="0"/>
              <a:t>/</a:t>
            </a:r>
            <a:r>
              <a:rPr lang="ru-RU" dirty="0" smtClean="0"/>
              <a:t>моль - внутренние</a:t>
            </a:r>
          </a:p>
          <a:p>
            <a:pPr lvl="1"/>
            <a:r>
              <a:rPr lang="ru-RU" dirty="0" smtClean="0"/>
              <a:t>Гомодимеры</a:t>
            </a:r>
            <a:r>
              <a:rPr lang="en-CA" dirty="0" smtClean="0"/>
              <a:t>: </a:t>
            </a:r>
            <a:r>
              <a:rPr lang="el-GR" dirty="0" smtClean="0"/>
              <a:t>Δ</a:t>
            </a:r>
            <a:r>
              <a:rPr lang="en-CA" dirty="0" smtClean="0"/>
              <a:t>G&gt;-5</a:t>
            </a:r>
            <a:r>
              <a:rPr lang="ru-RU" dirty="0" smtClean="0"/>
              <a:t> ккал/моль</a:t>
            </a:r>
          </a:p>
          <a:p>
            <a:pPr lvl="1"/>
            <a:r>
              <a:rPr lang="ru-RU" dirty="0" smtClean="0"/>
              <a:t>Гетеродимеры</a:t>
            </a:r>
            <a:r>
              <a:rPr lang="en-CA" dirty="0" smtClean="0"/>
              <a:t>: </a:t>
            </a:r>
            <a:r>
              <a:rPr lang="el-GR" dirty="0" smtClean="0"/>
              <a:t>Δ</a:t>
            </a:r>
            <a:r>
              <a:rPr lang="en-CA" dirty="0" smtClean="0"/>
              <a:t>G&gt;-5</a:t>
            </a:r>
            <a:r>
              <a:rPr lang="ru-RU" dirty="0" smtClean="0"/>
              <a:t> ккал/моль</a:t>
            </a:r>
            <a:endParaRPr lang="en-CA" dirty="0" smtClean="0"/>
          </a:p>
          <a:p>
            <a:r>
              <a:rPr lang="ru-RU" dirty="0" smtClean="0"/>
              <a:t>Повторы</a:t>
            </a:r>
            <a:r>
              <a:rPr lang="en-CA" dirty="0" smtClean="0"/>
              <a:t>:</a:t>
            </a:r>
            <a:endParaRPr lang="ru-RU" dirty="0" smtClean="0"/>
          </a:p>
          <a:p>
            <a:pPr lvl="1"/>
            <a:r>
              <a:rPr lang="ru-RU" dirty="0" smtClean="0"/>
              <a:t>не более 4 динуклеотидных повтора</a:t>
            </a:r>
          </a:p>
          <a:p>
            <a:pPr lvl="1"/>
            <a:r>
              <a:rPr lang="ru-RU" dirty="0" smtClean="0"/>
              <a:t>Не более 4 одинаковых нуклеотидов подряд</a:t>
            </a:r>
            <a:endParaRPr lang="en-CA" dirty="0" smtClean="0"/>
          </a:p>
          <a:p>
            <a:r>
              <a:rPr lang="ru-RU" dirty="0" smtClean="0"/>
              <a:t>Повторы</a:t>
            </a:r>
            <a:r>
              <a:rPr lang="en-CA" dirty="0" smtClean="0"/>
              <a:t>:</a:t>
            </a:r>
            <a:endParaRPr lang="ru-RU" dirty="0" smtClean="0"/>
          </a:p>
          <a:p>
            <a:r>
              <a:rPr lang="ru-RU" dirty="0" smtClean="0"/>
              <a:t>Минимум G/C на 3' конце праймеров (не более трех из пяти последних нуклеотидов)</a:t>
            </a:r>
          </a:p>
          <a:p>
            <a:r>
              <a:rPr lang="ru-RU" dirty="0" smtClean="0"/>
              <a:t>Отсутствие кросс-гомологичности к другим последовательностям в геноме объекта (проверяется в системе </a:t>
            </a:r>
            <a:r>
              <a:rPr lang="en-CA" dirty="0" smtClean="0"/>
              <a:t>BLAST)</a:t>
            </a:r>
            <a:r>
              <a:rPr lang="ru-RU" dirty="0" smtClean="0"/>
              <a:t>.</a:t>
            </a:r>
          </a:p>
          <a:p>
            <a:pPr lvl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669" y="622593"/>
            <a:ext cx="9160669" cy="55408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3905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Кадр анимированной схемы, размещённой по адресу:</a:t>
            </a:r>
          </a:p>
          <a:p>
            <a:pPr algn="r"/>
            <a:r>
              <a:rPr lang="en-US" dirty="0" smtClean="0">
                <a:solidFill>
                  <a:srgbClr val="0070C0"/>
                </a:solidFill>
              </a:rPr>
              <a:t>http://www.sumanasinc.com/webcontent/animations/content/pcr.html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83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5462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Контроль качества выделенной РНК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713387"/>
          </a:xfrm>
        </p:spPr>
        <p:txBody>
          <a:bodyPr/>
          <a:lstStyle/>
          <a:p>
            <a:r>
              <a:rPr lang="ru-RU" dirty="0" smtClean="0"/>
              <a:t>Основной критерий – при элеткрофорезе должны быть чётко различимы 18</a:t>
            </a:r>
            <a:r>
              <a:rPr lang="en-CA" dirty="0" smtClean="0"/>
              <a:t>S </a:t>
            </a:r>
            <a:r>
              <a:rPr lang="ru-RU" dirty="0" smtClean="0"/>
              <a:t>и 28</a:t>
            </a:r>
            <a:r>
              <a:rPr lang="en-CA" dirty="0" smtClean="0"/>
              <a:t>S </a:t>
            </a:r>
            <a:r>
              <a:rPr lang="ru-RU" dirty="0" smtClean="0"/>
              <a:t>субъединицы рибосомальной РНК!</a:t>
            </a:r>
            <a:endParaRPr lang="en-CA" dirty="0"/>
          </a:p>
        </p:txBody>
      </p:sp>
      <p:pic>
        <p:nvPicPr>
          <p:cNvPr id="5" name="Picture 4" descr="Электрофорез РНК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3068960"/>
            <a:ext cx="3024336" cy="32864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5736" y="4221088"/>
            <a:ext cx="86409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28</a:t>
            </a:r>
            <a:r>
              <a:rPr lang="en-CA" sz="1600" dirty="0" smtClean="0"/>
              <a:t>S</a:t>
            </a:r>
            <a:endParaRPr lang="en-CA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4674622"/>
            <a:ext cx="86409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CA" sz="1600" dirty="0" smtClean="0"/>
              <a:t>18S</a:t>
            </a:r>
            <a:endParaRPr lang="en-C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83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54623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12961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Значительно более точная, воспроизводимая и простая оценка качества и </a:t>
            </a:r>
            <a:r>
              <a:rPr lang="ru-RU" sz="2000" u="sng" dirty="0" smtClean="0"/>
              <a:t>количества </a:t>
            </a:r>
            <a:r>
              <a:rPr lang="ru-RU" sz="2000" dirty="0" smtClean="0"/>
              <a:t>РНК возможна с помощью систем капиллярного электрофореза</a:t>
            </a:r>
            <a:endParaRPr lang="en-CA" sz="2000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Контроль качества выделенной РНК</a:t>
            </a: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Чип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0388" y="2132856"/>
            <a:ext cx="801252" cy="1224136"/>
          </a:xfrm>
          <a:prstGeom prst="rect">
            <a:avLst/>
          </a:prstGeom>
        </p:spPr>
      </p:pic>
      <p:pic>
        <p:nvPicPr>
          <p:cNvPr id="6" name="Picture 5" descr="04-0652_electrophoresis_sta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4540623"/>
            <a:ext cx="1800200" cy="1480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Пример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7704" y="2083668"/>
            <a:ext cx="6876256" cy="4297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Down Arrow 7"/>
          <p:cNvSpPr/>
          <p:nvPr/>
        </p:nvSpPr>
        <p:spPr>
          <a:xfrm>
            <a:off x="755576" y="3573016"/>
            <a:ext cx="288032" cy="79208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Down Arrow 8"/>
          <p:cNvSpPr/>
          <p:nvPr/>
        </p:nvSpPr>
        <p:spPr>
          <a:xfrm rot="13500000">
            <a:off x="1453815" y="3918893"/>
            <a:ext cx="288032" cy="79208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Freeform 9"/>
          <p:cNvSpPr/>
          <p:nvPr/>
        </p:nvSpPr>
        <p:spPr>
          <a:xfrm>
            <a:off x="2743200" y="5495278"/>
            <a:ext cx="506027" cy="463803"/>
          </a:xfrm>
          <a:custGeom>
            <a:avLst/>
            <a:gdLst>
              <a:gd name="connsiteX0" fmla="*/ 390617 w 506027"/>
              <a:gd name="connsiteY0" fmla="*/ 44388 h 463803"/>
              <a:gd name="connsiteX1" fmla="*/ 328474 w 506027"/>
              <a:gd name="connsiteY1" fmla="*/ 17755 h 463803"/>
              <a:gd name="connsiteX2" fmla="*/ 275208 w 506027"/>
              <a:gd name="connsiteY2" fmla="*/ 0 h 463803"/>
              <a:gd name="connsiteX3" fmla="*/ 159798 w 506027"/>
              <a:gd name="connsiteY3" fmla="*/ 8877 h 463803"/>
              <a:gd name="connsiteX4" fmla="*/ 115410 w 506027"/>
              <a:gd name="connsiteY4" fmla="*/ 17755 h 463803"/>
              <a:gd name="connsiteX5" fmla="*/ 97654 w 506027"/>
              <a:gd name="connsiteY5" fmla="*/ 35510 h 463803"/>
              <a:gd name="connsiteX6" fmla="*/ 44388 w 506027"/>
              <a:gd name="connsiteY6" fmla="*/ 71021 h 463803"/>
              <a:gd name="connsiteX7" fmla="*/ 0 w 506027"/>
              <a:gd name="connsiteY7" fmla="*/ 150920 h 463803"/>
              <a:gd name="connsiteX8" fmla="*/ 8878 w 506027"/>
              <a:gd name="connsiteY8" fmla="*/ 266330 h 463803"/>
              <a:gd name="connsiteX9" fmla="*/ 17755 w 506027"/>
              <a:gd name="connsiteY9" fmla="*/ 292963 h 463803"/>
              <a:gd name="connsiteX10" fmla="*/ 53266 w 506027"/>
              <a:gd name="connsiteY10" fmla="*/ 355106 h 463803"/>
              <a:gd name="connsiteX11" fmla="*/ 97654 w 506027"/>
              <a:gd name="connsiteY11" fmla="*/ 399495 h 463803"/>
              <a:gd name="connsiteX12" fmla="*/ 150920 w 506027"/>
              <a:gd name="connsiteY12" fmla="*/ 443883 h 463803"/>
              <a:gd name="connsiteX13" fmla="*/ 186431 w 506027"/>
              <a:gd name="connsiteY13" fmla="*/ 452761 h 463803"/>
              <a:gd name="connsiteX14" fmla="*/ 213064 w 506027"/>
              <a:gd name="connsiteY14" fmla="*/ 461639 h 463803"/>
              <a:gd name="connsiteX15" fmla="*/ 381740 w 506027"/>
              <a:gd name="connsiteY15" fmla="*/ 452761 h 463803"/>
              <a:gd name="connsiteX16" fmla="*/ 435006 w 506027"/>
              <a:gd name="connsiteY16" fmla="*/ 417250 h 463803"/>
              <a:gd name="connsiteX17" fmla="*/ 452761 w 506027"/>
              <a:gd name="connsiteY17" fmla="*/ 390617 h 463803"/>
              <a:gd name="connsiteX18" fmla="*/ 479394 w 506027"/>
              <a:gd name="connsiteY18" fmla="*/ 372862 h 463803"/>
              <a:gd name="connsiteX19" fmla="*/ 497150 w 506027"/>
              <a:gd name="connsiteY19" fmla="*/ 355106 h 463803"/>
              <a:gd name="connsiteX20" fmla="*/ 506027 w 506027"/>
              <a:gd name="connsiteY20" fmla="*/ 328473 h 463803"/>
              <a:gd name="connsiteX21" fmla="*/ 479394 w 506027"/>
              <a:gd name="connsiteY21" fmla="*/ 213064 h 463803"/>
              <a:gd name="connsiteX22" fmla="*/ 452761 w 506027"/>
              <a:gd name="connsiteY22" fmla="*/ 168675 h 463803"/>
              <a:gd name="connsiteX23" fmla="*/ 426128 w 506027"/>
              <a:gd name="connsiteY23" fmla="*/ 79899 h 463803"/>
              <a:gd name="connsiteX24" fmla="*/ 390617 w 506027"/>
              <a:gd name="connsiteY24" fmla="*/ 44388 h 46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6027" h="463803">
                <a:moveTo>
                  <a:pt x="390617" y="44388"/>
                </a:moveTo>
                <a:cubicBezTo>
                  <a:pt x="374341" y="34031"/>
                  <a:pt x="380588" y="33389"/>
                  <a:pt x="328474" y="17755"/>
                </a:cubicBezTo>
                <a:cubicBezTo>
                  <a:pt x="310548" y="12377"/>
                  <a:pt x="275208" y="0"/>
                  <a:pt x="275208" y="0"/>
                </a:cubicBezTo>
                <a:cubicBezTo>
                  <a:pt x="236738" y="2959"/>
                  <a:pt x="198146" y="4616"/>
                  <a:pt x="159798" y="8877"/>
                </a:cubicBezTo>
                <a:cubicBezTo>
                  <a:pt x="144801" y="10543"/>
                  <a:pt x="129279" y="11811"/>
                  <a:pt x="115410" y="17755"/>
                </a:cubicBezTo>
                <a:cubicBezTo>
                  <a:pt x="107717" y="21052"/>
                  <a:pt x="104350" y="30488"/>
                  <a:pt x="97654" y="35510"/>
                </a:cubicBezTo>
                <a:cubicBezTo>
                  <a:pt x="80582" y="48314"/>
                  <a:pt x="44388" y="71021"/>
                  <a:pt x="44388" y="71021"/>
                </a:cubicBezTo>
                <a:cubicBezTo>
                  <a:pt x="3687" y="132073"/>
                  <a:pt x="15626" y="104043"/>
                  <a:pt x="0" y="150920"/>
                </a:cubicBezTo>
                <a:cubicBezTo>
                  <a:pt x="2959" y="189390"/>
                  <a:pt x="4092" y="228044"/>
                  <a:pt x="8878" y="266330"/>
                </a:cubicBezTo>
                <a:cubicBezTo>
                  <a:pt x="10039" y="275616"/>
                  <a:pt x="14069" y="284362"/>
                  <a:pt x="17755" y="292963"/>
                </a:cubicBezTo>
                <a:cubicBezTo>
                  <a:pt x="24634" y="309015"/>
                  <a:pt x="40786" y="340843"/>
                  <a:pt x="53266" y="355106"/>
                </a:cubicBezTo>
                <a:cubicBezTo>
                  <a:pt x="67045" y="370854"/>
                  <a:pt x="82858" y="384699"/>
                  <a:pt x="97654" y="399495"/>
                </a:cubicBezTo>
                <a:cubicBezTo>
                  <a:pt x="113931" y="415772"/>
                  <a:pt x="129824" y="433335"/>
                  <a:pt x="150920" y="443883"/>
                </a:cubicBezTo>
                <a:cubicBezTo>
                  <a:pt x="161833" y="449340"/>
                  <a:pt x="174699" y="449409"/>
                  <a:pt x="186431" y="452761"/>
                </a:cubicBezTo>
                <a:cubicBezTo>
                  <a:pt x="195429" y="455332"/>
                  <a:pt x="204186" y="458680"/>
                  <a:pt x="213064" y="461639"/>
                </a:cubicBezTo>
                <a:cubicBezTo>
                  <a:pt x="269289" y="458680"/>
                  <a:pt x="326530" y="463803"/>
                  <a:pt x="381740" y="452761"/>
                </a:cubicBezTo>
                <a:cubicBezTo>
                  <a:pt x="402665" y="448576"/>
                  <a:pt x="435006" y="417250"/>
                  <a:pt x="435006" y="417250"/>
                </a:cubicBezTo>
                <a:cubicBezTo>
                  <a:pt x="440924" y="408372"/>
                  <a:pt x="445216" y="398162"/>
                  <a:pt x="452761" y="390617"/>
                </a:cubicBezTo>
                <a:cubicBezTo>
                  <a:pt x="460306" y="383072"/>
                  <a:pt x="471062" y="379527"/>
                  <a:pt x="479394" y="372862"/>
                </a:cubicBezTo>
                <a:cubicBezTo>
                  <a:pt x="485930" y="367633"/>
                  <a:pt x="491231" y="361025"/>
                  <a:pt x="497150" y="355106"/>
                </a:cubicBezTo>
                <a:cubicBezTo>
                  <a:pt x="500109" y="346228"/>
                  <a:pt x="506027" y="337831"/>
                  <a:pt x="506027" y="328473"/>
                </a:cubicBezTo>
                <a:cubicBezTo>
                  <a:pt x="506027" y="282370"/>
                  <a:pt x="493460" y="255262"/>
                  <a:pt x="479394" y="213064"/>
                </a:cubicBezTo>
                <a:cubicBezTo>
                  <a:pt x="467869" y="178489"/>
                  <a:pt x="477135" y="193049"/>
                  <a:pt x="452761" y="168675"/>
                </a:cubicBezTo>
                <a:cubicBezTo>
                  <a:pt x="445665" y="119005"/>
                  <a:pt x="453812" y="112197"/>
                  <a:pt x="426128" y="79899"/>
                </a:cubicBezTo>
                <a:cubicBezTo>
                  <a:pt x="415234" y="67189"/>
                  <a:pt x="406893" y="54745"/>
                  <a:pt x="390617" y="44388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275856" y="5445224"/>
            <a:ext cx="1368152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44008" y="5016078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FF0000"/>
                </a:solidFill>
              </a:rPr>
              <a:t>- Концентрация РНК</a:t>
            </a:r>
          </a:p>
          <a:p>
            <a:r>
              <a:rPr lang="ru-RU" sz="1600" i="1" dirty="0" smtClean="0">
                <a:solidFill>
                  <a:srgbClr val="FF0000"/>
                </a:solidFill>
              </a:rPr>
              <a:t>- Соотношение 28</a:t>
            </a:r>
            <a:r>
              <a:rPr lang="en-CA" sz="1600" i="1" dirty="0" smtClean="0">
                <a:solidFill>
                  <a:srgbClr val="FF0000"/>
                </a:solidFill>
              </a:rPr>
              <a:t>S</a:t>
            </a:r>
            <a:r>
              <a:rPr lang="ru-RU" sz="1600" i="1" dirty="0" smtClean="0">
                <a:solidFill>
                  <a:srgbClr val="FF0000"/>
                </a:solidFill>
              </a:rPr>
              <a:t>/18</a:t>
            </a:r>
            <a:r>
              <a:rPr lang="en-CA" sz="1600" i="1" dirty="0" smtClean="0">
                <a:solidFill>
                  <a:srgbClr val="FF0000"/>
                </a:solidFill>
              </a:rPr>
              <a:t>S</a:t>
            </a:r>
            <a:endParaRPr lang="ru-RU" sz="1600" i="1" dirty="0" smtClean="0">
              <a:solidFill>
                <a:srgbClr val="FF0000"/>
              </a:solidFill>
            </a:endParaRPr>
          </a:p>
          <a:p>
            <a:r>
              <a:rPr lang="ru-RU" sz="1600" i="1" dirty="0" smtClean="0">
                <a:solidFill>
                  <a:srgbClr val="FF0000"/>
                </a:solidFill>
              </a:rPr>
              <a:t>- Оценка качества по 10-и бальной шкале относительно </a:t>
            </a:r>
            <a:r>
              <a:rPr lang="en-CA" sz="1600" i="1" dirty="0" smtClean="0">
                <a:solidFill>
                  <a:srgbClr val="FF0000"/>
                </a:solidFill>
              </a:rPr>
              <a:t>“</a:t>
            </a:r>
            <a:r>
              <a:rPr lang="ru-RU" sz="1600" i="1" dirty="0" smtClean="0">
                <a:solidFill>
                  <a:srgbClr val="FF0000"/>
                </a:solidFill>
              </a:rPr>
              <a:t>идеального</a:t>
            </a:r>
            <a:r>
              <a:rPr lang="en-CA" sz="1600" i="1" dirty="0" smtClean="0">
                <a:solidFill>
                  <a:srgbClr val="FF0000"/>
                </a:solidFill>
              </a:rPr>
              <a:t>” </a:t>
            </a:r>
            <a:r>
              <a:rPr lang="ru-RU" sz="1600" i="1" dirty="0" smtClean="0">
                <a:solidFill>
                  <a:srgbClr val="FF0000"/>
                </a:solidFill>
              </a:rPr>
              <a:t>образца</a:t>
            </a:r>
            <a:endParaRPr lang="en-CA" sz="1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83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5462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706090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Контроль эффективности обратной транскрипции</a:t>
            </a:r>
            <a:endParaRPr lang="ru-RU" sz="3000" dirty="0"/>
          </a:p>
        </p:txBody>
      </p:sp>
      <p:pic>
        <p:nvPicPr>
          <p:cNvPr id="5" name="Рисунок 4" descr="Пробирка cop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720784"/>
            <a:ext cx="1085106" cy="1627659"/>
          </a:xfrm>
          <a:prstGeom prst="rect">
            <a:avLst/>
          </a:prstGeom>
        </p:spPr>
      </p:pic>
      <p:pic>
        <p:nvPicPr>
          <p:cNvPr id="6" name="Рисунок 5" descr="Пробирка cop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749309"/>
            <a:ext cx="1085106" cy="1627659"/>
          </a:xfrm>
          <a:prstGeom prst="rect">
            <a:avLst/>
          </a:prstGeom>
        </p:spPr>
      </p:pic>
      <p:pic>
        <p:nvPicPr>
          <p:cNvPr id="7" name="Рисунок 6" descr="Пробирка cop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2678" y="1720784"/>
            <a:ext cx="1085106" cy="1627659"/>
          </a:xfrm>
          <a:prstGeom prst="rect">
            <a:avLst/>
          </a:prstGeom>
        </p:spPr>
      </p:pic>
      <p:pic>
        <p:nvPicPr>
          <p:cNvPr id="8" name="Рисунок 7" descr="Пробирка cop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6734" y="1749309"/>
            <a:ext cx="1085106" cy="16276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2" y="330496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Исследуемые образцы РНК</a:t>
            </a:r>
            <a:endParaRPr lang="ru-RU" b="1" dirty="0"/>
          </a:p>
        </p:txBody>
      </p:sp>
      <p:pic>
        <p:nvPicPr>
          <p:cNvPr id="11" name="Рисунок 10" descr="Пробирка cop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1792792"/>
            <a:ext cx="1085106" cy="16276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92280" y="33769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Вода</a:t>
            </a:r>
            <a:endParaRPr lang="ru-RU" b="1" dirty="0"/>
          </a:p>
        </p:txBody>
      </p:sp>
      <p:sp>
        <p:nvSpPr>
          <p:cNvPr id="17" name="Полилиния 16"/>
          <p:cNvSpPr/>
          <p:nvPr/>
        </p:nvSpPr>
        <p:spPr>
          <a:xfrm>
            <a:off x="4535678" y="1340768"/>
            <a:ext cx="1476482" cy="308008"/>
          </a:xfrm>
          <a:custGeom>
            <a:avLst/>
            <a:gdLst>
              <a:gd name="connsiteX0" fmla="*/ 0 w 1476482"/>
              <a:gd name="connsiteY0" fmla="*/ 308008 h 308008"/>
              <a:gd name="connsiteX1" fmla="*/ 68238 w 1476482"/>
              <a:gd name="connsiteY1" fmla="*/ 185178 h 308008"/>
              <a:gd name="connsiteX2" fmla="*/ 95534 w 1476482"/>
              <a:gd name="connsiteY2" fmla="*/ 144234 h 308008"/>
              <a:gd name="connsiteX3" fmla="*/ 122829 w 1476482"/>
              <a:gd name="connsiteY3" fmla="*/ 103291 h 308008"/>
              <a:gd name="connsiteX4" fmla="*/ 204716 w 1476482"/>
              <a:gd name="connsiteY4" fmla="*/ 21405 h 308008"/>
              <a:gd name="connsiteX5" fmla="*/ 382137 w 1476482"/>
              <a:gd name="connsiteY5" fmla="*/ 48700 h 308008"/>
              <a:gd name="connsiteX6" fmla="*/ 423080 w 1476482"/>
              <a:gd name="connsiteY6" fmla="*/ 62348 h 308008"/>
              <a:gd name="connsiteX7" fmla="*/ 504967 w 1476482"/>
              <a:gd name="connsiteY7" fmla="*/ 116939 h 308008"/>
              <a:gd name="connsiteX8" fmla="*/ 532262 w 1476482"/>
              <a:gd name="connsiteY8" fmla="*/ 157882 h 308008"/>
              <a:gd name="connsiteX9" fmla="*/ 614149 w 1476482"/>
              <a:gd name="connsiteY9" fmla="*/ 212473 h 308008"/>
              <a:gd name="connsiteX10" fmla="*/ 736979 w 1476482"/>
              <a:gd name="connsiteY10" fmla="*/ 198825 h 308008"/>
              <a:gd name="connsiteX11" fmla="*/ 805218 w 1476482"/>
              <a:gd name="connsiteY11" fmla="*/ 130587 h 308008"/>
              <a:gd name="connsiteX12" fmla="*/ 846161 w 1476482"/>
              <a:gd name="connsiteY12" fmla="*/ 103291 h 308008"/>
              <a:gd name="connsiteX13" fmla="*/ 873456 w 1476482"/>
              <a:gd name="connsiteY13" fmla="*/ 62348 h 308008"/>
              <a:gd name="connsiteX14" fmla="*/ 1091821 w 1476482"/>
              <a:gd name="connsiteY14" fmla="*/ 48700 h 308008"/>
              <a:gd name="connsiteX15" fmla="*/ 1132764 w 1476482"/>
              <a:gd name="connsiteY15" fmla="*/ 75996 h 308008"/>
              <a:gd name="connsiteX16" fmla="*/ 1214650 w 1476482"/>
              <a:gd name="connsiteY16" fmla="*/ 144234 h 308008"/>
              <a:gd name="connsiteX17" fmla="*/ 1255594 w 1476482"/>
              <a:gd name="connsiteY17" fmla="*/ 157882 h 308008"/>
              <a:gd name="connsiteX18" fmla="*/ 1364776 w 1476482"/>
              <a:gd name="connsiteY18" fmla="*/ 130587 h 308008"/>
              <a:gd name="connsiteX19" fmla="*/ 1446662 w 1476482"/>
              <a:gd name="connsiteY19" fmla="*/ 62348 h 308008"/>
              <a:gd name="connsiteX20" fmla="*/ 1473958 w 1476482"/>
              <a:gd name="connsiteY20" fmla="*/ 7757 h 30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76482" h="308008">
                <a:moveTo>
                  <a:pt x="0" y="308008"/>
                </a:moveTo>
                <a:cubicBezTo>
                  <a:pt x="24020" y="235942"/>
                  <a:pt x="5667" y="279034"/>
                  <a:pt x="68238" y="185178"/>
                </a:cubicBezTo>
                <a:lnTo>
                  <a:pt x="95534" y="144234"/>
                </a:lnTo>
                <a:cubicBezTo>
                  <a:pt x="104632" y="130586"/>
                  <a:pt x="111231" y="114889"/>
                  <a:pt x="122829" y="103291"/>
                </a:cubicBezTo>
                <a:lnTo>
                  <a:pt x="204716" y="21405"/>
                </a:lnTo>
                <a:cubicBezTo>
                  <a:pt x="263856" y="30503"/>
                  <a:pt x="323326" y="37673"/>
                  <a:pt x="382137" y="48700"/>
                </a:cubicBezTo>
                <a:cubicBezTo>
                  <a:pt x="396277" y="51351"/>
                  <a:pt x="411110" y="54368"/>
                  <a:pt x="423080" y="62348"/>
                </a:cubicBezTo>
                <a:cubicBezTo>
                  <a:pt x="525312" y="130502"/>
                  <a:pt x="407615" y="84487"/>
                  <a:pt x="504967" y="116939"/>
                </a:cubicBezTo>
                <a:cubicBezTo>
                  <a:pt x="514065" y="130587"/>
                  <a:pt x="519918" y="147081"/>
                  <a:pt x="532262" y="157882"/>
                </a:cubicBezTo>
                <a:cubicBezTo>
                  <a:pt x="556950" y="179484"/>
                  <a:pt x="614149" y="212473"/>
                  <a:pt x="614149" y="212473"/>
                </a:cubicBezTo>
                <a:cubicBezTo>
                  <a:pt x="655092" y="207924"/>
                  <a:pt x="697014" y="208816"/>
                  <a:pt x="736979" y="198825"/>
                </a:cubicBezTo>
                <a:cubicBezTo>
                  <a:pt x="785503" y="186694"/>
                  <a:pt x="774890" y="160915"/>
                  <a:pt x="805218" y="130587"/>
                </a:cubicBezTo>
                <a:cubicBezTo>
                  <a:pt x="816816" y="118989"/>
                  <a:pt x="832513" y="112390"/>
                  <a:pt x="846161" y="103291"/>
                </a:cubicBezTo>
                <a:cubicBezTo>
                  <a:pt x="855259" y="89643"/>
                  <a:pt x="861858" y="73946"/>
                  <a:pt x="873456" y="62348"/>
                </a:cubicBezTo>
                <a:cubicBezTo>
                  <a:pt x="935804" y="0"/>
                  <a:pt x="999113" y="41569"/>
                  <a:pt x="1091821" y="48700"/>
                </a:cubicBezTo>
                <a:cubicBezTo>
                  <a:pt x="1105469" y="57799"/>
                  <a:pt x="1120163" y="65495"/>
                  <a:pt x="1132764" y="75996"/>
                </a:cubicBezTo>
                <a:cubicBezTo>
                  <a:pt x="1178038" y="113725"/>
                  <a:pt x="1163824" y="118821"/>
                  <a:pt x="1214650" y="144234"/>
                </a:cubicBezTo>
                <a:cubicBezTo>
                  <a:pt x="1227517" y="150668"/>
                  <a:pt x="1241946" y="153333"/>
                  <a:pt x="1255594" y="157882"/>
                </a:cubicBezTo>
                <a:cubicBezTo>
                  <a:pt x="1281540" y="152693"/>
                  <a:pt x="1336803" y="144573"/>
                  <a:pt x="1364776" y="130587"/>
                </a:cubicBezTo>
                <a:cubicBezTo>
                  <a:pt x="1395447" y="115252"/>
                  <a:pt x="1425104" y="88218"/>
                  <a:pt x="1446662" y="62348"/>
                </a:cubicBezTo>
                <a:cubicBezTo>
                  <a:pt x="1476482" y="26565"/>
                  <a:pt x="1473958" y="35327"/>
                  <a:pt x="1473958" y="7757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427984" y="172078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Синтетическая РНК</a:t>
            </a:r>
            <a:endParaRPr lang="ru-RU" b="1" dirty="0"/>
          </a:p>
        </p:txBody>
      </p:sp>
      <p:sp>
        <p:nvSpPr>
          <p:cNvPr id="19" name="Стрелка вправо 18"/>
          <p:cNvSpPr/>
          <p:nvPr/>
        </p:nvSpPr>
        <p:spPr>
          <a:xfrm rot="1746228">
            <a:off x="6369668" y="1973836"/>
            <a:ext cx="792088" cy="2160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9000000">
            <a:off x="3346917" y="1976344"/>
            <a:ext cx="792088" cy="2160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1746797" y="4024123"/>
            <a:ext cx="251974" cy="21385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7416316" y="3969060"/>
            <a:ext cx="432048" cy="2160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11560" y="4365104"/>
            <a:ext cx="792088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Обратная транскрипция</a:t>
            </a:r>
            <a:endParaRPr lang="ru-RU" b="1" dirty="0"/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1744629" y="4888219"/>
            <a:ext cx="251974" cy="21385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7505269" y="4888219"/>
            <a:ext cx="251974" cy="21385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611560" y="5229200"/>
            <a:ext cx="7920880" cy="369332"/>
          </a:xfrm>
          <a:prstGeom prst="rect">
            <a:avLst/>
          </a:prstGeom>
          <a:gradFill>
            <a:gsLst>
              <a:gs pos="0">
                <a:srgbClr val="FFC000"/>
              </a:gs>
              <a:gs pos="35000">
                <a:srgbClr val="FFFF00"/>
              </a:gs>
              <a:gs pos="100000">
                <a:schemeClr val="bg1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ПЦР в реальном времени с </a:t>
            </a:r>
            <a:r>
              <a:rPr lang="ru-RU" b="1" dirty="0" err="1" smtClean="0"/>
              <a:t>праймерами</a:t>
            </a:r>
            <a:r>
              <a:rPr lang="ru-RU" b="1" dirty="0" smtClean="0"/>
              <a:t> к синтетической РНК</a:t>
            </a:r>
            <a:endParaRPr lang="ru-RU" b="1" dirty="0"/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4480933" y="5716365"/>
            <a:ext cx="251974" cy="21385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611560" y="6021288"/>
            <a:ext cx="792088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Сравнение количества </a:t>
            </a:r>
            <a:r>
              <a:rPr lang="ru-RU" b="1" dirty="0" err="1" smtClean="0"/>
              <a:t>кДНК</a:t>
            </a:r>
            <a:r>
              <a:rPr lang="ru-RU" b="1" dirty="0" smtClean="0"/>
              <a:t> </a:t>
            </a:r>
            <a:r>
              <a:rPr lang="ru-RU" b="1" dirty="0" err="1" smtClean="0"/>
              <a:t>комплементарной</a:t>
            </a:r>
            <a:r>
              <a:rPr lang="ru-RU" b="1" dirty="0" smtClean="0"/>
              <a:t> синтетической РНК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 качества ПЦР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Проверка соответствия праймеров рекомендуемым параметрам, при их дизайне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Подбор стабильного </a:t>
            </a:r>
            <a:r>
              <a:rPr lang="ru-RU" dirty="0" err="1" smtClean="0">
                <a:solidFill>
                  <a:srgbClr val="0070C0"/>
                </a:solidFill>
              </a:rPr>
              <a:t>референсного</a:t>
            </a:r>
            <a:r>
              <a:rPr lang="ru-RU" dirty="0" smtClean="0">
                <a:solidFill>
                  <a:srgbClr val="0070C0"/>
                </a:solidFill>
              </a:rPr>
              <a:t> гена</a:t>
            </a:r>
          </a:p>
          <a:p>
            <a:r>
              <a:rPr lang="ru-RU" dirty="0" smtClean="0"/>
              <a:t>Контроль </a:t>
            </a:r>
            <a:r>
              <a:rPr lang="ru-RU" dirty="0" smtClean="0">
                <a:solidFill>
                  <a:srgbClr val="0070C0"/>
                </a:solidFill>
              </a:rPr>
              <a:t>качества</a:t>
            </a:r>
            <a:r>
              <a:rPr lang="ru-RU" dirty="0" smtClean="0"/>
              <a:t> и количества выделенной нуклеиновой кислоты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Контроль эффективности обратной транскрипции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Контроль наличия геномной ДНК в </a:t>
            </a:r>
            <a:r>
              <a:rPr lang="ru-RU" dirty="0" err="1" smtClean="0">
                <a:solidFill>
                  <a:srgbClr val="0070C0"/>
                </a:solidFill>
              </a:rPr>
              <a:t>РНК-пробе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Отрицательный контроль (загрязнение растворов)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Контроль параметров </a:t>
            </a:r>
            <a:r>
              <a:rPr lang="en-US" dirty="0" smtClean="0">
                <a:solidFill>
                  <a:srgbClr val="0070C0"/>
                </a:solidFill>
              </a:rPr>
              <a:t>E </a:t>
            </a:r>
            <a:r>
              <a:rPr lang="ru-RU" dirty="0" smtClean="0">
                <a:solidFill>
                  <a:srgbClr val="0070C0"/>
                </a:solidFill>
              </a:rPr>
              <a:t>и </a:t>
            </a:r>
            <a:r>
              <a:rPr lang="el-GR" dirty="0" smtClean="0">
                <a:solidFill>
                  <a:srgbClr val="0070C0"/>
                </a:solidFill>
              </a:rPr>
              <a:t>α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Оценка специфичности ПЦР анализом кривой плавления продукта реакции</a:t>
            </a:r>
          </a:p>
          <a:p>
            <a:r>
              <a:rPr lang="ru-RU" dirty="0" smtClean="0"/>
              <a:t>Калибровка инструмента, при необходимости нормализация по </a:t>
            </a:r>
            <a:r>
              <a:rPr lang="en-US" dirty="0" smtClean="0"/>
              <a:t>ROX</a:t>
            </a:r>
            <a:endParaRPr lang="ru-RU" dirty="0" smtClean="0"/>
          </a:p>
          <a:p>
            <a:endParaRPr lang="ru-RU" dirty="0" smtClean="0"/>
          </a:p>
          <a:p>
            <a:endParaRPr lang="en-C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84784"/>
            <a:ext cx="7560840" cy="187220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005064"/>
            <a:ext cx="8136904" cy="187220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412776"/>
            <a:ext cx="7560840" cy="259228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365104"/>
            <a:ext cx="8064896" cy="144016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83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5462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Различия в </a:t>
            </a:r>
            <a:r>
              <a:rPr lang="ru-RU" dirty="0" err="1" smtClean="0"/>
              <a:t>коэфициетах</a:t>
            </a:r>
            <a:r>
              <a:rPr lang="ru-RU" dirty="0" smtClean="0"/>
              <a:t> </a:t>
            </a:r>
            <a:r>
              <a:rPr lang="el-GR" dirty="0" smtClean="0"/>
              <a:t>α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268760"/>
            <a:ext cx="4316701" cy="5206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292080" y="2492896"/>
            <a:ext cx="34563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α</a:t>
            </a:r>
            <a:r>
              <a:rPr lang="ru-RU" sz="2800" dirty="0" smtClean="0"/>
              <a:t> – это </a:t>
            </a:r>
            <a:r>
              <a:rPr lang="ru-RU" sz="2800" dirty="0" err="1" smtClean="0"/>
              <a:t>коэфициент</a:t>
            </a:r>
            <a:r>
              <a:rPr lang="ru-RU" sz="2800" dirty="0" smtClean="0"/>
              <a:t> пропорциональности между накоплением молекул продукта реакции (</a:t>
            </a:r>
            <a:r>
              <a:rPr lang="en-US" sz="2800" dirty="0" smtClean="0"/>
              <a:t>N) </a:t>
            </a:r>
            <a:r>
              <a:rPr lang="ru-RU" sz="2800" dirty="0" smtClean="0"/>
              <a:t>и увеличением </a:t>
            </a:r>
            <a:r>
              <a:rPr lang="ru-RU" sz="2800" dirty="0" err="1" smtClean="0"/>
              <a:t>флюоресцентного</a:t>
            </a:r>
            <a:r>
              <a:rPr lang="ru-RU" sz="2800" dirty="0" smtClean="0"/>
              <a:t> сигнала (</a:t>
            </a:r>
            <a:r>
              <a:rPr lang="en-US" sz="2800" dirty="0" smtClean="0"/>
              <a:t>F)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724128" y="1412776"/>
            <a:ext cx="2376264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i="1" dirty="0" smtClean="0"/>
              <a:t>F=</a:t>
            </a:r>
            <a:r>
              <a:rPr lang="el-GR" sz="5400" i="1" dirty="0" smtClean="0"/>
              <a:t>α</a:t>
            </a:r>
            <a:r>
              <a:rPr lang="en-US" sz="5400" i="1" dirty="0" smtClean="0"/>
              <a:t>N</a:t>
            </a:r>
            <a:endParaRPr lang="ru-RU" sz="5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68144" y="637203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(Ребриков Д. В. и др., 2009)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3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5462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Переменная и постоянная фоновая флюоресценция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604143"/>
            <a:ext cx="7488832" cy="4633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868144" y="637203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(Ребриков Д. В. и др., 2009)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3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5462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Эффективность реакции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321271"/>
            <a:ext cx="6515100" cy="477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868144" y="637203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(Ребриков Д. В. и др., 2009)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3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5462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99802"/>
            <a:ext cx="8229600" cy="122899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Оценка специфичности ПЦР анализом кривой плавления продукта реакции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1411" y="1517339"/>
            <a:ext cx="6256933" cy="4791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868144" y="637203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(Ребриков Д. В. и др., 2009)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у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60648"/>
            <a:ext cx="4896544" cy="49964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5251847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СПАСИБО ЗА ВНИМАНИЕ!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08512" y="6536377"/>
            <a:ext cx="4499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Картина ручкой «Мух» неизвестного гения из интернета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669" y="622593"/>
            <a:ext cx="9160668" cy="55408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3905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Кадр анимированной схемы, размещённой по адресу:</a:t>
            </a:r>
          </a:p>
          <a:p>
            <a:pPr algn="r"/>
            <a:r>
              <a:rPr lang="en-US" dirty="0" smtClean="0">
                <a:solidFill>
                  <a:srgbClr val="0070C0"/>
                </a:solidFill>
              </a:rPr>
              <a:t>http://www.sumanasinc.com/webcontent/animations/content/pcr.html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669" y="622593"/>
            <a:ext cx="9160668" cy="55408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3905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Кадр анимированной схемы, размещённой по адресу:</a:t>
            </a:r>
          </a:p>
          <a:p>
            <a:pPr algn="r"/>
            <a:r>
              <a:rPr lang="en-US" dirty="0" smtClean="0">
                <a:solidFill>
                  <a:srgbClr val="0070C0"/>
                </a:solidFill>
              </a:rPr>
              <a:t>http://www.sumanasinc.com/webcontent/animations/content/pcr.html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34353</TotalTime>
  <Words>3160</Words>
  <Application>Microsoft Office PowerPoint</Application>
  <PresentationFormat>Экран (4:3)</PresentationFormat>
  <Paragraphs>474</Paragraphs>
  <Slides>78</Slides>
  <Notes>78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78</vt:i4>
      </vt:variant>
    </vt:vector>
  </HeadingPairs>
  <TitlesOfParts>
    <vt:vector size="79" baseType="lpstr">
      <vt:lpstr>Тема Office</vt:lpstr>
      <vt:lpstr>Слайд 1</vt:lpstr>
      <vt:lpstr>Ключевые методы молекулярной биологии. Полимеразная цепная реакция</vt:lpstr>
      <vt:lpstr>Полимеразная цепная реакция</vt:lpstr>
      <vt:lpstr>Изобретение ПЦР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Состав реакционной смеси</vt:lpstr>
      <vt:lpstr>«Классический» ПЦР Детекция продукта по окончанию реакции</vt:lpstr>
      <vt:lpstr>ПЦР «в реальном времени»</vt:lpstr>
      <vt:lpstr>ПЦР «в реальном времени»</vt:lpstr>
      <vt:lpstr>ПЦР «в реальном времени»</vt:lpstr>
      <vt:lpstr>ПЦР «в реальном времени»</vt:lpstr>
      <vt:lpstr>ПЦР «в реальном времени»</vt:lpstr>
      <vt:lpstr>Слайд 24</vt:lpstr>
      <vt:lpstr>Применение в научных исследованиях</vt:lpstr>
      <vt:lpstr>Применение в научных исследованиях</vt:lpstr>
      <vt:lpstr>Анализ количества мРНК гена (qRT-PCR)</vt:lpstr>
      <vt:lpstr>Анализ количества мРНК гена (qRT-PCR)</vt:lpstr>
      <vt:lpstr>Анализ количества мРНК гена (qRT-PCR)</vt:lpstr>
      <vt:lpstr>Анализ количества мРНК гена (qRT-PCR)</vt:lpstr>
      <vt:lpstr>Нетермический эффект терагерцового излучения на экспрессию генов мышиных стволовых клеток ( Alexandrov et al., 2011)</vt:lpstr>
      <vt:lpstr>Анализ количества мРНК гена (qRT-PCR)</vt:lpstr>
      <vt:lpstr>Дневные ритмы изменения экспрессии генов Cry 1, Cry 2, Clock и Cycle у мандрепоровых полипов (Hoadley et al., 2011)</vt:lpstr>
      <vt:lpstr>Анализ количества мРНК гена (qRT-PCR)</vt:lpstr>
      <vt:lpstr>Слайд 35</vt:lpstr>
      <vt:lpstr>Анализ количества мРНК гена (qRT-PCR)</vt:lpstr>
      <vt:lpstr> Действие 20-гидроксиэкдизона на метаболизм глюкозы в H4IIE клетках (Kizelsztein et al., 2009)</vt:lpstr>
      <vt:lpstr>Анализ количества мРНК гена (qRT-PCR)</vt:lpstr>
      <vt:lpstr>Применение в научных исследованиях</vt:lpstr>
      <vt:lpstr>Анализ экспрессии микроРНК</vt:lpstr>
      <vt:lpstr>Слайд 41</vt:lpstr>
      <vt:lpstr>Слайд 42</vt:lpstr>
      <vt:lpstr>Применение в научных исследованиях</vt:lpstr>
      <vt:lpstr>Технология «ПЦР-чип»</vt:lpstr>
      <vt:lpstr>Слайд 45</vt:lpstr>
      <vt:lpstr>Технология «ПЦР-чип»</vt:lpstr>
      <vt:lpstr>Применение в научных исследованиях</vt:lpstr>
      <vt:lpstr>Применение в научных исследованиях</vt:lpstr>
      <vt:lpstr>Применение в научных исследованиях</vt:lpstr>
      <vt:lpstr>Применение в научных исследованиях</vt:lpstr>
      <vt:lpstr>Слайд 51</vt:lpstr>
      <vt:lpstr>Слайд 52</vt:lpstr>
      <vt:lpstr>Применение в научных исследованиях</vt:lpstr>
      <vt:lpstr>Применение в научных исследованиях</vt:lpstr>
      <vt:lpstr>Пример использования RAPD-PCR для анализа различных биотипов Табачной белокрылки (Bemisia tabaci)</vt:lpstr>
      <vt:lpstr>Применение в научных исследованиях</vt:lpstr>
      <vt:lpstr>Слайд 57</vt:lpstr>
      <vt:lpstr>Применение в научных исследованиях</vt:lpstr>
      <vt:lpstr>Слайд 59</vt:lpstr>
      <vt:lpstr>Слайд 60</vt:lpstr>
      <vt:lpstr>Применение в научных исследованиях</vt:lpstr>
      <vt:lpstr>Секвенирование в филогенетических исследованиях</vt:lpstr>
      <vt:lpstr>Применение в научных исследованиях</vt:lpstr>
      <vt:lpstr>SNPs (Single Nucleotide Polymorphism)</vt:lpstr>
      <vt:lpstr>SNPs (Single Nucleotide Polymorphism)</vt:lpstr>
      <vt:lpstr>Применение в научных исследованиях</vt:lpstr>
      <vt:lpstr>Постгеномная Эра</vt:lpstr>
      <vt:lpstr>Контроль качества ПЦР</vt:lpstr>
      <vt:lpstr>Рекомендуемые параметры праймеров</vt:lpstr>
      <vt:lpstr>Контроль качества выделенной РНК</vt:lpstr>
      <vt:lpstr>Слайд 71</vt:lpstr>
      <vt:lpstr>Контроль эффективности обратной транскрипции</vt:lpstr>
      <vt:lpstr>Контроль качества ПЦР</vt:lpstr>
      <vt:lpstr>Различия в коэфициетах α</vt:lpstr>
      <vt:lpstr>Переменная и постоянная фоновая флюоресценция</vt:lpstr>
      <vt:lpstr>Эффективность реакции</vt:lpstr>
      <vt:lpstr>Оценка специфичности ПЦР анализом кривой плавления продукта реакции </vt:lpstr>
      <vt:lpstr>Слайд 78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Хряк</dc:creator>
  <cp:lastModifiedBy>Хряк</cp:lastModifiedBy>
  <cp:revision>361</cp:revision>
  <dcterms:created xsi:type="dcterms:W3CDTF">2011-12-25T23:27:21Z</dcterms:created>
  <dcterms:modified xsi:type="dcterms:W3CDTF">2012-02-08T03:27:58Z</dcterms:modified>
</cp:coreProperties>
</file>