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heme/themeOverride8.xml" ContentType="application/vnd.openxmlformats-officedocument.themeOverride+xml"/>
  <Override PartName="/ppt/theme/themeOverride11.xml" ContentType="application/vnd.openxmlformats-officedocument.themeOverr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9" r:id="rId2"/>
    <p:sldId id="293" r:id="rId3"/>
    <p:sldId id="262" r:id="rId4"/>
    <p:sldId id="270" r:id="rId5"/>
    <p:sldId id="271" r:id="rId6"/>
    <p:sldId id="272" r:id="rId7"/>
    <p:sldId id="273" r:id="rId8"/>
    <p:sldId id="274" r:id="rId9"/>
    <p:sldId id="275" r:id="rId10"/>
    <p:sldId id="310" r:id="rId11"/>
    <p:sldId id="304" r:id="rId12"/>
    <p:sldId id="276" r:id="rId13"/>
    <p:sldId id="295" r:id="rId14"/>
    <p:sldId id="296" r:id="rId15"/>
    <p:sldId id="264" r:id="rId16"/>
    <p:sldId id="305" r:id="rId17"/>
    <p:sldId id="306" r:id="rId18"/>
    <p:sldId id="307" r:id="rId19"/>
    <p:sldId id="308" r:id="rId20"/>
    <p:sldId id="258" r:id="rId21"/>
    <p:sldId id="309" r:id="rId22"/>
    <p:sldId id="282" r:id="rId23"/>
    <p:sldId id="279" r:id="rId24"/>
    <p:sldId id="280" r:id="rId25"/>
    <p:sldId id="311" r:id="rId26"/>
    <p:sldId id="297" r:id="rId27"/>
    <p:sldId id="298" r:id="rId28"/>
    <p:sldId id="299" r:id="rId29"/>
    <p:sldId id="300" r:id="rId30"/>
    <p:sldId id="290" r:id="rId31"/>
    <p:sldId id="312" r:id="rId32"/>
    <p:sldId id="268" r:id="rId33"/>
    <p:sldId id="260" r:id="rId34"/>
    <p:sldId id="261" r:id="rId35"/>
    <p:sldId id="263" r:id="rId36"/>
    <p:sldId id="257" r:id="rId37"/>
    <p:sldId id="259" r:id="rId38"/>
    <p:sldId id="292" r:id="rId39"/>
    <p:sldId id="291" r:id="rId40"/>
    <p:sldId id="31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3B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ndrey\&#1056;&#1072;&#1073;&#1086;&#1095;&#1080;&#1081;%20&#1089;&#1090;&#1086;&#1083;\&#1056;&#1072;&#1073;&#1086;&#1095;&#1080;&#1077;%20&#1078;&#1091;&#1088;&#1085;&#1072;&#1083;&#1099;\Soil\&#1050;&#1072;&#1088;&#1090;&#1072;%20&#1087;&#1088;&#1086;&#1094;&#1077;&#1089;&#1089;&#1072;-Hg-soil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1040;&#1085;&#1076;&#1088;&#1077;&#1081;\&#1056;&#1072;&#1073;&#1086;&#1095;&#1080;&#1081;%20&#1089;&#1090;&#1086;&#1083;\&#1040;&#1074;&#1090;&#1086;&#1088;&#1077;&#1092;&#1077;&#1088;&#1072;&#1090;%20(&#1090;&#1072;&#1073;&#1083;&#1080;&#1094;&#1099;%20Exel)\&#1057;&#1072;&#1085;&#1072;%20&#1042;&#1086;&#1078;\&#1088;&#1080;&#1089;.%208%20-%20&#1086;&#1073;&#1097;&#1072;&#1103;%20&#1088;&#1090;&#1091;&#1090;&#1100;%20&#1074;%20&#1088;&#1072;&#1079;&#1088;&#1077;&#1079;&#1072;&#1093;%20&#1057;&#1072;&#1085;&#1072;-&#1042;&#1086;&#1078;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1040;&#1085;&#1076;&#1088;&#1077;&#1081;\&#1056;&#1072;&#1073;&#1086;&#1095;&#1080;&#1081;%20&#1089;&#1090;&#1086;&#1083;\&#1040;&#1074;&#1090;&#1086;&#1088;&#1077;&#1092;&#1077;&#1088;&#1072;&#1090;%20(&#1090;&#1072;&#1073;&#1083;&#1080;&#1094;&#1099;%20Exel)\&#1057;&#1072;&#1085;&#1072;%20&#1042;&#1086;&#1078;\&#1088;&#1080;&#1089;.%208%20-%20&#1086;&#1073;&#1097;&#1072;&#1103;%20&#1088;&#1090;&#1091;&#1090;&#1100;%20&#1074;%20&#1088;&#1072;&#1079;&#1088;&#1077;&#1079;&#1072;&#1093;%20&#1057;&#1072;&#1085;&#1072;-&#1042;&#1086;&#1078;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0;&#1072;\2015\&#1056;&#1040;&#1057;&#1063;&#1045;&#1058;&#1067;\&#1058;&#1052;_&#1057;&#1077;&#1081;&#1076;&#1072;_&#1048;&#1085;&#1090;&#1072;_2014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0;&#1072;\2015\&#1056;&#1040;&#1057;&#1063;&#1045;&#1058;&#1067;\&#1058;&#1052;_&#1057;&#1077;&#1081;&#1076;&#1072;_&#1048;&#1085;&#1090;&#1072;_2014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0;&#1072;\2015\&#1056;&#1077;&#1079;&#1091;&#1083;&#1100;&#1090;&#1072;&#1090;&#1099;%20&#1050;&#1061;&#1040;\&#1042;&#1086;&#1079;&#1088;&#1072;&#1089;&#1090;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&#1042;&#1083;&#1072;&#1076;&#1077;&#1083;&#1077;&#1094;\&#1056;&#1072;&#1073;&#1086;&#1095;&#1080;&#1081;%20&#1089;&#1090;&#1086;&#1083;\&#1050;&#1086;&#1087;&#1080;&#1103;%20&#1088;&#1080;&#1089;.%207%20-%20&#1057;&#1091;&#1084;&#1084;&#1072;&#1088;&#1085;&#1099;&#1081;%20&#1087;&#1086;&#1082;&#1072;&#1079;&#1072;&#1090;&#1077;&#1083;&#1100;%20&#1079;&#1072;&#1075;&#1088;&#1103;&#1079;&#1085;&#1077;&#1085;&#1080;&#1103;%20&#1087;&#1086;&#1095;&#1074;&#1086;&#1075;&#1088;&#1091;&#1085;&#1090;&#1086;&#1074;%20&#1074;%20&#1079;&#1086;&#1085;&#1077;%20&#1074;&#1083;&#1080;&#1103;&#1085;&#1080;&#1103;%20&#1086;&#1073;&#1086;&#1075;&#1072;&#1097;&#1077;&#1085;&#1080;&#1103;%20&#1079;&#1086;&#1083;&#1086;&#1090;&#1086;&#1087;&#1088;&#1086;&#1084;&#1099;&#1096;&#1083;&#1077;&#1085;&#1085;&#1086;&#1075;&#1086;%20&#1082;&#1086;&#1085;&#1094;&#1077;&#1085;&#1090;&#1088;&#1072;&#1090;&#1072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42;&#1083;&#1072;&#1076;&#1077;&#1083;&#1077;&#1094;\&#1056;&#1072;&#1073;&#1086;&#1095;&#1080;&#1081;%20&#1089;&#1090;&#1086;&#1083;\&#1056;&#1090;&#1091;&#1090;&#1100;%20&#1074;%20&#1088;&#1072;&#1089;&#1090;&#1077;&#1085;&#1080;&#1103;&#1093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42;&#1083;&#1072;&#1076;&#1077;&#1083;&#1077;&#1094;\&#1056;&#1072;&#1073;&#1086;&#1095;&#1080;&#1081;%20&#1089;&#1090;&#1086;&#1083;\&#1056;&#1090;&#1091;&#1090;&#1100;%20&#1074;%20&#1088;&#1072;&#1089;&#1090;&#1077;&#1085;&#1080;&#1103;&#1093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42;&#1083;&#1072;&#1076;&#1077;&#1083;&#1077;&#1094;\&#1056;&#1072;&#1073;&#1086;&#1095;&#1080;&#1081;%20&#1089;&#1090;&#1086;&#1083;\&#1056;&#1090;&#1091;&#1090;&#1100;%20&#1074;%20&#1088;&#1072;&#1089;&#1090;&#1077;&#1085;&#1080;&#1103;&#1093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42;&#1083;&#1072;&#1076;&#1077;&#1083;&#1077;&#1094;\&#1056;&#1072;&#1073;&#1086;&#1095;&#1080;&#1081;%20&#1089;&#1090;&#1086;&#1083;\&#1056;&#1090;&#1091;&#1090;&#1100;%20&#1074;%20&#1088;&#1072;&#1089;&#1090;&#1077;&#1085;&#1080;&#1103;&#1093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ndrey\&#1056;&#1072;&#1073;&#1086;&#1095;&#1080;&#1081;%20&#1089;&#1090;&#1086;&#1083;\&#1056;&#1072;&#1073;&#1086;&#1095;&#1080;&#1077;%20&#1078;&#1091;&#1088;&#1085;&#1072;&#1083;&#1099;\Soil\&#1050;&#1072;&#1088;&#1090;&#1072;%20&#1087;&#1088;&#1086;&#1094;&#1077;&#1089;&#1089;&#1072;-Hg-soil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42;&#1083;&#1072;&#1076;&#1077;&#1083;&#1077;&#1094;\&#1056;&#1072;&#1073;&#1086;&#1095;&#1080;&#1081;%20&#1089;&#1090;&#1086;&#1083;\&#1051;&#1080;&#1089;&#1090;%20&#1074;%20&#1051;&#1102;&#1084;&#1101;&#1082;&#1089;_&#1089;&#1077;&#1084;&#1080;&#1085;&#1072;&#1088;_&#1088;&#1090;&#1091;&#1090;&#1100;_&#1088;&#1077;&#1076;%20(&#1042;&#1086;&#1089;&#1089;&#1090;&#1072;&#1085;&#1086;&#1074;&#1083;&#1077;&#1085;&#1085;&#1099;&#1081;).xls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&#1044;&#1080;&#1089;&#1089;&#1077;&#1088;&#1090;&#1072;&#1094;&#1080;&#1103;%20&#1088;&#1090;&#1091;&#1090;&#1100;%20&#1080;%20&#1043;&#1050;\&#1056;&#1072;&#1089;&#1095;&#1077;&#1090;&#1099;\&#1056;&#1046;-10%20&#1080;%20&#1056;&#1046;-12_&#1086;&#1073;&#1086;&#1097;&#1077;&#1085;&#1080;&#1077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4;&#1080;&#1089;&#1089;&#1077;&#1088;&#1090;&#1072;&#1094;&#1080;&#1103;%20&#1088;&#1090;&#1091;&#1090;&#1100;%20&#1080;%20&#1043;&#1050;\&#1056;&#1072;&#1089;&#1095;&#1077;&#1090;&#1099;\&#1052;&#1077;&#1090;&#1086;&#1076;&#1080;&#1082;&#1072;%20&#1087;&#1088;&#1086;&#1074;&#1077;&#1076;&#1077;&#1085;&#1080;&#1103;%20&#1101;&#1082;&#1089;&#1087;&#1077;&#1088;&#1080;&#1084;&#1077;&#1085;&#1090;&#1072;%20Hg-&#1043;&#1050;_2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4;&#1080;&#1089;&#1089;&#1077;&#1088;&#1090;&#1072;&#1094;&#1080;&#1103;%20&#1088;&#1090;&#1091;&#1090;&#1100;%20&#1080;%20&#1043;&#1050;\&#1056;&#1072;&#1089;&#1095;&#1077;&#1090;&#1099;\&#1052;&#1077;&#1090;&#1086;&#1076;&#1080;&#1082;&#1072;%20&#1087;&#1088;&#1086;&#1074;&#1077;&#1076;&#1077;&#1085;&#1080;&#1103;%20&#1101;&#1082;&#1089;&#1087;&#1077;&#1088;&#1080;&#1084;&#1077;&#1085;&#1090;&#1072;%20Hg-&#1043;&#1050;_2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ndrey\&#1056;&#1072;&#1073;&#1086;&#1095;&#1080;&#1081;%20&#1089;&#1090;&#1086;&#1083;\&#1056;&#1072;&#1073;&#1086;&#1095;&#1080;&#1077;%20&#1078;&#1091;&#1088;&#1085;&#1072;&#1083;&#1099;\Soil\&#1050;&#1086;&#1085;&#1090;&#1088;&#1086;&#1083;&#1100;%20&#1087;&#1088;&#1080;&#1077;&#1084;&#1083;&#1080;&#1084;&#1086;&#1089;&#1090;&#1080;%20&#1043;&#1061;%20Hg-soil%20-%20&#1057;&#1044;&#1055;&#1057;-2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ndrey\&#1056;&#1072;&#1073;&#1086;&#1095;&#1080;&#1081;%20&#1089;&#1090;&#1086;&#1083;\&#1056;&#1072;&#1073;&#1086;&#1095;&#1080;&#1077;%20&#1078;&#1091;&#1088;&#1085;&#1072;&#1083;&#1099;\Soil\&#1050;&#1086;&#1085;&#1090;&#1088;&#1086;&#1083;&#1100;%20&#1090;&#1086;&#1095;&#1085;&#1086;&#1089;&#1090;&#1080;%20&#1080;&#1079;&#1084;&#1077;&#1088;&#1077;&#1085;&#1080;&#1081;%20Hg%20(soil)%20-%20&#1057;&#1040;&#1044;&#1055;&#1055;%2008-3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ndrey\&#1056;&#1072;&#1073;&#1086;&#1095;&#1080;&#1081;%20&#1089;&#1090;&#1086;&#1083;\&#1056;&#1072;&#1073;&#1086;&#1095;&#1080;&#1077;%20&#1078;&#1091;&#1088;&#1085;&#1072;&#1083;&#1099;\water\&#1050;&#1072;&#1088;&#1090;&#1072;%20&#1087;&#1088;&#1086;&#1094;&#1077;&#1089;&#1089;&#1072;-Hg-water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ndrey\&#1056;&#1072;&#1073;&#1086;&#1095;&#1080;&#1081;%20&#1089;&#1090;&#1086;&#1083;\&#1056;&#1072;&#1073;&#1086;&#1095;&#1080;&#1077;%20&#1078;&#1091;&#1088;&#1085;&#1072;&#1083;&#1099;\water\&#1050;&#1072;&#1088;&#1090;&#1072;%20&#1087;&#1088;&#1086;&#1094;&#1077;&#1089;&#1089;&#1072;-Hg-water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ndrey\&#1056;&#1072;&#1073;&#1086;&#1095;&#1080;&#1081;%20&#1089;&#1090;&#1086;&#1083;\&#1056;&#1072;&#1073;&#1086;&#1095;&#1080;&#1077;%20&#1078;&#1091;&#1088;&#1085;&#1072;&#1083;&#1099;\water\&#1050;&#1086;&#1085;&#1090;&#1088;&#1086;&#1083;&#1100;%20&#1090;&#1086;&#1095;&#1085;&#1086;&#1089;&#1090;&#1080;%20&#1080;&#1079;&#1084;&#1077;&#1088;&#1077;&#1085;&#1080;&#1081;%20Hg%20(water)%20-%2010%20&#1085;&#1075;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ndrey\&#1056;&#1072;&#1073;&#1086;&#1095;&#1080;&#1081;%20&#1089;&#1090;&#1086;&#1083;\&#1056;&#1072;&#1073;&#1086;&#1095;&#1080;&#1077;%20&#1078;&#1091;&#1088;&#1085;&#1072;&#1083;&#1099;\water\&#1050;&#1086;&#1085;&#1090;&#1088;&#1086;&#1083;&#1100;%20&#1087;&#1088;&#1080;&#1077;&#1084;&#1083;&#1080;&#1084;&#1086;&#1089;&#1090;&#1080;%20&#1043;&#1061;%20Hg%20water%20-%2050%20&#1085;&#1075;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1040;&#1085;&#1076;&#1088;&#1077;&#1081;\&#1056;&#1072;&#1073;&#1086;&#1095;&#1080;&#1081;%20&#1089;&#1090;&#1086;&#1083;\&#1040;&#1074;&#1090;&#1086;&#1088;&#1077;&#1092;&#1077;&#1088;&#1072;&#1090;%20(&#1090;&#1072;&#1073;&#1083;&#1080;&#1094;&#1099;%20Exel)\&#1057;&#1072;&#1085;&#1072;%20&#1042;&#1086;&#1078;\&#1088;&#1080;&#1089;.%208%20-%20&#1086;&#1073;&#1097;&#1072;&#1103;%20&#1088;&#1090;&#1091;&#1090;&#1100;%20&#1074;%20&#1088;&#1072;&#1079;&#1088;&#1077;&#1079;&#1072;&#1093;%20&#1057;&#1072;&#1085;&#1072;-&#1042;&#1086;&#1078;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 воспроизводимости коффициента градуировочной функции</a:t>
            </a:r>
            <a:r>
              <a:rPr lang="en-US" sz="14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ru-RU" sz="14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(2014 г)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'Коэффициент градуир.зависимости'!$C$71</c:f>
              <c:strCache>
                <c:ptCount val="1"/>
                <c:pt idx="0">
                  <c:v>b</c:v>
                </c:pt>
              </c:strCache>
            </c:strRef>
          </c:tx>
          <c:xVal>
            <c:numRef>
              <c:f>'Коэффициент градуир.зависимости'!$B$72:$B$103</c:f>
              <c:numCache>
                <c:formatCode>0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'Коэффициент градуир.зависимости'!$C$72:$C$103</c:f>
              <c:numCache>
                <c:formatCode>0.00</c:formatCode>
                <c:ptCount val="32"/>
                <c:pt idx="0">
                  <c:v>1.9300000000000024</c:v>
                </c:pt>
                <c:pt idx="1">
                  <c:v>1.8800000000000001</c:v>
                </c:pt>
                <c:pt idx="2">
                  <c:v>1.8800000000000001</c:v>
                </c:pt>
                <c:pt idx="3">
                  <c:v>1.91</c:v>
                </c:pt>
                <c:pt idx="4">
                  <c:v>1.87</c:v>
                </c:pt>
                <c:pt idx="5">
                  <c:v>2</c:v>
                </c:pt>
                <c:pt idx="6">
                  <c:v>2.0099999999999998</c:v>
                </c:pt>
                <c:pt idx="7">
                  <c:v>2.1</c:v>
                </c:pt>
                <c:pt idx="8">
                  <c:v>2.13</c:v>
                </c:pt>
                <c:pt idx="9">
                  <c:v>2.15</c:v>
                </c:pt>
                <c:pt idx="10">
                  <c:v>2.0099999999999998</c:v>
                </c:pt>
                <c:pt idx="11">
                  <c:v>1.9500000000000024</c:v>
                </c:pt>
                <c:pt idx="12">
                  <c:v>2.04</c:v>
                </c:pt>
                <c:pt idx="13">
                  <c:v>2.19</c:v>
                </c:pt>
                <c:pt idx="14">
                  <c:v>1.9900000000000027</c:v>
                </c:pt>
                <c:pt idx="15">
                  <c:v>1.9200000000000019</c:v>
                </c:pt>
                <c:pt idx="16">
                  <c:v>2.0099999999999998</c:v>
                </c:pt>
                <c:pt idx="17">
                  <c:v>1.9300000000000024</c:v>
                </c:pt>
                <c:pt idx="18">
                  <c:v>1.9400000000000024</c:v>
                </c:pt>
                <c:pt idx="19">
                  <c:v>2.0299999999999998</c:v>
                </c:pt>
                <c:pt idx="20">
                  <c:v>1.9200000000000019</c:v>
                </c:pt>
                <c:pt idx="21">
                  <c:v>1.85</c:v>
                </c:pt>
                <c:pt idx="22">
                  <c:v>2.08</c:v>
                </c:pt>
                <c:pt idx="23">
                  <c:v>2.09</c:v>
                </c:pt>
                <c:pt idx="24">
                  <c:v>1.680000000000005</c:v>
                </c:pt>
                <c:pt idx="25">
                  <c:v>1.56</c:v>
                </c:pt>
                <c:pt idx="26">
                  <c:v>1.81</c:v>
                </c:pt>
                <c:pt idx="27">
                  <c:v>0.95900000000000063</c:v>
                </c:pt>
                <c:pt idx="28">
                  <c:v>1.61</c:v>
                </c:pt>
                <c:pt idx="29">
                  <c:v>1.31</c:v>
                </c:pt>
                <c:pt idx="30" formatCode="General">
                  <c:v>3.1</c:v>
                </c:pt>
                <c:pt idx="31">
                  <c:v>3.68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'Коэффициент градуир.зависимости'!$H$71</c:f>
              <c:strCache>
                <c:ptCount val="1"/>
                <c:pt idx="0">
                  <c:v>Нижняя граница, bср-2S(b)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'Коэффициент градуир.зависимости'!$B$72:$B$103</c:f>
              <c:numCache>
                <c:formatCode>0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'Коэффициент градуир.зависимости'!$H$72:$H$103</c:f>
              <c:numCache>
                <c:formatCode>0.00</c:formatCode>
                <c:ptCount val="32"/>
                <c:pt idx="0">
                  <c:v>1.7924347417598041</c:v>
                </c:pt>
                <c:pt idx="1">
                  <c:v>1.7924347417598041</c:v>
                </c:pt>
                <c:pt idx="2">
                  <c:v>1.7924347417598041</c:v>
                </c:pt>
                <c:pt idx="3">
                  <c:v>1.7924347417598041</c:v>
                </c:pt>
                <c:pt idx="4">
                  <c:v>1.7924347417598041</c:v>
                </c:pt>
                <c:pt idx="5">
                  <c:v>1.7924347417598041</c:v>
                </c:pt>
                <c:pt idx="6">
                  <c:v>1.7924347417598041</c:v>
                </c:pt>
                <c:pt idx="7">
                  <c:v>1.7924347417598041</c:v>
                </c:pt>
                <c:pt idx="8">
                  <c:v>1.7924347417598041</c:v>
                </c:pt>
                <c:pt idx="9">
                  <c:v>1.7924347417598041</c:v>
                </c:pt>
                <c:pt idx="10">
                  <c:v>1.7924347417598041</c:v>
                </c:pt>
                <c:pt idx="11">
                  <c:v>1.7924347417598041</c:v>
                </c:pt>
                <c:pt idx="12">
                  <c:v>1.7924347417598041</c:v>
                </c:pt>
                <c:pt idx="13">
                  <c:v>1.7924347417598041</c:v>
                </c:pt>
                <c:pt idx="14">
                  <c:v>1.7924347417598041</c:v>
                </c:pt>
                <c:pt idx="15">
                  <c:v>1.7924347417598041</c:v>
                </c:pt>
                <c:pt idx="16">
                  <c:v>1.7924347417598041</c:v>
                </c:pt>
                <c:pt idx="17">
                  <c:v>1.7924347417598041</c:v>
                </c:pt>
                <c:pt idx="18">
                  <c:v>1.7924347417598041</c:v>
                </c:pt>
                <c:pt idx="19">
                  <c:v>1.7924347417598041</c:v>
                </c:pt>
                <c:pt idx="20">
                  <c:v>1.7924347417598041</c:v>
                </c:pt>
                <c:pt idx="21">
                  <c:v>1.7924347417598041</c:v>
                </c:pt>
                <c:pt idx="22">
                  <c:v>1.7924347417598041</c:v>
                </c:pt>
                <c:pt idx="23">
                  <c:v>1.7924347417598041</c:v>
                </c:pt>
                <c:pt idx="24">
                  <c:v>1.7924347417598041</c:v>
                </c:pt>
                <c:pt idx="25">
                  <c:v>1.7924347417598041</c:v>
                </c:pt>
                <c:pt idx="26">
                  <c:v>1.7924347417598041</c:v>
                </c:pt>
                <c:pt idx="27">
                  <c:v>1.7924347417598041</c:v>
                </c:pt>
                <c:pt idx="28">
                  <c:v>1.7924347417598041</c:v>
                </c:pt>
                <c:pt idx="29">
                  <c:v>1.7924347417598041</c:v>
                </c:pt>
                <c:pt idx="30">
                  <c:v>1.7924347417598041</c:v>
                </c:pt>
                <c:pt idx="31">
                  <c:v>1.7924347417598041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'Коэффициент градуир.зависимости'!$I$71</c:f>
              <c:strCache>
                <c:ptCount val="1"/>
                <c:pt idx="0">
                  <c:v>Верхняя граница, bср+2S(b)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'Коэффициент градуир.зависимости'!$B$72:$B$103</c:f>
              <c:numCache>
                <c:formatCode>0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'Коэффициент градуир.зависимости'!$I$72:$I$103</c:f>
              <c:numCache>
                <c:formatCode>0.00</c:formatCode>
                <c:ptCount val="32"/>
                <c:pt idx="0">
                  <c:v>2.1832174321532389</c:v>
                </c:pt>
                <c:pt idx="1">
                  <c:v>2.1832174321532389</c:v>
                </c:pt>
                <c:pt idx="2">
                  <c:v>2.1832174321532389</c:v>
                </c:pt>
                <c:pt idx="3">
                  <c:v>2.1832174321532389</c:v>
                </c:pt>
                <c:pt idx="4">
                  <c:v>2.1832174321532389</c:v>
                </c:pt>
                <c:pt idx="5">
                  <c:v>2.1832174321532389</c:v>
                </c:pt>
                <c:pt idx="6">
                  <c:v>2.1832174321532389</c:v>
                </c:pt>
                <c:pt idx="7">
                  <c:v>2.1832174321532389</c:v>
                </c:pt>
                <c:pt idx="8">
                  <c:v>2.1832174321532389</c:v>
                </c:pt>
                <c:pt idx="9">
                  <c:v>2.1832174321532389</c:v>
                </c:pt>
                <c:pt idx="10">
                  <c:v>2.1832174321532389</c:v>
                </c:pt>
                <c:pt idx="11">
                  <c:v>2.1832174321532389</c:v>
                </c:pt>
                <c:pt idx="12">
                  <c:v>2.1832174321532389</c:v>
                </c:pt>
                <c:pt idx="13">
                  <c:v>2.1832174321532389</c:v>
                </c:pt>
                <c:pt idx="14">
                  <c:v>2.1832174321532389</c:v>
                </c:pt>
                <c:pt idx="15">
                  <c:v>2.1832174321532389</c:v>
                </c:pt>
                <c:pt idx="16">
                  <c:v>2.1832174321532389</c:v>
                </c:pt>
                <c:pt idx="17">
                  <c:v>2.1832174321532389</c:v>
                </c:pt>
                <c:pt idx="18">
                  <c:v>2.1832174321532389</c:v>
                </c:pt>
                <c:pt idx="19">
                  <c:v>2.1832174321532389</c:v>
                </c:pt>
                <c:pt idx="20">
                  <c:v>2.1832174321532389</c:v>
                </c:pt>
                <c:pt idx="21">
                  <c:v>2.1832174321532389</c:v>
                </c:pt>
                <c:pt idx="22">
                  <c:v>2.1832174321532389</c:v>
                </c:pt>
                <c:pt idx="23">
                  <c:v>2.1832174321532389</c:v>
                </c:pt>
                <c:pt idx="24">
                  <c:v>2.1832174321532389</c:v>
                </c:pt>
                <c:pt idx="25">
                  <c:v>2.1832174321532389</c:v>
                </c:pt>
                <c:pt idx="26">
                  <c:v>2.1832174321532389</c:v>
                </c:pt>
                <c:pt idx="27">
                  <c:v>2.1832174321532389</c:v>
                </c:pt>
                <c:pt idx="28">
                  <c:v>2.1832174321532389</c:v>
                </c:pt>
                <c:pt idx="29">
                  <c:v>2.1832174321532389</c:v>
                </c:pt>
                <c:pt idx="30">
                  <c:v>2.1832174321532389</c:v>
                </c:pt>
                <c:pt idx="31">
                  <c:v>2.1832174321532389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'Коэффициент градуир.зависимости'!$E$71</c:f>
              <c:strCache>
                <c:ptCount val="1"/>
                <c:pt idx="0">
                  <c:v>bср</c:v>
                </c:pt>
              </c:strCache>
            </c:strRef>
          </c:tx>
          <c:marker>
            <c:symbol val="none"/>
          </c:marker>
          <c:dPt>
            <c:idx val="28"/>
            <c:spPr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c:spPr>
          </c:dPt>
          <c:xVal>
            <c:numRef>
              <c:f>'Коэффициент градуир.зависимости'!$B$72:$B$103</c:f>
              <c:numCache>
                <c:formatCode>0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'Коэффициент градуир.зависимости'!$E$72:$E$103</c:f>
              <c:numCache>
                <c:formatCode>0.00</c:formatCode>
                <c:ptCount val="32"/>
                <c:pt idx="0">
                  <c:v>1.9878260869565219</c:v>
                </c:pt>
                <c:pt idx="1">
                  <c:v>1.9878260869565219</c:v>
                </c:pt>
                <c:pt idx="2">
                  <c:v>1.9878260869565219</c:v>
                </c:pt>
                <c:pt idx="3">
                  <c:v>1.9878260869565219</c:v>
                </c:pt>
                <c:pt idx="4">
                  <c:v>1.9878260869565219</c:v>
                </c:pt>
                <c:pt idx="5">
                  <c:v>1.9878260869565219</c:v>
                </c:pt>
                <c:pt idx="6">
                  <c:v>1.9878260869565219</c:v>
                </c:pt>
                <c:pt idx="7">
                  <c:v>1.9878260869565219</c:v>
                </c:pt>
                <c:pt idx="8">
                  <c:v>1.9878260869565219</c:v>
                </c:pt>
                <c:pt idx="9">
                  <c:v>1.9878260869565219</c:v>
                </c:pt>
                <c:pt idx="10">
                  <c:v>1.9878260869565219</c:v>
                </c:pt>
                <c:pt idx="11">
                  <c:v>1.9878260869565219</c:v>
                </c:pt>
                <c:pt idx="12">
                  <c:v>1.9878260869565219</c:v>
                </c:pt>
                <c:pt idx="13">
                  <c:v>1.9878260869565219</c:v>
                </c:pt>
                <c:pt idx="14">
                  <c:v>1.9878260869565219</c:v>
                </c:pt>
                <c:pt idx="15">
                  <c:v>1.9878260869565219</c:v>
                </c:pt>
                <c:pt idx="16">
                  <c:v>1.9878260869565219</c:v>
                </c:pt>
                <c:pt idx="17">
                  <c:v>1.9878260869565219</c:v>
                </c:pt>
                <c:pt idx="18">
                  <c:v>1.9878260869565219</c:v>
                </c:pt>
                <c:pt idx="19">
                  <c:v>1.9878260869565219</c:v>
                </c:pt>
                <c:pt idx="20">
                  <c:v>1.9878260869565219</c:v>
                </c:pt>
                <c:pt idx="21">
                  <c:v>1.9878260869565219</c:v>
                </c:pt>
                <c:pt idx="22">
                  <c:v>1.9878260869565219</c:v>
                </c:pt>
                <c:pt idx="23">
                  <c:v>1.9878260869565219</c:v>
                </c:pt>
                <c:pt idx="24">
                  <c:v>1.9878260869565219</c:v>
                </c:pt>
                <c:pt idx="25">
                  <c:v>1.9878260869565219</c:v>
                </c:pt>
                <c:pt idx="26">
                  <c:v>1.9878260869565219</c:v>
                </c:pt>
                <c:pt idx="27">
                  <c:v>1.9878260869565219</c:v>
                </c:pt>
                <c:pt idx="28">
                  <c:v>1.9878260869565219</c:v>
                </c:pt>
                <c:pt idx="29">
                  <c:v>1.9878260869565219</c:v>
                </c:pt>
                <c:pt idx="30">
                  <c:v>1.9878260869565219</c:v>
                </c:pt>
                <c:pt idx="31">
                  <c:v>1.9878260869565219</c:v>
                </c:pt>
              </c:numCache>
            </c:numRef>
          </c:yVal>
          <c:smooth val="1"/>
        </c:ser>
        <c:axId val="62935040"/>
        <c:axId val="62936960"/>
      </c:scatterChart>
      <c:valAx>
        <c:axId val="629350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i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Номер контрольной процедуры</a:t>
                </a:r>
              </a:p>
            </c:rich>
          </c:tx>
          <c:layout/>
        </c:title>
        <c:numFmt formatCode="0" sourceLinked="1"/>
        <c:tickLblPos val="nextTo"/>
        <c:spPr>
          <a:ln>
            <a:solidFill>
              <a:srgbClr val="2B5481">
                <a:lumMod val="5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2936960"/>
        <c:crosses val="autoZero"/>
        <c:crossBetween val="midCat"/>
      </c:valAx>
      <c:valAx>
        <c:axId val="62936960"/>
        <c:scaling>
          <c:orientation val="minMax"/>
        </c:scaling>
        <c:axPos val="l"/>
        <c:majorGridlines>
          <c:spPr>
            <a:ln>
              <a:solidFill>
                <a:srgbClr val="2B5481">
                  <a:lumMod val="50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u="none" strike="noStrike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Значение углового коэффициента </a:t>
                </a:r>
                <a:r>
                  <a:rPr lang="en-US" sz="1000" b="1" i="0" u="none" strike="noStrike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ru-RU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2.9629629629629801E-2"/>
              <c:y val="0.19735448011981194"/>
            </c:manualLayout>
          </c:layout>
        </c:title>
        <c:numFmt formatCode="0.00" sourceLinked="1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293504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8.1373720114802595E-2"/>
          <c:y val="0.87175015947990564"/>
          <c:w val="0.90459261282799353"/>
          <c:h val="0.10920224051769552"/>
        </c:manualLayout>
      </c:layout>
      <c:txPr>
        <a:bodyPr/>
        <a:lstStyle/>
        <a:p>
          <a:pPr>
            <a:defRPr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FFFFFF"/>
    </a:solidFill>
  </c:sp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000" b="0" i="0" baseline="0">
                <a:latin typeface="Times New Roman" pitchFamily="18" charset="0"/>
                <a:cs typeface="Times New Roman" pitchFamily="18" charset="0"/>
              </a:rPr>
              <a:t>Массовая доля  общей ртути, мкг/кг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533322164516671"/>
          <c:y val="1.8518518518518583E-2"/>
        </c:manualLayout>
      </c:layout>
    </c:title>
    <c:plotArea>
      <c:layout>
        <c:manualLayout>
          <c:layoutTarget val="inner"/>
          <c:xMode val="edge"/>
          <c:yMode val="edge"/>
          <c:x val="0.37202158485951142"/>
          <c:y val="0.25054982351344018"/>
          <c:w val="0.48838025431152932"/>
          <c:h val="0.58702899206564696"/>
        </c:manualLayout>
      </c:layout>
      <c:barChart>
        <c:barDir val="bar"/>
        <c:grouping val="clustered"/>
        <c:ser>
          <c:idx val="0"/>
          <c:order val="0"/>
          <c:tx>
            <c:strRef>
              <c:f>Лист1!$F$5</c:f>
              <c:strCache>
                <c:ptCount val="1"/>
                <c:pt idx="0">
                  <c:v>Разрез а</c:v>
                </c:pt>
              </c:strCache>
            </c:strRef>
          </c:tx>
          <c:spPr>
            <a:solidFill>
              <a:srgbClr val="FFCC99"/>
            </a:solidFill>
          </c:spPr>
          <c:errBars>
            <c:errBarType val="both"/>
            <c:errValType val="cust"/>
            <c:plus>
              <c:numRef>
                <c:f>Лист1!$G$6:$G$13</c:f>
                <c:numCache>
                  <c:formatCode>General</c:formatCode>
                  <c:ptCount val="8"/>
                  <c:pt idx="0">
                    <c:v>3314.5</c:v>
                  </c:pt>
                  <c:pt idx="1">
                    <c:v>18489.75</c:v>
                  </c:pt>
                  <c:pt idx="2">
                    <c:v>20808.75</c:v>
                  </c:pt>
                  <c:pt idx="3">
                    <c:v>12761.75</c:v>
                  </c:pt>
                  <c:pt idx="4">
                    <c:v>2517.75</c:v>
                  </c:pt>
                  <c:pt idx="5">
                    <c:v>2351</c:v>
                  </c:pt>
                  <c:pt idx="6">
                    <c:v>392.5</c:v>
                  </c:pt>
                  <c:pt idx="7">
                    <c:v>115.75</c:v>
                  </c:pt>
                </c:numCache>
              </c:numRef>
            </c:plus>
            <c:minus>
              <c:numRef>
                <c:f>Лист1!$G$6:$G$12</c:f>
                <c:numCache>
                  <c:formatCode>General</c:formatCode>
                  <c:ptCount val="7"/>
                  <c:pt idx="0">
                    <c:v>3314.5</c:v>
                  </c:pt>
                  <c:pt idx="1">
                    <c:v>18489.75</c:v>
                  </c:pt>
                  <c:pt idx="2">
                    <c:v>20808.75</c:v>
                  </c:pt>
                  <c:pt idx="3">
                    <c:v>12761.75</c:v>
                  </c:pt>
                  <c:pt idx="4">
                    <c:v>2517.75</c:v>
                  </c:pt>
                  <c:pt idx="5">
                    <c:v>2351</c:v>
                  </c:pt>
                  <c:pt idx="6">
                    <c:v>392.5</c:v>
                  </c:pt>
                </c:numCache>
              </c:numRef>
            </c:minus>
          </c:errBars>
          <c:cat>
            <c:strRef>
              <c:f>Лист1!$E$6:$E$14</c:f>
              <c:strCache>
                <c:ptCount val="9"/>
                <c:pt idx="0">
                  <c:v>0-10</c:v>
                </c:pt>
                <c:pt idx="1">
                  <c:v>10-15</c:v>
                </c:pt>
                <c:pt idx="2">
                  <c:v>15-20</c:v>
                </c:pt>
                <c:pt idx="3">
                  <c:v>20-25</c:v>
                </c:pt>
                <c:pt idx="4">
                  <c:v>25-30</c:v>
                </c:pt>
                <c:pt idx="5">
                  <c:v>30-35</c:v>
                </c:pt>
                <c:pt idx="6">
                  <c:v>35-40</c:v>
                </c:pt>
                <c:pt idx="7">
                  <c:v>40-45</c:v>
                </c:pt>
                <c:pt idx="8">
                  <c:v>45-50</c:v>
                </c:pt>
              </c:strCache>
            </c:strRef>
          </c:cat>
          <c:val>
            <c:numRef>
              <c:f>Лист1!$F$6:$F$14</c:f>
              <c:numCache>
                <c:formatCode>General</c:formatCode>
                <c:ptCount val="9"/>
                <c:pt idx="0">
                  <c:v>13258</c:v>
                </c:pt>
                <c:pt idx="1">
                  <c:v>73959</c:v>
                </c:pt>
                <c:pt idx="2">
                  <c:v>83235</c:v>
                </c:pt>
                <c:pt idx="3">
                  <c:v>51047</c:v>
                </c:pt>
                <c:pt idx="4">
                  <c:v>10071</c:v>
                </c:pt>
                <c:pt idx="5">
                  <c:v>9404</c:v>
                </c:pt>
                <c:pt idx="6">
                  <c:v>1570</c:v>
                </c:pt>
                <c:pt idx="7">
                  <c:v>463</c:v>
                </c:pt>
                <c:pt idx="8">
                  <c:v>576</c:v>
                </c:pt>
              </c:numCache>
            </c:numRef>
          </c:val>
        </c:ser>
        <c:axId val="63675392"/>
        <c:axId val="63718528"/>
      </c:barChart>
      <c:catAx>
        <c:axId val="63675392"/>
        <c:scaling>
          <c:orientation val="maxMin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000" b="0">
                    <a:latin typeface="Times New Roman" pitchFamily="18" charset="0"/>
                    <a:cs typeface="Times New Roman" pitchFamily="18" charset="0"/>
                  </a:rPr>
                  <a:t>Глубина, см</a:t>
                </a:r>
              </a:p>
            </c:rich>
          </c:tx>
          <c:layout>
            <c:manualLayout>
              <c:xMode val="edge"/>
              <c:yMode val="edge"/>
              <c:x val="2.5194818389636782E-2"/>
              <c:y val="0.38642497812775933"/>
            </c:manualLayout>
          </c:layout>
        </c:title>
        <c:tickLblPos val="nextTo"/>
        <c:crossAx val="63718528"/>
        <c:crosses val="autoZero"/>
        <c:auto val="1"/>
        <c:lblAlgn val="ctr"/>
        <c:lblOffset val="100"/>
      </c:catAx>
      <c:valAx>
        <c:axId val="63718528"/>
        <c:scaling>
          <c:orientation val="minMax"/>
          <c:max val="110000"/>
          <c:min val="0"/>
        </c:scaling>
        <c:axPos val="t"/>
        <c:majorGridlines/>
        <c:numFmt formatCode="General" sourceLinked="1"/>
        <c:tickLblPos val="nextTo"/>
        <c:crossAx val="63675392"/>
        <c:crosses val="autoZero"/>
        <c:crossBetween val="between"/>
        <c:majorUnit val="50000"/>
        <c:minorUnit val="50000"/>
      </c:valAx>
    </c:plotArea>
    <c:plotVisOnly val="1"/>
    <c:dispBlanksAs val="gap"/>
  </c:chart>
  <c:spPr>
    <a:solidFill>
      <a:srgbClr val="FFFFFF"/>
    </a:solidFill>
    <a:ln>
      <a:noFill/>
    </a:ln>
  </c:sp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000" b="0" i="0" baseline="0">
                <a:latin typeface="Times New Roman" pitchFamily="18" charset="0"/>
                <a:cs typeface="Times New Roman" pitchFamily="18" charset="0"/>
              </a:rPr>
              <a:t>Массовая доля  общей ртути, мкг/кг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533322164516671"/>
          <c:y val="1.8518518518518583E-2"/>
        </c:manualLayout>
      </c:layout>
    </c:title>
    <c:plotArea>
      <c:layout>
        <c:manualLayout>
          <c:layoutTarget val="inner"/>
          <c:xMode val="edge"/>
          <c:yMode val="edge"/>
          <c:x val="0.34854761690718816"/>
          <c:y val="0.26059730922430485"/>
          <c:w val="0.50904163339559305"/>
          <c:h val="0.57698193519441865"/>
        </c:manualLayout>
      </c:layout>
      <c:barChart>
        <c:barDir val="bar"/>
        <c:grouping val="clustered"/>
        <c:ser>
          <c:idx val="0"/>
          <c:order val="0"/>
          <c:tx>
            <c:strRef>
              <c:f>Лист1!$I$5</c:f>
              <c:strCache>
                <c:ptCount val="1"/>
                <c:pt idx="0">
                  <c:v>Разрез б</c:v>
                </c:pt>
              </c:strCache>
            </c:strRef>
          </c:tx>
          <c:spPr>
            <a:solidFill>
              <a:srgbClr val="00B050"/>
            </a:solidFill>
          </c:spPr>
          <c:errBars>
            <c:errBarType val="both"/>
            <c:errValType val="cust"/>
            <c:plus>
              <c:numRef>
                <c:f>Лист1!$J$6:$J$12</c:f>
                <c:numCache>
                  <c:formatCode>General</c:formatCode>
                  <c:ptCount val="7"/>
                  <c:pt idx="0">
                    <c:v>13515.75</c:v>
                  </c:pt>
                  <c:pt idx="1">
                    <c:v>10117.5</c:v>
                  </c:pt>
                  <c:pt idx="2">
                    <c:v>243</c:v>
                  </c:pt>
                  <c:pt idx="3">
                    <c:v>17.55</c:v>
                  </c:pt>
                  <c:pt idx="4">
                    <c:v>153.75</c:v>
                  </c:pt>
                  <c:pt idx="5">
                    <c:v>211.75</c:v>
                  </c:pt>
                  <c:pt idx="6">
                    <c:v>32.75</c:v>
                  </c:pt>
                </c:numCache>
              </c:numRef>
            </c:plus>
            <c:minus>
              <c:numRef>
                <c:f>Лист1!$J$6:$J$12</c:f>
                <c:numCache>
                  <c:formatCode>General</c:formatCode>
                  <c:ptCount val="7"/>
                  <c:pt idx="0">
                    <c:v>13515.75</c:v>
                  </c:pt>
                  <c:pt idx="1">
                    <c:v>10117.5</c:v>
                  </c:pt>
                  <c:pt idx="2">
                    <c:v>243</c:v>
                  </c:pt>
                  <c:pt idx="3">
                    <c:v>17.55</c:v>
                  </c:pt>
                  <c:pt idx="4">
                    <c:v>153.75</c:v>
                  </c:pt>
                  <c:pt idx="5">
                    <c:v>211.75</c:v>
                  </c:pt>
                  <c:pt idx="6">
                    <c:v>32.75</c:v>
                  </c:pt>
                </c:numCache>
              </c:numRef>
            </c:minus>
          </c:errBars>
          <c:cat>
            <c:strRef>
              <c:f>Лист1!$H$6:$H$15</c:f>
              <c:strCache>
                <c:ptCount val="10"/>
                <c:pt idx="0">
                  <c:v>0-5</c:v>
                </c:pt>
                <c:pt idx="1">
                  <c:v>5-10</c:v>
                </c:pt>
                <c:pt idx="2">
                  <c:v>10-15</c:v>
                </c:pt>
                <c:pt idx="3">
                  <c:v>15-20</c:v>
                </c:pt>
                <c:pt idx="4">
                  <c:v>20-25</c:v>
                </c:pt>
                <c:pt idx="5">
                  <c:v>25-30</c:v>
                </c:pt>
                <c:pt idx="6">
                  <c:v>30-35</c:v>
                </c:pt>
                <c:pt idx="7">
                  <c:v>35-40</c:v>
                </c:pt>
                <c:pt idx="8">
                  <c:v>40-45</c:v>
                </c:pt>
                <c:pt idx="9">
                  <c:v>45-50</c:v>
                </c:pt>
              </c:strCache>
            </c:strRef>
          </c:cat>
          <c:val>
            <c:numRef>
              <c:f>Лист1!$I$6:$I$15</c:f>
              <c:numCache>
                <c:formatCode>General</c:formatCode>
                <c:ptCount val="10"/>
                <c:pt idx="0">
                  <c:v>54063</c:v>
                </c:pt>
                <c:pt idx="1">
                  <c:v>40470</c:v>
                </c:pt>
                <c:pt idx="2">
                  <c:v>972</c:v>
                </c:pt>
                <c:pt idx="3">
                  <c:v>39</c:v>
                </c:pt>
                <c:pt idx="4">
                  <c:v>615</c:v>
                </c:pt>
                <c:pt idx="5">
                  <c:v>847</c:v>
                </c:pt>
                <c:pt idx="6">
                  <c:v>131</c:v>
                </c:pt>
                <c:pt idx="7">
                  <c:v>193</c:v>
                </c:pt>
                <c:pt idx="8">
                  <c:v>43</c:v>
                </c:pt>
                <c:pt idx="9">
                  <c:v>45</c:v>
                </c:pt>
              </c:numCache>
            </c:numRef>
          </c:val>
        </c:ser>
        <c:axId val="63853312"/>
        <c:axId val="63855232"/>
      </c:barChart>
      <c:catAx>
        <c:axId val="63853312"/>
        <c:scaling>
          <c:orientation val="maxMin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000" b="0">
                    <a:latin typeface="Times New Roman" pitchFamily="18" charset="0"/>
                    <a:cs typeface="Times New Roman" pitchFamily="18" charset="0"/>
                  </a:rPr>
                  <a:t>Глубина, см</a:t>
                </a:r>
              </a:p>
            </c:rich>
          </c:tx>
          <c:layout/>
        </c:title>
        <c:tickLblPos val="nextTo"/>
        <c:crossAx val="63855232"/>
        <c:crosses val="autoZero"/>
        <c:auto val="1"/>
        <c:lblAlgn val="ctr"/>
        <c:lblOffset val="100"/>
      </c:catAx>
      <c:valAx>
        <c:axId val="63855232"/>
        <c:scaling>
          <c:orientation val="minMax"/>
          <c:max val="100000"/>
        </c:scaling>
        <c:axPos val="t"/>
        <c:majorGridlines/>
        <c:numFmt formatCode="General" sourceLinked="1"/>
        <c:tickLblPos val="nextTo"/>
        <c:crossAx val="63853312"/>
        <c:crosses val="autoZero"/>
        <c:crossBetween val="between"/>
        <c:majorUnit val="50000"/>
        <c:minorUnit val="50000"/>
      </c:valAx>
    </c:plotArea>
    <c:plotVisOnly val="1"/>
    <c:dispBlanksAs val="gap"/>
  </c:chart>
  <c:spPr>
    <a:solidFill>
      <a:schemeClr val="bg1"/>
    </a:solidFill>
    <a:ln>
      <a:noFill/>
    </a:ln>
  </c:sp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953124593721346"/>
          <c:y val="0.25283391451129023"/>
          <c:w val="0.74104679858266342"/>
          <c:h val="0.5539326275575116"/>
        </c:manualLayout>
      </c:layout>
      <c:scatterChart>
        <c:scatterStyle val="smoothMarker"/>
        <c:ser>
          <c:idx val="0"/>
          <c:order val="0"/>
          <c:tx>
            <c:strRef>
              <c:f>'Исх данные'!$Y$3</c:f>
              <c:strCache>
                <c:ptCount val="1"/>
                <c:pt idx="0">
                  <c:v>Hg, мкг/кг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'Исх данные'!$Y$5:$Y$19</c:f>
              <c:numCache>
                <c:formatCode>General</c:formatCode>
                <c:ptCount val="15"/>
                <c:pt idx="0">
                  <c:v>150</c:v>
                </c:pt>
                <c:pt idx="1">
                  <c:v>210</c:v>
                </c:pt>
                <c:pt idx="2">
                  <c:v>140</c:v>
                </c:pt>
                <c:pt idx="3">
                  <c:v>117</c:v>
                </c:pt>
                <c:pt idx="4">
                  <c:v>130</c:v>
                </c:pt>
                <c:pt idx="5">
                  <c:v>115</c:v>
                </c:pt>
                <c:pt idx="6">
                  <c:v>80</c:v>
                </c:pt>
                <c:pt idx="7">
                  <c:v>37</c:v>
                </c:pt>
                <c:pt idx="8">
                  <c:v>23</c:v>
                </c:pt>
                <c:pt idx="9">
                  <c:v>30</c:v>
                </c:pt>
                <c:pt idx="10">
                  <c:v>38</c:v>
                </c:pt>
                <c:pt idx="11">
                  <c:v>55</c:v>
                </c:pt>
                <c:pt idx="12">
                  <c:v>70</c:v>
                </c:pt>
                <c:pt idx="13">
                  <c:v>40</c:v>
                </c:pt>
                <c:pt idx="14">
                  <c:v>27</c:v>
                </c:pt>
              </c:numCache>
            </c:numRef>
          </c:xVal>
          <c:yVal>
            <c:numRef>
              <c:f>'Исх данные'!$D$5:$D$19</c:f>
              <c:numCache>
                <c:formatCode>General</c:formatCode>
                <c:ptCount val="15"/>
                <c:pt idx="0">
                  <c:v>0</c:v>
                </c:pt>
                <c:pt idx="1">
                  <c:v>7.5</c:v>
                </c:pt>
                <c:pt idx="2">
                  <c:v>12.5</c:v>
                </c:pt>
                <c:pt idx="3">
                  <c:v>17.5</c:v>
                </c:pt>
                <c:pt idx="4">
                  <c:v>22.5</c:v>
                </c:pt>
                <c:pt idx="5">
                  <c:v>27.5</c:v>
                </c:pt>
                <c:pt idx="6">
                  <c:v>32.5</c:v>
                </c:pt>
                <c:pt idx="7">
                  <c:v>37.5</c:v>
                </c:pt>
                <c:pt idx="8">
                  <c:v>50</c:v>
                </c:pt>
                <c:pt idx="9">
                  <c:v>70</c:v>
                </c:pt>
                <c:pt idx="10">
                  <c:v>90</c:v>
                </c:pt>
                <c:pt idx="11">
                  <c:v>112.5</c:v>
                </c:pt>
                <c:pt idx="12">
                  <c:v>137.5</c:v>
                </c:pt>
                <c:pt idx="13">
                  <c:v>162.5</c:v>
                </c:pt>
                <c:pt idx="14">
                  <c:v>187.5</c:v>
                </c:pt>
              </c:numCache>
            </c:numRef>
          </c:yVal>
          <c:smooth val="1"/>
        </c:ser>
        <c:axId val="64338944"/>
        <c:axId val="64353792"/>
      </c:scatterChart>
      <c:valAx>
        <c:axId val="64338944"/>
        <c:scaling>
          <c:orientation val="minMax"/>
        </c:scaling>
        <c:axPos val="t"/>
        <c:title>
          <c:tx>
            <c:rich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0" i="0" baseline="0">
                    <a:latin typeface="Times New Roman" pitchFamily="18" charset="0"/>
                    <a:cs typeface="Times New Roman" pitchFamily="18" charset="0"/>
                  </a:rPr>
                  <a:t>Массовая доля, мкг/г</a:t>
                </a:r>
                <a:endParaRPr lang="ru-RU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0316316710411232"/>
              <c:y val="1.8518518518518583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353792"/>
        <c:crosses val="autoZero"/>
        <c:crossBetween val="midCat"/>
      </c:valAx>
      <c:valAx>
        <c:axId val="64353792"/>
        <c:scaling>
          <c:orientation val="maxMin"/>
        </c:scaling>
        <c:axPos val="l"/>
        <c:title>
          <c:tx>
            <c:rich>
              <a:bodyPr rot="-5400000" vert="horz"/>
              <a:lstStyle/>
              <a:p>
                <a:pPr>
                  <a:defRPr b="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Глубина, см</a:t>
                </a:r>
              </a:p>
            </c:rich>
          </c:tx>
          <c:layout>
            <c:manualLayout>
              <c:xMode val="edge"/>
              <c:yMode val="edge"/>
              <c:x val="1.1111111111111125E-2"/>
              <c:y val="0.3905227471566091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338944"/>
        <c:crosses val="autoZero"/>
        <c:crossBetween val="midCat"/>
        <c:majorUnit val="40"/>
      </c:valAx>
    </c:plotArea>
    <c:legend>
      <c:legendPos val="b"/>
      <c:legendEntry>
        <c:idx val="0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8893001250452078"/>
          <c:y val="0.7726305500105769"/>
          <c:w val="0.44617678413982514"/>
          <c:h val="9.651481376621289E-2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9367487850124157"/>
          <c:y val="0.14993333209874343"/>
          <c:w val="0.73538542642924165"/>
          <c:h val="0.68564464156743665"/>
        </c:manualLayout>
      </c:layout>
      <c:scatterChart>
        <c:scatterStyle val="smoothMarker"/>
        <c:ser>
          <c:idx val="0"/>
          <c:order val="0"/>
          <c:tx>
            <c:strRef>
              <c:f>'Исх данные'!$Y$3</c:f>
              <c:strCache>
                <c:ptCount val="1"/>
                <c:pt idx="0">
                  <c:v>Hg, мкг/кг</c:v>
                </c:pt>
              </c:strCache>
            </c:strRef>
          </c:tx>
          <c:spPr>
            <a:ln w="19050">
              <a:solidFill>
                <a:prstClr val="black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'Исх данные'!$Y$21:$Y$38</c:f>
              <c:numCache>
                <c:formatCode>General</c:formatCode>
                <c:ptCount val="18"/>
                <c:pt idx="0">
                  <c:v>170</c:v>
                </c:pt>
                <c:pt idx="1">
                  <c:v>140</c:v>
                </c:pt>
                <c:pt idx="2">
                  <c:v>180</c:v>
                </c:pt>
                <c:pt idx="3">
                  <c:v>140</c:v>
                </c:pt>
                <c:pt idx="4">
                  <c:v>120</c:v>
                </c:pt>
                <c:pt idx="5">
                  <c:v>120</c:v>
                </c:pt>
                <c:pt idx="6">
                  <c:v>80</c:v>
                </c:pt>
                <c:pt idx="7">
                  <c:v>80</c:v>
                </c:pt>
                <c:pt idx="8">
                  <c:v>47</c:v>
                </c:pt>
                <c:pt idx="9">
                  <c:v>33</c:v>
                </c:pt>
                <c:pt idx="10">
                  <c:v>26</c:v>
                </c:pt>
                <c:pt idx="11">
                  <c:v>45</c:v>
                </c:pt>
                <c:pt idx="12">
                  <c:v>28</c:v>
                </c:pt>
                <c:pt idx="13">
                  <c:v>36</c:v>
                </c:pt>
                <c:pt idx="14">
                  <c:v>45</c:v>
                </c:pt>
                <c:pt idx="15">
                  <c:v>49</c:v>
                </c:pt>
                <c:pt idx="16">
                  <c:v>41</c:v>
                </c:pt>
                <c:pt idx="17">
                  <c:v>29</c:v>
                </c:pt>
              </c:numCache>
            </c:numRef>
          </c:xVal>
          <c:yVal>
            <c:numRef>
              <c:f>'Исх данные'!$D$21:$D$38</c:f>
              <c:numCache>
                <c:formatCode>General</c:formatCode>
                <c:ptCount val="18"/>
                <c:pt idx="0">
                  <c:v>-2.5</c:v>
                </c:pt>
                <c:pt idx="1">
                  <c:v>2.5</c:v>
                </c:pt>
                <c:pt idx="2">
                  <c:v>7.5</c:v>
                </c:pt>
                <c:pt idx="3">
                  <c:v>12.5</c:v>
                </c:pt>
                <c:pt idx="4">
                  <c:v>17.5</c:v>
                </c:pt>
                <c:pt idx="5">
                  <c:v>22.5</c:v>
                </c:pt>
                <c:pt idx="6">
                  <c:v>27.5</c:v>
                </c:pt>
                <c:pt idx="7">
                  <c:v>32.5</c:v>
                </c:pt>
                <c:pt idx="8">
                  <c:v>37.5</c:v>
                </c:pt>
                <c:pt idx="9">
                  <c:v>42.5</c:v>
                </c:pt>
                <c:pt idx="10">
                  <c:v>47.5</c:v>
                </c:pt>
                <c:pt idx="11">
                  <c:v>55</c:v>
                </c:pt>
                <c:pt idx="12">
                  <c:v>70</c:v>
                </c:pt>
                <c:pt idx="13">
                  <c:v>90</c:v>
                </c:pt>
                <c:pt idx="14">
                  <c:v>112.5</c:v>
                </c:pt>
                <c:pt idx="15">
                  <c:v>137.5</c:v>
                </c:pt>
                <c:pt idx="16">
                  <c:v>162.5</c:v>
                </c:pt>
                <c:pt idx="17">
                  <c:v>187.5</c:v>
                </c:pt>
              </c:numCache>
            </c:numRef>
          </c:yVal>
          <c:smooth val="1"/>
        </c:ser>
        <c:axId val="64390272"/>
        <c:axId val="64392576"/>
      </c:scatterChart>
      <c:valAx>
        <c:axId val="64390272"/>
        <c:scaling>
          <c:orientation val="minMax"/>
        </c:scaling>
        <c:axPos val="t"/>
        <c:title>
          <c:tx>
            <c:rich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0" i="0" baseline="0">
                    <a:latin typeface="Times New Roman" pitchFamily="18" charset="0"/>
                    <a:cs typeface="Times New Roman" pitchFamily="18" charset="0"/>
                  </a:rPr>
                  <a:t>Массовая доля, мкг/г</a:t>
                </a:r>
                <a:endParaRPr lang="ru-RU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0316316710411232"/>
              <c:y val="1.8518518518518583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392576"/>
        <c:crosses val="autoZero"/>
        <c:crossBetween val="midCat"/>
      </c:valAx>
      <c:valAx>
        <c:axId val="64392576"/>
        <c:scaling>
          <c:orientation val="maxMin"/>
        </c:scaling>
        <c:axPos val="l"/>
        <c:title>
          <c:tx>
            <c:rich>
              <a:bodyPr rot="-5400000" vert="horz"/>
              <a:lstStyle/>
              <a:p>
                <a:pPr>
                  <a:defRPr b="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Глубина, см</a:t>
                </a:r>
              </a:p>
            </c:rich>
          </c:tx>
          <c:layout>
            <c:manualLayout>
              <c:xMode val="edge"/>
              <c:yMode val="edge"/>
              <c:x val="1.1111111111111125E-2"/>
              <c:y val="0.39052274715660923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390272"/>
        <c:crosses val="autoZero"/>
        <c:crossBetween val="midCat"/>
        <c:majorUnit val="40"/>
      </c:valAx>
    </c:plotArea>
    <c:legend>
      <c:legendPos val="b"/>
      <c:layout>
        <c:manualLayout>
          <c:xMode val="edge"/>
          <c:yMode val="edge"/>
          <c:x val="0.45034221345133763"/>
          <c:y val="0.79441980407044577"/>
          <c:w val="0.4597659156127113"/>
          <c:h val="9.9744902683383582E-2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spPr>
            <a:ln w="22225">
              <a:solidFill>
                <a:sysClr val="windowText" lastClr="000000"/>
              </a:solidFill>
            </a:ln>
          </c:spPr>
          <c:marker>
            <c:symbol val="circle"/>
            <c:size val="6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7.2402283047952834E-2"/>
                  <c:y val="4.5821668124817784E-2"/>
                </c:manualLayout>
              </c:layout>
              <c:dLblPos val="r"/>
              <c:showCatName val="1"/>
            </c:dLbl>
            <c:dLbl>
              <c:idx val="2"/>
              <c:layout>
                <c:manualLayout>
                  <c:x val="-5.3502645502645503E-2"/>
                  <c:y val="6.9228002237425423E-2"/>
                </c:manualLayout>
              </c:layout>
              <c:dLblPos val="r"/>
              <c:showCatName val="1"/>
            </c:dLbl>
            <c:dLbl>
              <c:idx val="4"/>
              <c:layout>
                <c:manualLayout>
                  <c:x val="-0.17625396825396827"/>
                  <c:y val="-2.1573598382169611E-2"/>
                </c:manualLayout>
              </c:layout>
              <c:dLblPos val="r"/>
              <c:showCatName val="1"/>
            </c:dLbl>
            <c:dLbl>
              <c:idx val="5"/>
              <c:layout>
                <c:manualLayout>
                  <c:x val="-0.17142857142857137"/>
                  <c:y val="-2.0765027322404411E-2"/>
                </c:manualLayout>
              </c:layout>
              <c:dLblPos val="r"/>
              <c:showCatName val="1"/>
            </c:dLbl>
            <c:dLbl>
              <c:idx val="6"/>
              <c:layout>
                <c:manualLayout>
                  <c:x val="-0.16719576719576756"/>
                  <c:y val="-3.3879781420765212E-2"/>
                </c:manualLayout>
              </c:layout>
              <c:dLblPos val="r"/>
              <c:showCatName val="1"/>
            </c:dLbl>
            <c:dLbl>
              <c:idx val="7"/>
              <c:layout>
                <c:manualLayout>
                  <c:x val="-0.13756613756613881"/>
                  <c:y val="-5.1366120218579413E-2"/>
                </c:manualLayout>
              </c:layout>
              <c:dLblPos val="r"/>
              <c:showCatName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CatName val="1"/>
          </c:dLbls>
          <c:xVal>
            <c:numRef>
              <c:f>'Данные ИГ'!$D$2:$D$9</c:f>
              <c:numCache>
                <c:formatCode>General</c:formatCode>
                <c:ptCount val="8"/>
                <c:pt idx="0">
                  <c:v>0</c:v>
                </c:pt>
                <c:pt idx="1">
                  <c:v>1450</c:v>
                </c:pt>
                <c:pt idx="2">
                  <c:v>3480</c:v>
                </c:pt>
                <c:pt idx="3">
                  <c:v>5230</c:v>
                </c:pt>
                <c:pt idx="4">
                  <c:v>5680</c:v>
                </c:pt>
                <c:pt idx="5">
                  <c:v>5710</c:v>
                </c:pt>
                <c:pt idx="6">
                  <c:v>6130</c:v>
                </c:pt>
                <c:pt idx="7">
                  <c:v>7160</c:v>
                </c:pt>
              </c:numCache>
            </c:numRef>
          </c:xVal>
          <c:yVal>
            <c:numRef>
              <c:f>'Данные ИГ'!$B$2:$B$9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70</c:v>
                </c:pt>
                <c:pt idx="5">
                  <c:v>90</c:v>
                </c:pt>
                <c:pt idx="6">
                  <c:v>137.5</c:v>
                </c:pt>
                <c:pt idx="7">
                  <c:v>187.5</c:v>
                </c:pt>
              </c:numCache>
            </c:numRef>
          </c:yVal>
        </c:ser>
        <c:axId val="64408960"/>
        <c:axId val="64431616"/>
      </c:scatterChart>
      <c:valAx>
        <c:axId val="64408960"/>
        <c:scaling>
          <c:orientation val="maxMin"/>
        </c:scaling>
        <c:axPos val="t"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Возраст, лет</a:t>
                </a:r>
              </a:p>
            </c:rich>
          </c:tx>
          <c:layout>
            <c:manualLayout>
              <c:xMode val="edge"/>
              <c:yMode val="edge"/>
              <c:x val="0.32419580885722632"/>
              <c:y val="2.7777777777778102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431616"/>
        <c:crosses val="autoZero"/>
        <c:crossBetween val="midCat"/>
      </c:valAx>
      <c:valAx>
        <c:axId val="64431616"/>
        <c:scaling>
          <c:orientation val="maxMin"/>
          <c:max val="200"/>
        </c:scaling>
        <c:axPos val="r"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Глубина, см</a:t>
                </a:r>
              </a:p>
            </c:rich>
          </c:tx>
          <c:layout>
            <c:manualLayout>
              <c:xMode val="edge"/>
              <c:yMode val="edge"/>
              <c:x val="0.93439153439153722"/>
              <c:y val="0.38935185185185478"/>
            </c:manualLayout>
          </c:layout>
        </c:title>
        <c:numFmt formatCode="General" sourceLinked="1"/>
        <c:minorTickMark val="out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408960"/>
        <c:crosses val="autoZero"/>
        <c:crossBetween val="midCat"/>
        <c:majorUnit val="50"/>
        <c:minorUnit val="50"/>
      </c:valAx>
    </c:plotArea>
    <c:plotVisOnly val="1"/>
  </c:chart>
  <c:spPr>
    <a:ln>
      <a:noFill/>
    </a:ln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b="0"/>
              <a:t>Объекты исследования</a:t>
            </a:r>
          </a:p>
        </c:rich>
      </c:tx>
      <c:layout>
        <c:manualLayout>
          <c:xMode val="edge"/>
          <c:yMode val="edge"/>
          <c:x val="0.54005581691367321"/>
          <c:y val="0.91899149420479043"/>
        </c:manualLayout>
      </c:layout>
    </c:title>
    <c:plotArea>
      <c:layout>
        <c:manualLayout>
          <c:layoutTarget val="inner"/>
          <c:xMode val="edge"/>
          <c:yMode val="edge"/>
          <c:x val="0.12228772847437402"/>
          <c:y val="0.15035902330390519"/>
          <c:w val="0.87295040841501448"/>
          <c:h val="0.678183489215724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Размещение объектов по катене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c:spPr>
          <c:cat>
            <c:strRef>
              <c:f>Лист1!$B$12:$B$17</c:f>
              <c:strCache>
                <c:ptCount val="6"/>
                <c:pt idx="2">
                  <c:v>Промышленная зона</c:v>
                </c:pt>
                <c:pt idx="3">
                  <c:v>Склон</c:v>
                </c:pt>
                <c:pt idx="4">
                  <c:v>Жилая зона</c:v>
                </c:pt>
                <c:pt idx="5">
                  <c:v>Пойма р. Балбанью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2">
                  <c:v>926</c:v>
                </c:pt>
                <c:pt idx="3">
                  <c:v>22</c:v>
                </c:pt>
                <c:pt idx="4">
                  <c:v>12</c:v>
                </c:pt>
                <c:pt idx="5">
                  <c:v>41</c:v>
                </c:pt>
              </c:numCache>
            </c:numRef>
          </c:val>
        </c:ser>
        <c:gapWidth val="52"/>
        <c:overlap val="-9"/>
        <c:axId val="64697472"/>
        <c:axId val="64699008"/>
      </c:barChart>
      <c:catAx>
        <c:axId val="646974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699008"/>
        <c:crosses val="autoZero"/>
        <c:lblAlgn val="ctr"/>
        <c:lblOffset val="100"/>
      </c:catAx>
      <c:valAx>
        <c:axId val="64699008"/>
        <c:scaling>
          <c:orientation val="minMax"/>
          <c:max val="14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Относительный коэффициент загрязнения </a:t>
                </a:r>
              </a:p>
            </c:rich>
          </c:tx>
          <c:layout>
            <c:manualLayout>
              <c:xMode val="edge"/>
              <c:yMode val="edge"/>
              <c:x val="1.4018630014965547E-2"/>
              <c:y val="0.3165713641006474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697472"/>
        <c:crosses val="autoZero"/>
        <c:crossBetween val="between"/>
        <c:majorUnit val="16"/>
      </c:valAx>
    </c:plotArea>
    <c:plotVisOnly val="1"/>
  </c:chart>
  <c:spPr>
    <a:ln>
      <a:noFill/>
    </a:ln>
  </c:sp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Распределение</a:t>
            </a:r>
            <a:r>
              <a:rPr lang="ru-RU" baseline="0">
                <a:latin typeface="Times New Roman" pitchFamily="18" charset="0"/>
                <a:cs typeface="Times New Roman" pitchFamily="18" charset="0"/>
              </a:rPr>
              <a:t> ртути по органам растения (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Дудник лесной) 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Лист1!$A$5</c:f>
              <c:strCache>
                <c:ptCount val="1"/>
                <c:pt idx="0">
                  <c:v>Дудник лесной </c:v>
                </c:pt>
              </c:strCache>
            </c:strRef>
          </c:tx>
          <c:cat>
            <c:strRef>
              <c:f>Лист1!$B$5:$B$7</c:f>
              <c:strCache>
                <c:ptCount val="3"/>
                <c:pt idx="0">
                  <c:v>Корни </c:v>
                </c:pt>
                <c:pt idx="1">
                  <c:v>Стебель </c:v>
                </c:pt>
                <c:pt idx="2">
                  <c:v>Листья </c:v>
                </c:pt>
              </c:strCache>
            </c:strRef>
          </c:cat>
          <c:val>
            <c:numRef>
              <c:f>Лист1!$D$5:$D$7</c:f>
              <c:numCache>
                <c:formatCode>General</c:formatCode>
                <c:ptCount val="3"/>
                <c:pt idx="0">
                  <c:v>7830</c:v>
                </c:pt>
                <c:pt idx="1">
                  <c:v>360</c:v>
                </c:pt>
                <c:pt idx="2">
                  <c:v>290</c:v>
                </c:pt>
              </c:numCache>
            </c:numRef>
          </c:val>
        </c:ser>
        <c:shape val="cylinder"/>
        <c:axId val="63906176"/>
        <c:axId val="63907712"/>
        <c:axId val="0"/>
      </c:bar3DChart>
      <c:catAx>
        <c:axId val="63906176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907712"/>
        <c:crosses val="autoZero"/>
        <c:auto val="1"/>
        <c:lblAlgn val="ctr"/>
        <c:lblOffset val="100"/>
      </c:catAx>
      <c:valAx>
        <c:axId val="6390771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Массовая доля ртути, мкг/кг</a:t>
                </a:r>
              </a:p>
            </c:rich>
          </c:tx>
          <c:layout>
            <c:manualLayout>
              <c:xMode val="edge"/>
              <c:yMode val="edge"/>
              <c:x val="1.6191635300339083E-2"/>
              <c:y val="0.41691046781824898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906176"/>
        <c:crosses val="autoZero"/>
        <c:crossBetween val="between"/>
      </c:valAx>
    </c:plotArea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Корни (Дудник лесной) 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Лист1!$B$5</c:f>
              <c:strCache>
                <c:ptCount val="1"/>
                <c:pt idx="0">
                  <c:v>Корни </c:v>
                </c:pt>
              </c:strCache>
            </c:strRef>
          </c:tx>
          <c:cat>
            <c:strRef>
              <c:f>Лист1!$C$3:$E$3</c:f>
              <c:strCache>
                <c:ptCount val="3"/>
                <c:pt idx="0">
                  <c:v>Фон </c:v>
                </c:pt>
                <c:pt idx="1">
                  <c:v>Разлив ртути </c:v>
                </c:pt>
                <c:pt idx="2">
                  <c:v>Аэротехногенное поступление ртути </c:v>
                </c:pt>
              </c:strCache>
            </c:strRef>
          </c:cat>
          <c:val>
            <c:numRef>
              <c:f>Лист1!$C$5:$E$5</c:f>
              <c:numCache>
                <c:formatCode>General</c:formatCode>
                <c:ptCount val="3"/>
                <c:pt idx="0">
                  <c:v>21</c:v>
                </c:pt>
                <c:pt idx="1">
                  <c:v>7830</c:v>
                </c:pt>
                <c:pt idx="2">
                  <c:v>900</c:v>
                </c:pt>
              </c:numCache>
            </c:numRef>
          </c:val>
        </c:ser>
        <c:shape val="cylinder"/>
        <c:axId val="63916672"/>
        <c:axId val="63938944"/>
        <c:axId val="0"/>
      </c:bar3DChart>
      <c:catAx>
        <c:axId val="63916672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938944"/>
        <c:crosses val="autoZero"/>
        <c:auto val="1"/>
        <c:lblAlgn val="ctr"/>
        <c:lblOffset val="100"/>
      </c:catAx>
      <c:valAx>
        <c:axId val="639389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>
                    <a:latin typeface="Times New Roman" pitchFamily="18" charset="0"/>
                    <a:cs typeface="Times New Roman" pitchFamily="18" charset="0"/>
                  </a:rPr>
                  <a:t>Массовая доля ртути, мкг/кг</a:t>
                </a:r>
                <a:endParaRPr lang="ru-RU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916672"/>
        <c:crosses val="autoZero"/>
        <c:crossBetween val="between"/>
      </c:valAx>
    </c:plotArea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Корни (Иван-Чай) 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Лист1!$B$8</c:f>
              <c:strCache>
                <c:ptCount val="1"/>
                <c:pt idx="0">
                  <c:v>Корни </c:v>
                </c:pt>
              </c:strCache>
            </c:strRef>
          </c:tx>
          <c:cat>
            <c:strRef>
              <c:f>Лист1!$C$3:$E$3</c:f>
              <c:strCache>
                <c:ptCount val="3"/>
                <c:pt idx="0">
                  <c:v>Фон </c:v>
                </c:pt>
                <c:pt idx="1">
                  <c:v>Разлив ртути </c:v>
                </c:pt>
                <c:pt idx="2">
                  <c:v>Аэротехногенное поступление ртути </c:v>
                </c:pt>
              </c:strCache>
            </c:strRef>
          </c:cat>
          <c:val>
            <c:numRef>
              <c:f>Лист1!$C$8:$E$8</c:f>
              <c:numCache>
                <c:formatCode>General</c:formatCode>
                <c:ptCount val="3"/>
                <c:pt idx="0">
                  <c:v>92</c:v>
                </c:pt>
                <c:pt idx="1">
                  <c:v>3090</c:v>
                </c:pt>
                <c:pt idx="2">
                  <c:v>2090</c:v>
                </c:pt>
              </c:numCache>
            </c:numRef>
          </c:val>
        </c:ser>
        <c:shape val="cylinder"/>
        <c:axId val="63955328"/>
        <c:axId val="63956864"/>
        <c:axId val="0"/>
      </c:bar3DChart>
      <c:catAx>
        <c:axId val="6395532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956864"/>
        <c:crosses val="autoZero"/>
        <c:auto val="1"/>
        <c:lblAlgn val="ctr"/>
        <c:lblOffset val="100"/>
      </c:catAx>
      <c:valAx>
        <c:axId val="6395686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>
                    <a:latin typeface="Times New Roman" pitchFamily="18" charset="0"/>
                    <a:cs typeface="Times New Roman" pitchFamily="18" charset="0"/>
                  </a:rPr>
                  <a:t>Массовая доля ртути, мкг/кг</a:t>
                </a:r>
                <a:endParaRPr lang="ru-RU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955328"/>
        <c:crosses val="autoZero"/>
        <c:crossBetween val="between"/>
        <c:majorUnit val="1000"/>
      </c:valAx>
    </c:plotArea>
    <c:plotVisOnly val="1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Корни (Щучка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дернистая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Лист1!$B$11</c:f>
              <c:strCache>
                <c:ptCount val="1"/>
                <c:pt idx="0">
                  <c:v>Корни </c:v>
                </c:pt>
              </c:strCache>
            </c:strRef>
          </c:tx>
          <c:val>
            <c:numRef>
              <c:f>Лист1!$C$11:$E$11</c:f>
              <c:numCache>
                <c:formatCode>General</c:formatCode>
                <c:ptCount val="3"/>
                <c:pt idx="0">
                  <c:v>80</c:v>
                </c:pt>
                <c:pt idx="1">
                  <c:v>16200</c:v>
                </c:pt>
                <c:pt idx="2">
                  <c:v>840</c:v>
                </c:pt>
              </c:numCache>
            </c:numRef>
          </c:val>
        </c:ser>
        <c:shape val="cylinder"/>
        <c:axId val="64817024"/>
        <c:axId val="64818560"/>
        <c:axId val="0"/>
      </c:bar3DChart>
      <c:catAx>
        <c:axId val="64817024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818560"/>
        <c:crosses val="autoZero"/>
        <c:auto val="1"/>
        <c:lblAlgn val="ctr"/>
        <c:lblOffset val="100"/>
      </c:catAx>
      <c:valAx>
        <c:axId val="648185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>
                    <a:latin typeface="Times New Roman" pitchFamily="18" charset="0"/>
                    <a:cs typeface="Times New Roman" pitchFamily="18" charset="0"/>
                  </a:rPr>
                  <a:t>Массовая доля ртути, мкг/кг</a:t>
                </a:r>
                <a:endParaRPr lang="ru-RU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5.0807742782152152E-2"/>
              <c:y val="0.24080884692228421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817024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 воспроизводимости коффициента градуировочной функции</a:t>
            </a:r>
            <a:r>
              <a:rPr lang="en-US" sz="14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ru-RU" sz="14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(2015 г)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'Коэффициент градуир.зависимости'!$C$106</c:f>
              <c:strCache>
                <c:ptCount val="1"/>
                <c:pt idx="0">
                  <c:v>b</c:v>
                </c:pt>
              </c:strCache>
            </c:strRef>
          </c:tx>
          <c:xVal>
            <c:numRef>
              <c:f>'Коэффициент градуир.зависимости'!$B$107:$B$119</c:f>
              <c:numCache>
                <c:formatCode>0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'Коэффициент градуир.зависимости'!$C$107:$C$119</c:f>
              <c:numCache>
                <c:formatCode>0.00</c:formatCode>
                <c:ptCount val="13"/>
                <c:pt idx="0" formatCode="General">
                  <c:v>2</c:v>
                </c:pt>
                <c:pt idx="1">
                  <c:v>1.9600000000000051</c:v>
                </c:pt>
                <c:pt idx="2" formatCode="General">
                  <c:v>2.0699999999999998</c:v>
                </c:pt>
                <c:pt idx="3" formatCode="General">
                  <c:v>1.9900000000000055</c:v>
                </c:pt>
                <c:pt idx="4" formatCode="General">
                  <c:v>2.11</c:v>
                </c:pt>
                <c:pt idx="5" formatCode="General">
                  <c:v>2.04</c:v>
                </c:pt>
                <c:pt idx="6" formatCode="General">
                  <c:v>1.9900000000000055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'Коэффициент градуир.зависимости'!$H$106</c:f>
              <c:strCache>
                <c:ptCount val="1"/>
                <c:pt idx="0">
                  <c:v>Нижняя граница, bср-2S(b)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'Коэффициент градуир.зависимости'!$B$107:$B$119</c:f>
              <c:numCache>
                <c:formatCode>0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'Коэффициент градуир.зависимости'!$H$107:$H$119</c:f>
              <c:numCache>
                <c:formatCode>0.00</c:formatCode>
                <c:ptCount val="13"/>
                <c:pt idx="0">
                  <c:v>1.7924347417598039</c:v>
                </c:pt>
                <c:pt idx="1">
                  <c:v>1.7924347417598039</c:v>
                </c:pt>
                <c:pt idx="2">
                  <c:v>1.7924347417598039</c:v>
                </c:pt>
                <c:pt idx="3">
                  <c:v>1.7924347417598039</c:v>
                </c:pt>
                <c:pt idx="4">
                  <c:v>1.7924347417598039</c:v>
                </c:pt>
                <c:pt idx="5">
                  <c:v>1.7924347417598039</c:v>
                </c:pt>
                <c:pt idx="6">
                  <c:v>1.7924347417598039</c:v>
                </c:pt>
                <c:pt idx="7">
                  <c:v>1.7924347417598039</c:v>
                </c:pt>
                <c:pt idx="8">
                  <c:v>1.7924347417598039</c:v>
                </c:pt>
                <c:pt idx="9">
                  <c:v>1.7924347417598039</c:v>
                </c:pt>
                <c:pt idx="10">
                  <c:v>1.7924347417598039</c:v>
                </c:pt>
                <c:pt idx="11">
                  <c:v>1.7924347417598039</c:v>
                </c:pt>
                <c:pt idx="12">
                  <c:v>1.7924347417598039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'Коэффициент градуир.зависимости'!$I$106</c:f>
              <c:strCache>
                <c:ptCount val="1"/>
                <c:pt idx="0">
                  <c:v>Верхняя граница, bср+2S(b)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'Коэффициент градуир.зависимости'!$B$107:$B$119</c:f>
              <c:numCache>
                <c:formatCode>0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'Коэффициент градуир.зависимости'!$I$107:$I$119</c:f>
              <c:numCache>
                <c:formatCode>0.00</c:formatCode>
                <c:ptCount val="13"/>
                <c:pt idx="0">
                  <c:v>2.1832174321532389</c:v>
                </c:pt>
                <c:pt idx="1">
                  <c:v>2.1832174321532389</c:v>
                </c:pt>
                <c:pt idx="2">
                  <c:v>2.1832174321532389</c:v>
                </c:pt>
                <c:pt idx="3">
                  <c:v>2.1832174321532389</c:v>
                </c:pt>
                <c:pt idx="4">
                  <c:v>2.1832174321532389</c:v>
                </c:pt>
                <c:pt idx="5">
                  <c:v>2.1832174321532389</c:v>
                </c:pt>
                <c:pt idx="6">
                  <c:v>2.1832174321532389</c:v>
                </c:pt>
                <c:pt idx="7">
                  <c:v>2.1832174321532389</c:v>
                </c:pt>
                <c:pt idx="8">
                  <c:v>2.1832174321532389</c:v>
                </c:pt>
                <c:pt idx="9">
                  <c:v>2.1832174321532389</c:v>
                </c:pt>
                <c:pt idx="10">
                  <c:v>2.1832174321532389</c:v>
                </c:pt>
                <c:pt idx="11">
                  <c:v>2.1832174321532389</c:v>
                </c:pt>
                <c:pt idx="12">
                  <c:v>2.1832174321532389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'Коэффициент градуир.зависимости'!$E$106</c:f>
              <c:strCache>
                <c:ptCount val="1"/>
                <c:pt idx="0">
                  <c:v>bср</c:v>
                </c:pt>
              </c:strCache>
            </c:strRef>
          </c:tx>
          <c:spPr>
            <a:ln>
              <a:solidFill>
                <a:sysClr val="windowText" lastClr="000000">
                  <a:lumMod val="95000"/>
                  <a:lumOff val="5000"/>
                </a:sysClr>
              </a:solidFill>
            </a:ln>
          </c:spPr>
          <c:marker>
            <c:symbol val="none"/>
          </c:marker>
          <c:xVal>
            <c:numRef>
              <c:f>'Коэффициент градуир.зависимости'!$B$107:$B$119</c:f>
              <c:numCache>
                <c:formatCode>0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'Коэффициент градуир.зависимости'!$E$107:$E$119</c:f>
              <c:numCache>
                <c:formatCode>0.00</c:formatCode>
                <c:ptCount val="13"/>
                <c:pt idx="0">
                  <c:v>1.9878260869565221</c:v>
                </c:pt>
                <c:pt idx="1">
                  <c:v>1.9878260869565221</c:v>
                </c:pt>
                <c:pt idx="2">
                  <c:v>1.9878260869565221</c:v>
                </c:pt>
                <c:pt idx="3">
                  <c:v>1.9878260869565221</c:v>
                </c:pt>
                <c:pt idx="4">
                  <c:v>1.9878260869565221</c:v>
                </c:pt>
                <c:pt idx="5">
                  <c:v>1.9878260869565221</c:v>
                </c:pt>
                <c:pt idx="6">
                  <c:v>1.9878260869565221</c:v>
                </c:pt>
                <c:pt idx="7">
                  <c:v>1.9878260869565221</c:v>
                </c:pt>
                <c:pt idx="8">
                  <c:v>1.9878260869565221</c:v>
                </c:pt>
                <c:pt idx="9">
                  <c:v>1.9878260869565221</c:v>
                </c:pt>
                <c:pt idx="10">
                  <c:v>1.9878260869565221</c:v>
                </c:pt>
                <c:pt idx="11">
                  <c:v>1.9878260869565221</c:v>
                </c:pt>
                <c:pt idx="12">
                  <c:v>1.9878260869565221</c:v>
                </c:pt>
              </c:numCache>
            </c:numRef>
          </c:yVal>
          <c:smooth val="1"/>
        </c:ser>
        <c:axId val="63254912"/>
        <c:axId val="63256832"/>
      </c:scatterChart>
      <c:valAx>
        <c:axId val="632549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Номер контрольной процедуры</a:t>
                </a:r>
              </a:p>
            </c:rich>
          </c:tx>
          <c:layout/>
        </c:title>
        <c:numFmt formatCode="0" sourceLinked="1"/>
        <c:tickLblPos val="nextTo"/>
        <c:spPr>
          <a:ln>
            <a:solidFill>
              <a:srgbClr val="2B5481">
                <a:lumMod val="5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256832"/>
        <c:crosses val="autoZero"/>
        <c:crossBetween val="midCat"/>
      </c:valAx>
      <c:valAx>
        <c:axId val="63256832"/>
        <c:scaling>
          <c:orientation val="minMax"/>
          <c:max val="2.2999999999999998"/>
          <c:min val="1.7"/>
        </c:scaling>
        <c:axPos val="l"/>
        <c:majorGridlines>
          <c:spPr>
            <a:ln>
              <a:solidFill>
                <a:srgbClr val="2B5481">
                  <a:lumMod val="50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u="none" strike="noStrike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Значение углового коэффициента </a:t>
                </a:r>
                <a:r>
                  <a:rPr lang="en-US" sz="1000" b="1" i="0" u="none" strike="noStrike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ru-RU" b="1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9.2695090079861278E-3"/>
              <c:y val="0.14957160016014948"/>
            </c:manualLayout>
          </c:layout>
        </c:title>
        <c:numFmt formatCode="General" sourceLinked="1"/>
        <c:tickLblPos val="nextTo"/>
        <c:spPr>
          <a:ln>
            <a:solidFill>
              <a:srgbClr val="2B5481">
                <a:lumMod val="5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254912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tx1"/>
    </a:solidFill>
  </c:spPr>
  <c:externalData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Щука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мышцы</c:v>
                </c:pt>
                <c:pt idx="1">
                  <c:v>печень</c:v>
                </c:pt>
                <c:pt idx="2">
                  <c:v>жабры</c:v>
                </c:pt>
                <c:pt idx="3">
                  <c:v>скелет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2500</c:v>
                </c:pt>
                <c:pt idx="1">
                  <c:v>200</c:v>
                </c:pt>
                <c:pt idx="2">
                  <c:v>250</c:v>
                </c:pt>
                <c:pt idx="3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Старый налим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мышцы</c:v>
                </c:pt>
                <c:pt idx="1">
                  <c:v>печень</c:v>
                </c:pt>
                <c:pt idx="2">
                  <c:v>жабры</c:v>
                </c:pt>
                <c:pt idx="3">
                  <c:v>скелет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733</c:v>
                </c:pt>
                <c:pt idx="1">
                  <c:v>130</c:v>
                </c:pt>
                <c:pt idx="2">
                  <c:v>247</c:v>
                </c:pt>
                <c:pt idx="3">
                  <c:v>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Молодой налим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мышцы</c:v>
                </c:pt>
                <c:pt idx="1">
                  <c:v>печень</c:v>
                </c:pt>
                <c:pt idx="2">
                  <c:v>жабры</c:v>
                </c:pt>
                <c:pt idx="3">
                  <c:v>скелет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319</c:v>
                </c:pt>
                <c:pt idx="1">
                  <c:v>97</c:v>
                </c:pt>
                <c:pt idx="2">
                  <c:v>86</c:v>
                </c:pt>
                <c:pt idx="3">
                  <c:v>14</c:v>
                </c:pt>
              </c:numCache>
            </c:numRef>
          </c:val>
        </c:ser>
        <c:shape val="cylinder"/>
        <c:axId val="64893312"/>
        <c:axId val="64894848"/>
        <c:axId val="0"/>
      </c:bar3DChart>
      <c:catAx>
        <c:axId val="648933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894848"/>
        <c:crosses val="autoZero"/>
        <c:auto val="1"/>
        <c:lblAlgn val="ctr"/>
        <c:lblOffset val="100"/>
      </c:catAx>
      <c:valAx>
        <c:axId val="648948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Содержание ртути, мкг/кг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893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8478573440160396"/>
          <c:y val="7.3660116196239633E-2"/>
          <c:w val="0.54958848241668234"/>
          <c:h val="0.64930203833560984"/>
        </c:manualLayout>
      </c:layout>
      <c:scatterChart>
        <c:scatterStyle val="smoothMarker"/>
        <c:ser>
          <c:idx val="5"/>
          <c:order val="3"/>
          <c:tx>
            <c:strRef>
              <c:f>"1. С (Hg2+) 940 мг/дм3"</c:f>
            </c:strRef>
          </c:tx>
          <c:spPr>
            <a:ln w="22225">
              <a:solidFill>
                <a:sysClr val="windowText" lastClr="000000"/>
              </a:solidFill>
            </a:ln>
          </c:spPr>
          <c:xVal>
            <c:numRef>
              <c:f>'Эксп 2'!$C$8:$C$15</c:f>
            </c:numRef>
          </c:xVal>
          <c:yVal>
            <c:numRef>
              <c:f>'Эксп 2'!$H$8:$H$15</c:f>
            </c:numRef>
          </c:yVal>
          <c:smooth val="1"/>
        </c:ser>
        <c:ser>
          <c:idx val="6"/>
          <c:order val="4"/>
          <c:tx>
            <c:strRef>
              <c:f>"2. С (Hg2+) 100 мг/дм3"</c:f>
            </c:strRef>
          </c:tx>
          <c:spPr>
            <a:ln w="22225">
              <a:prstDash val="sysDash"/>
            </a:ln>
          </c:spPr>
          <c:xVal>
            <c:numRef>
              <c:f>'[РЖ-9_обощение.xlsx]Эксп 2'!$C$16,'[РЖ-9_обощение.xlsx]Эксп 2'!$C$18,'[РЖ-9_обощение.xlsx]Эксп 2'!$C$20,'[РЖ-9_обощение.xlsx]Эксп 2'!$C$21,'[РЖ-9_обощение.xlsx]Эксп 2'!$C$22,'[РЖ-9_обощение.xlsx]Эксп 2'!$C$23</c:f>
            </c:numRef>
          </c:xVal>
          <c:yVal>
            <c:numRef>
              <c:f>'[РЖ-9_обощение.xlsx]Эксп 2'!$H$16,'[РЖ-9_обощение.xlsx]Эксп 2'!$H$18,'[РЖ-9_обощение.xlsx]Эксп 2'!$H$20,'[РЖ-9_обощение.xlsx]Эксп 2'!$H$21,'[РЖ-9_обощение.xlsx]Эксп 2'!$H$22,'[РЖ-9_обощение.xlsx]Эксп 2'!$H$23</c:f>
            </c:numRef>
          </c:yVal>
          <c:smooth val="1"/>
        </c:ser>
        <c:ser>
          <c:idx val="7"/>
          <c:order val="5"/>
          <c:tx>
            <c:strRef>
              <c:f>"3. С (Hg2+) 100 мг/дм3. KCl 1:1"</c:f>
            </c:strRef>
          </c:tx>
          <c:spPr>
            <a:ln w="22225">
              <a:prstDash val="sysDash"/>
            </a:ln>
          </c:spPr>
          <c:xVal>
            <c:numRef>
              <c:f>'Эксп 2'!$C$24:$C$29</c:f>
            </c:numRef>
          </c:xVal>
          <c:yVal>
            <c:numRef>
              <c:f>'Эксп 2'!$H$24:$H$29</c:f>
            </c:numRef>
          </c:yVal>
          <c:smooth val="1"/>
        </c:ser>
        <c:ser>
          <c:idx val="8"/>
          <c:order val="6"/>
          <c:tx>
            <c:strRef>
              <c:f>"4. C (Hg2+) 0.10 мг/дм3"</c:f>
            </c:strRef>
          </c:tx>
          <c:spPr>
            <a:ln w="22225">
              <a:prstDash val="lgDash"/>
            </a:ln>
          </c:spPr>
          <c:xVal>
            <c:numRef>
              <c:f>'Эксп 2'!$C$30:$C$36</c:f>
            </c:numRef>
          </c:xVal>
          <c:yVal>
            <c:numRef>
              <c:f>'Эксп 2'!$H$30:$H$36</c:f>
            </c:numRef>
          </c:yVal>
          <c:smooth val="1"/>
        </c:ser>
        <c:ser>
          <c:idx val="9"/>
          <c:order val="7"/>
          <c:tx>
            <c:strRef>
              <c:f>"5. С (Hg2+) 0.10 мг/дм3. KCl 1:1"</c:f>
            </c:strRef>
          </c:tx>
          <c:spPr>
            <a:ln w="22225">
              <a:prstDash val="lgDash"/>
            </a:ln>
          </c:spPr>
          <c:xVal>
            <c:numRef>
              <c:f>'Эксп 2'!$C$37:$C$42</c:f>
            </c:numRef>
          </c:xVal>
          <c:yVal>
            <c:numRef>
              <c:f>'Эксп 2'!$H$37:$H$42</c:f>
            </c:numRef>
          </c:yVal>
          <c:smooth val="1"/>
        </c:ser>
        <c:ser>
          <c:idx val="10"/>
          <c:order val="8"/>
          <c:tx>
            <c:strRef>
              <c:f>"Достижение ПР Hg(OH)2 от исх. Hg2+"</c:f>
            </c:strRef>
          </c:tx>
          <c:spPr>
            <a:ln cap="rnd">
              <a:prstDash val="sysDot"/>
              <a:round/>
            </a:ln>
          </c:spPr>
          <c:xVal>
            <c:numRef>
              <c:f>'Эксп 2'!$C$44:$C$52</c:f>
            </c:numRef>
          </c:xVal>
          <c:yVal>
            <c:numRef>
              <c:f>'Эксп 2'!$D$44:$D$52</c:f>
            </c:numRef>
          </c:yVal>
          <c:smooth val="1"/>
        </c:ser>
        <c:ser>
          <c:idx val="0"/>
          <c:order val="0"/>
          <c:tx>
            <c:v>1. С (Hg2+) 940 мг/дм3</c:v>
          </c:tx>
          <c:spPr>
            <a:ln w="25400">
              <a:solidFill>
                <a:srgbClr val="FF0000"/>
              </a:solidFill>
            </a:ln>
          </c:spPr>
          <c:marker>
            <c:symbol val="diamond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'[РЖ-10 и РЖ-12_обощение.xlsx]Эксп 2'!$C$8:$C$15</c:f>
              <c:numCache>
                <c:formatCode>General</c:formatCode>
                <c:ptCount val="8"/>
                <c:pt idx="0">
                  <c:v>1.5</c:v>
                </c:pt>
                <c:pt idx="1">
                  <c:v>1.9400000000000241</c:v>
                </c:pt>
                <c:pt idx="2">
                  <c:v>2.3199999999999967</c:v>
                </c:pt>
                <c:pt idx="3">
                  <c:v>2.7</c:v>
                </c:pt>
                <c:pt idx="4">
                  <c:v>3.2</c:v>
                </c:pt>
                <c:pt idx="5">
                  <c:v>3.69</c:v>
                </c:pt>
                <c:pt idx="6">
                  <c:v>4.3</c:v>
                </c:pt>
                <c:pt idx="7">
                  <c:v>4.5</c:v>
                </c:pt>
              </c:numCache>
            </c:numRef>
          </c:xVal>
          <c:yVal>
            <c:numRef>
              <c:f>'[РЖ-10 и РЖ-12_обощение.xlsx]Эксп 2'!$H$8:$H$15</c:f>
              <c:numCache>
                <c:formatCode>0.00%</c:formatCode>
                <c:ptCount val="8"/>
                <c:pt idx="0">
                  <c:v>0.57174125132559284</c:v>
                </c:pt>
                <c:pt idx="1">
                  <c:v>0.74271049840934944</c:v>
                </c:pt>
                <c:pt idx="2">
                  <c:v>0.83426511134676551</c:v>
                </c:pt>
                <c:pt idx="3">
                  <c:v>0.90552220572638575</c:v>
                </c:pt>
                <c:pt idx="4">
                  <c:v>0.96276988335101465</c:v>
                </c:pt>
                <c:pt idx="5">
                  <c:v>0.95955588547189863</c:v>
                </c:pt>
                <c:pt idx="6">
                  <c:v>0.97023457051961781</c:v>
                </c:pt>
                <c:pt idx="7">
                  <c:v>0.97486290562035949</c:v>
                </c:pt>
              </c:numCache>
            </c:numRef>
          </c:yVal>
          <c:smooth val="1"/>
        </c:ser>
        <c:ser>
          <c:idx val="1"/>
          <c:order val="1"/>
          <c:tx>
            <c:v>2. С (Hg2+) 100 мг/дм3</c:v>
          </c:tx>
          <c:spPr>
            <a:ln w="25400">
              <a:solidFill>
                <a:srgbClr val="00B0F0"/>
              </a:solidFill>
              <a:prstDash val="sysDash"/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('Эксп 2'!$C$16,'Эксп 2'!$C$18,'Эксп 2'!$C$20,'Эксп 2'!$C$21,'Эксп 2'!$C$22,'Эксп 2'!$C$23)</c:f>
              <c:numCache>
                <c:formatCode>0.0</c:formatCode>
                <c:ptCount val="6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</c:v>
                </c:pt>
                <c:pt idx="4">
                  <c:v>5</c:v>
                </c:pt>
                <c:pt idx="5">
                  <c:v>5.5</c:v>
                </c:pt>
              </c:numCache>
            </c:numRef>
          </c:xVal>
          <c:yVal>
            <c:numRef>
              <c:f>('Эксп 2'!$H$16,'Эксп 2'!$H$18,'Эксп 2'!$H$20,'Эксп 2'!$H$21,'Эксп 2'!$H$22,'Эксп 2'!$H$23)</c:f>
              <c:numCache>
                <c:formatCode>0.00%</c:formatCode>
                <c:ptCount val="6"/>
                <c:pt idx="0">
                  <c:v>0.77745411764705863</c:v>
                </c:pt>
                <c:pt idx="1">
                  <c:v>0.82584470588235259</c:v>
                </c:pt>
                <c:pt idx="2">
                  <c:v>0.8713976470588447</c:v>
                </c:pt>
                <c:pt idx="3">
                  <c:v>0.90637999999999952</c:v>
                </c:pt>
                <c:pt idx="4">
                  <c:v>0.92170392156862735</c:v>
                </c:pt>
                <c:pt idx="5">
                  <c:v>0.92106196078431357</c:v>
                </c:pt>
              </c:numCache>
            </c:numRef>
          </c:yVal>
          <c:smooth val="1"/>
        </c:ser>
        <c:ser>
          <c:idx val="3"/>
          <c:order val="2"/>
          <c:tx>
            <c:v>4. C (Hg2+) 0,10 мг/дм3</c:v>
          </c:tx>
          <c:spPr>
            <a:ln w="25400">
              <a:solidFill>
                <a:schemeClr val="tx1"/>
              </a:solidFill>
              <a:prstDash val="lgDash"/>
            </a:ln>
          </c:spPr>
          <c:marker>
            <c:symbol val="x"/>
            <c:size val="3"/>
            <c:spPr>
              <a:ln>
                <a:solidFill>
                  <a:schemeClr val="tx1"/>
                </a:solidFill>
              </a:ln>
            </c:spPr>
          </c:marker>
          <c:xVal>
            <c:numRef>
              <c:f>'[РЖ-10 и РЖ-12_обощение.xlsx]Эксп 2'!$C$30:$C$36</c:f>
              <c:numCache>
                <c:formatCode>0.0</c:formatCode>
                <c:ptCount val="7"/>
                <c:pt idx="0">
                  <c:v>1.5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5.5</c:v>
                </c:pt>
              </c:numCache>
            </c:numRef>
          </c:xVal>
          <c:yVal>
            <c:numRef>
              <c:f>'[РЖ-10 и РЖ-12_обощение.xlsx]Эксп 2'!$H$30:$H$36</c:f>
              <c:numCache>
                <c:formatCode>0.00%</c:formatCode>
                <c:ptCount val="7"/>
                <c:pt idx="0">
                  <c:v>0.24383811129848224</c:v>
                </c:pt>
                <c:pt idx="1">
                  <c:v>0.79598313659360065</c:v>
                </c:pt>
                <c:pt idx="2">
                  <c:v>0.82000000000000062</c:v>
                </c:pt>
                <c:pt idx="3">
                  <c:v>0.79987352445193927</c:v>
                </c:pt>
                <c:pt idx="4">
                  <c:v>0.58642833052275956</c:v>
                </c:pt>
                <c:pt idx="5">
                  <c:v>0.41967284991569687</c:v>
                </c:pt>
                <c:pt idx="6">
                  <c:v>0.42728836424959388</c:v>
                </c:pt>
              </c:numCache>
            </c:numRef>
          </c:yVal>
          <c:smooth val="1"/>
        </c:ser>
        <c:axId val="65038592"/>
        <c:axId val="65049344"/>
      </c:scatterChart>
      <c:valAx>
        <c:axId val="65038592"/>
        <c:scaling>
          <c:orientation val="minMax"/>
          <c:max val="5.5"/>
          <c:min val="1.5"/>
        </c:scaling>
        <c:axPos val="b"/>
        <c:title>
          <c:tx>
            <c:rich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6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</a:t>
                </a:r>
              </a:p>
            </c:rich>
          </c:tx>
          <c:layout>
            <c:manualLayout>
              <c:xMode val="edge"/>
              <c:yMode val="edge"/>
              <c:x val="0.4982492255382478"/>
              <c:y val="0.92127947305243163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049344"/>
        <c:crosses val="autoZero"/>
        <c:crossBetween val="midCat"/>
      </c:valAx>
      <c:valAx>
        <c:axId val="65049344"/>
        <c:scaling>
          <c:orientation val="minMax"/>
          <c:max val="1"/>
          <c:min val="0.4"/>
        </c:scaling>
        <c:axPos val="l"/>
        <c:majorGridlines>
          <c:spPr>
            <a:ln>
              <a:solidFill>
                <a:srgbClr val="FFFFFF">
                  <a:alpha val="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4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Доля </a:t>
                </a:r>
                <a:r>
                  <a:rPr lang="ru-RU" sz="1400" b="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сорбированных</a:t>
                </a:r>
                <a:r>
                  <a:rPr lang="ru-RU" sz="1400" b="0" baseline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400" b="0" baseline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Hg</a:t>
                </a:r>
                <a:r>
                  <a:rPr lang="en-US" sz="1400" b="0" baseline="30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2+</a:t>
                </a:r>
                <a:endParaRPr lang="ru-RU" sz="1400" b="0" baseline="30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4.3289742967151057E-4"/>
              <c:y val="0.25216666666666682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038592"/>
        <c:crosses val="autoZero"/>
        <c:crossBetween val="midCat"/>
        <c:majorUnit val="0.2"/>
      </c:valAx>
      <c:spPr>
        <a:noFill/>
        <a:ln w="25400">
          <a:noFill/>
        </a:ln>
      </c:spPr>
    </c:plotArea>
    <c:plotVisOnly val="1"/>
  </c:chart>
  <c:spPr>
    <a:ln>
      <a:noFill/>
    </a:ln>
  </c:sp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Тб2 0-10 см</c:v>
          </c:tx>
          <c:spPr>
            <a:ln w="19050">
              <a:solidFill>
                <a:schemeClr val="tx1"/>
              </a:solidFill>
            </a:ln>
          </c:spPr>
          <c:marker>
            <c:symbol val="diamond"/>
            <c:size val="3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Обобщение!$D$15:$D$21</c:f>
              <c:numCache>
                <c:formatCode>General</c:formatCode>
                <c:ptCount val="7"/>
                <c:pt idx="0">
                  <c:v>1.3223490702428129E-3</c:v>
                </c:pt>
                <c:pt idx="1">
                  <c:v>2.1237349818037615E-3</c:v>
                </c:pt>
                <c:pt idx="2">
                  <c:v>3.9383817737675148E-3</c:v>
                </c:pt>
                <c:pt idx="3">
                  <c:v>5.0351463183608523E-3</c:v>
                </c:pt>
                <c:pt idx="4">
                  <c:v>8.1011017498379759E-3</c:v>
                </c:pt>
                <c:pt idx="5">
                  <c:v>1.0693454309786321E-2</c:v>
                </c:pt>
                <c:pt idx="6">
                  <c:v>2.4078967047210856E-2</c:v>
                </c:pt>
              </c:numCache>
            </c:numRef>
          </c:xVal>
          <c:yVal>
            <c:numRef>
              <c:f>Обобщение!$H$15:$H$21</c:f>
              <c:numCache>
                <c:formatCode>0.00000</c:formatCode>
                <c:ptCount val="7"/>
                <c:pt idx="0">
                  <c:v>2.3604117852335616E-2</c:v>
                </c:pt>
                <c:pt idx="1">
                  <c:v>4.7729198863353105E-2</c:v>
                </c:pt>
                <c:pt idx="2">
                  <c:v>7.0841018993967803E-2</c:v>
                </c:pt>
                <c:pt idx="3">
                  <c:v>0.12007749828768192</c:v>
                </c:pt>
                <c:pt idx="4">
                  <c:v>0.19129443142729771</c:v>
                </c:pt>
                <c:pt idx="5">
                  <c:v>0.23948638664534569</c:v>
                </c:pt>
                <c:pt idx="6">
                  <c:v>0.47425773966797952</c:v>
                </c:pt>
              </c:numCache>
            </c:numRef>
          </c:yVal>
        </c:ser>
        <c:ser>
          <c:idx val="1"/>
          <c:order val="1"/>
          <c:tx>
            <c:v>Тб2 10-20 см</c:v>
          </c:tx>
          <c:spPr>
            <a:ln w="12700">
              <a:noFill/>
            </a:ln>
          </c:spPr>
          <c:marker>
            <c:symbol val="square"/>
            <c:size val="3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Обобщение!$D$60:$D$66</c:f>
              <c:numCache>
                <c:formatCode>General</c:formatCode>
                <c:ptCount val="7"/>
                <c:pt idx="0">
                  <c:v>1.4706615484321251E-3</c:v>
                </c:pt>
                <c:pt idx="1">
                  <c:v>3.0410289645545641E-3</c:v>
                </c:pt>
                <c:pt idx="2">
                  <c:v>5.2644698140485594E-3</c:v>
                </c:pt>
                <c:pt idx="3">
                  <c:v>5.5037638965053934E-3</c:v>
                </c:pt>
                <c:pt idx="4">
                  <c:v>7.7521312129218804E-3</c:v>
                </c:pt>
                <c:pt idx="5">
                  <c:v>1.1341542449773341E-2</c:v>
                </c:pt>
                <c:pt idx="6">
                  <c:v>2.5973378533327686E-2</c:v>
                </c:pt>
              </c:numCache>
            </c:numRef>
          </c:xVal>
          <c:yVal>
            <c:numRef>
              <c:f>Обобщение!$H$60:$H$66</c:f>
              <c:numCache>
                <c:formatCode>0.00000</c:formatCode>
                <c:ptCount val="7"/>
                <c:pt idx="0">
                  <c:v>2.3269648188637172E-2</c:v>
                </c:pt>
                <c:pt idx="1">
                  <c:v>4.6999904498596624E-2</c:v>
                </c:pt>
                <c:pt idx="2">
                  <c:v>6.9514930953689463E-2</c:v>
                </c:pt>
                <c:pt idx="3">
                  <c:v>0.11817218570297019</c:v>
                </c:pt>
                <c:pt idx="4">
                  <c:v>0.19012311498539627</c:v>
                </c:pt>
                <c:pt idx="5">
                  <c:v>0.23787776060621169</c:v>
                </c:pt>
                <c:pt idx="6">
                  <c:v>0.47046630765934655</c:v>
                </c:pt>
              </c:numCache>
            </c:numRef>
          </c:yVal>
        </c:ser>
        <c:ser>
          <c:idx val="2"/>
          <c:order val="2"/>
          <c:tx>
            <c:v>Тпг Адер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triangle"/>
            <c:size val="3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Обобщение!$D$120:$D$124</c:f>
              <c:numCache>
                <c:formatCode>General</c:formatCode>
                <c:ptCount val="5"/>
                <c:pt idx="0">
                  <c:v>1.2687571663592973E-3</c:v>
                </c:pt>
                <c:pt idx="1">
                  <c:v>3.8037788523855726E-3</c:v>
                </c:pt>
                <c:pt idx="2">
                  <c:v>6.2814696644899895E-3</c:v>
                </c:pt>
                <c:pt idx="3">
                  <c:v>1.0897851338551381E-2</c:v>
                </c:pt>
                <c:pt idx="4">
                  <c:v>2.4353158183359092E-2</c:v>
                </c:pt>
              </c:numCache>
            </c:numRef>
          </c:xVal>
          <c:yVal>
            <c:numRef>
              <c:f>Обобщение!$H$120:$H$124</c:f>
              <c:numCache>
                <c:formatCode>0.00000</c:formatCode>
                <c:ptCount val="5"/>
                <c:pt idx="0">
                  <c:v>2.3657709756219211E-2</c:v>
                </c:pt>
                <c:pt idx="1">
                  <c:v>4.5850537726455962E-2</c:v>
                </c:pt>
                <c:pt idx="2">
                  <c:v>6.8200005203772368E-2</c:v>
                </c:pt>
                <c:pt idx="3">
                  <c:v>0.11306426917088616</c:v>
                </c:pt>
                <c:pt idx="4">
                  <c:v>0.17427927613540425</c:v>
                </c:pt>
              </c:numCache>
            </c:numRef>
          </c:yVal>
        </c:ser>
        <c:ser>
          <c:idx val="3"/>
          <c:order val="3"/>
          <c:tx>
            <c:v>Тб1 №46</c:v>
          </c:tx>
          <c:spPr>
            <a:ln>
              <a:noFill/>
            </a:ln>
          </c:spPr>
          <c:marker>
            <c:symbol val="x"/>
            <c:size val="3"/>
            <c:spPr>
              <a:noFill/>
              <a:ln>
                <a:solidFill>
                  <a:sysClr val="windowText" lastClr="000000"/>
                </a:solidFill>
              </a:ln>
            </c:spPr>
          </c:marker>
          <c:dPt>
            <c:idx val="4"/>
            <c:marker>
              <c:symbol val="none"/>
            </c:marker>
          </c:dPt>
          <c:xVal>
            <c:numRef>
              <c:f>Обобщение!$D$79:$D$84</c:f>
              <c:numCache>
                <c:formatCode>General</c:formatCode>
                <c:ptCount val="6"/>
                <c:pt idx="0">
                  <c:v>2.3680143576450385E-3</c:v>
                </c:pt>
                <c:pt idx="1">
                  <c:v>5.5436462435814434E-3</c:v>
                </c:pt>
                <c:pt idx="2">
                  <c:v>1.1715439453611845E-2</c:v>
                </c:pt>
                <c:pt idx="3">
                  <c:v>3.7389700383867602E-2</c:v>
                </c:pt>
                <c:pt idx="4">
                  <c:v>4.1213420409791132E-2</c:v>
                </c:pt>
                <c:pt idx="5">
                  <c:v>0.12303704072984696</c:v>
                </c:pt>
              </c:numCache>
            </c:numRef>
          </c:xVal>
          <c:yVal>
            <c:numRef>
              <c:f>Обобщение!$H$79:$H$84</c:f>
              <c:numCache>
                <c:formatCode>0.00000</c:formatCode>
                <c:ptCount val="6"/>
                <c:pt idx="0">
                  <c:v>2.1392890971633684E-2</c:v>
                </c:pt>
                <c:pt idx="1">
                  <c:v>4.2624058225023326E-2</c:v>
                </c:pt>
                <c:pt idx="2">
                  <c:v>0.10810209880851512</c:v>
                </c:pt>
                <c:pt idx="3">
                  <c:v>0.21681557334151108</c:v>
                </c:pt>
                <c:pt idx="4">
                  <c:v>0.31787926811127393</c:v>
                </c:pt>
                <c:pt idx="5">
                  <c:v>0.35492071298038225</c:v>
                </c:pt>
              </c:numCache>
            </c:numRef>
          </c:yVal>
        </c:ser>
        <c:ser>
          <c:idx val="4"/>
          <c:order val="4"/>
          <c:tx>
            <c:v>Тб1 №9</c:v>
          </c:tx>
          <c:spPr>
            <a:ln w="28575">
              <a:noFill/>
            </a:ln>
          </c:spPr>
          <c:marker>
            <c:symbol val="star"/>
            <c:size val="4"/>
            <c:spPr>
              <a:noFill/>
              <a:ln>
                <a:solidFill>
                  <a:schemeClr val="tx1"/>
                </a:solidFill>
              </a:ln>
            </c:spPr>
          </c:marker>
          <c:dPt>
            <c:idx val="10"/>
            <c:marker>
              <c:symbol val="none"/>
            </c:marker>
          </c:dPt>
          <c:xVal>
            <c:numRef>
              <c:f>Обобщение!$D$155:$D$165</c:f>
              <c:numCache>
                <c:formatCode>General</c:formatCode>
                <c:ptCount val="11"/>
                <c:pt idx="0">
                  <c:v>1.3144556890506461E-3</c:v>
                </c:pt>
                <c:pt idx="1">
                  <c:v>1.9293085398076296E-3</c:v>
                </c:pt>
                <c:pt idx="2">
                  <c:v>1.9841467670372892E-3</c:v>
                </c:pt>
                <c:pt idx="3">
                  <c:v>3.1841467670373886E-3</c:v>
                </c:pt>
                <c:pt idx="4">
                  <c:v>5.4638815494291839E-3</c:v>
                </c:pt>
                <c:pt idx="5">
                  <c:v>7.0990577795504014E-3</c:v>
                </c:pt>
                <c:pt idx="6">
                  <c:v>1.3410439204347584E-2</c:v>
                </c:pt>
                <c:pt idx="7">
                  <c:v>1.2862056932050451E-2</c:v>
                </c:pt>
                <c:pt idx="8">
                  <c:v>1.5055586021237351E-2</c:v>
                </c:pt>
                <c:pt idx="9">
                  <c:v>2.0713894012662645E-2</c:v>
                </c:pt>
                <c:pt idx="10">
                  <c:v>1.946757066653448E-2</c:v>
                </c:pt>
              </c:numCache>
            </c:numRef>
          </c:xVal>
          <c:yVal>
            <c:numRef>
              <c:f>Обобщение!$H$155:$H$165</c:f>
              <c:numCache>
                <c:formatCode>0.00000</c:formatCode>
                <c:ptCount val="11"/>
                <c:pt idx="0">
                  <c:v>2.3612011233527765E-2</c:v>
                </c:pt>
                <c:pt idx="1">
                  <c:v>4.773269452724354E-2</c:v>
                </c:pt>
                <c:pt idx="2">
                  <c:v>7.250523306842431E-2</c:v>
                </c:pt>
                <c:pt idx="3">
                  <c:v>0.11226840978476048</c:v>
                </c:pt>
                <c:pt idx="4">
                  <c:v>0.14408399222294241</c:v>
                </c:pt>
                <c:pt idx="5">
                  <c:v>0.19307076253566038</c:v>
                </c:pt>
                <c:pt idx="6">
                  <c:v>0.23674757857893541</c:v>
                </c:pt>
                <c:pt idx="7">
                  <c:v>0.28620409791116208</c:v>
                </c:pt>
                <c:pt idx="8">
                  <c:v>0.35875108430131125</c:v>
                </c:pt>
                <c:pt idx="9">
                  <c:v>0.42955645304183987</c:v>
                </c:pt>
                <c:pt idx="10">
                  <c:v>0.47890602721971304</c:v>
                </c:pt>
              </c:numCache>
            </c:numRef>
          </c:yVal>
        </c:ser>
        <c:ser>
          <c:idx val="5"/>
          <c:order val="5"/>
          <c:tx>
            <c:v>Тпг 0-5 см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10"/>
            <c:marker>
              <c:symbol val="none"/>
            </c:marker>
          </c:dPt>
          <c:xVal>
            <c:numRef>
              <c:f>Обобщение!$D$194:$D$204</c:f>
              <c:numCache>
                <c:formatCode>General</c:formatCode>
                <c:ptCount val="11"/>
                <c:pt idx="0">
                  <c:v>1.2463233461289197E-3</c:v>
                </c:pt>
                <c:pt idx="1">
                  <c:v>2.3705070043372051E-3</c:v>
                </c:pt>
                <c:pt idx="2">
                  <c:v>2.6073084401017702E-3</c:v>
                </c:pt>
                <c:pt idx="3">
                  <c:v>4.8058228226731513E-3</c:v>
                </c:pt>
                <c:pt idx="4">
                  <c:v>6.0222344084949414E-3</c:v>
                </c:pt>
                <c:pt idx="5">
                  <c:v>7.5676753576948124E-3</c:v>
                </c:pt>
                <c:pt idx="6">
                  <c:v>1.1391395383618632E-2</c:v>
                </c:pt>
                <c:pt idx="7">
                  <c:v>1.3584924472805225E-2</c:v>
                </c:pt>
                <c:pt idx="8">
                  <c:v>1.4008674410489063E-2</c:v>
                </c:pt>
                <c:pt idx="9">
                  <c:v>1.9542350067301897E-2</c:v>
                </c:pt>
                <c:pt idx="10">
                  <c:v>1.518021835585024E-2</c:v>
                </c:pt>
              </c:numCache>
            </c:numRef>
          </c:xVal>
          <c:yVal>
            <c:numRef>
              <c:f>Обобщение!$H$194:$H$204</c:f>
              <c:numCache>
                <c:formatCode>0.00000</c:formatCode>
                <c:ptCount val="11"/>
                <c:pt idx="0">
                  <c:v>2.3775244554668201E-2</c:v>
                </c:pt>
                <c:pt idx="1">
                  <c:v>4.7482426840822503E-2</c:v>
                </c:pt>
                <c:pt idx="2">
                  <c:v>7.2172092327633594E-2</c:v>
                </c:pt>
                <c:pt idx="3">
                  <c:v>0.12029809251463212</c:v>
                </c:pt>
                <c:pt idx="4">
                  <c:v>0.14295271181091479</c:v>
                </c:pt>
                <c:pt idx="5">
                  <c:v>0.19258412582480078</c:v>
                </c:pt>
                <c:pt idx="6">
                  <c:v>0.23594018676650502</c:v>
                </c:pt>
                <c:pt idx="7">
                  <c:v>0.28431391339772055</c:v>
                </c:pt>
                <c:pt idx="8">
                  <c:v>0.35980427738173493</c:v>
                </c:pt>
                <c:pt idx="9">
                  <c:v>0.43073975947661225</c:v>
                </c:pt>
                <c:pt idx="10">
                  <c:v>0.48516835175590139</c:v>
                </c:pt>
              </c:numCache>
            </c:numRef>
          </c:yVal>
        </c:ser>
        <c:ser>
          <c:idx val="6"/>
          <c:order val="6"/>
          <c:tx>
            <c:v>Тпг Адер тренд</c:v>
          </c:tx>
          <c:spPr>
            <a:ln w="1905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Обобщение!$D$119:$D$124</c:f>
              <c:numCache>
                <c:formatCode>General</c:formatCode>
                <c:ptCount val="6"/>
                <c:pt idx="0">
                  <c:v>7.1414327733187533E-4</c:v>
                </c:pt>
                <c:pt idx="1">
                  <c:v>1.2687571663592973E-3</c:v>
                </c:pt>
                <c:pt idx="2">
                  <c:v>3.8037788523855726E-3</c:v>
                </c:pt>
                <c:pt idx="3">
                  <c:v>6.2814696644899895E-3</c:v>
                </c:pt>
                <c:pt idx="4">
                  <c:v>1.0897851338551381E-2</c:v>
                </c:pt>
                <c:pt idx="5">
                  <c:v>2.4353158183359092E-2</c:v>
                </c:pt>
              </c:numCache>
            </c:numRef>
          </c:xVal>
          <c:yVal>
            <c:numRef>
              <c:f>Обобщение!$J$119:$J$124</c:f>
              <c:numCache>
                <c:formatCode>0.0000</c:formatCode>
                <c:ptCount val="6"/>
                <c:pt idx="0">
                  <c:v>4.2883033204657124E-3</c:v>
                </c:pt>
                <c:pt idx="1">
                  <c:v>2.3657709756219211E-2</c:v>
                </c:pt>
                <c:pt idx="2">
                  <c:v>4.5850537726455962E-2</c:v>
                </c:pt>
                <c:pt idx="3">
                  <c:v>6.8200005203772368E-2</c:v>
                </c:pt>
                <c:pt idx="4">
                  <c:v>0.11306426917088616</c:v>
                </c:pt>
                <c:pt idx="5">
                  <c:v>0.17427927613540425</c:v>
                </c:pt>
              </c:numCache>
            </c:numRef>
          </c:yVal>
          <c:smooth val="1"/>
        </c:ser>
        <c:ser>
          <c:idx val="7"/>
          <c:order val="7"/>
          <c:tx>
            <c:v>Тб1 № 46 тренд</c:v>
          </c:tx>
          <c:spPr>
            <a:ln w="25400">
              <a:solidFill>
                <a:srgbClr val="FF0000"/>
              </a:solidFill>
              <a:prstDash val="lgDashDotDot"/>
            </a:ln>
          </c:spPr>
          <c:marker>
            <c:symbol val="x"/>
            <c:size val="4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</c:marker>
          <c:xVal>
            <c:numRef>
              <c:f>Обобщение!$D$79:$D$84</c:f>
              <c:numCache>
                <c:formatCode>General</c:formatCode>
                <c:ptCount val="6"/>
                <c:pt idx="0">
                  <c:v>2.3680143576450385E-3</c:v>
                </c:pt>
                <c:pt idx="1">
                  <c:v>5.5436462435814434E-3</c:v>
                </c:pt>
                <c:pt idx="2">
                  <c:v>1.1715439453611845E-2</c:v>
                </c:pt>
                <c:pt idx="3">
                  <c:v>3.7389700383867602E-2</c:v>
                </c:pt>
                <c:pt idx="4">
                  <c:v>4.1213420409791132E-2</c:v>
                </c:pt>
                <c:pt idx="5">
                  <c:v>0.12303704072984696</c:v>
                </c:pt>
              </c:numCache>
            </c:numRef>
          </c:xVal>
          <c:yVal>
            <c:numRef>
              <c:f>Обобщение!$J$79:$J$84</c:f>
              <c:numCache>
                <c:formatCode>0.0000</c:formatCode>
                <c:ptCount val="6"/>
                <c:pt idx="0">
                  <c:v>2.1392890971633684E-2</c:v>
                </c:pt>
                <c:pt idx="1">
                  <c:v>4.2624058225023326E-2</c:v>
                </c:pt>
                <c:pt idx="2">
                  <c:v>0.10810209880851512</c:v>
                </c:pt>
                <c:pt idx="3">
                  <c:v>0.21800000000000044</c:v>
                </c:pt>
                <c:pt idx="4">
                  <c:v>0.23</c:v>
                </c:pt>
                <c:pt idx="5">
                  <c:v>0.35492071298038225</c:v>
                </c:pt>
              </c:numCache>
            </c:numRef>
          </c:yVal>
          <c:smooth val="1"/>
        </c:ser>
        <c:ser>
          <c:idx val="8"/>
          <c:order val="8"/>
          <c:tx>
            <c:v>Тб2 0-10 тренд</c:v>
          </c:tx>
          <c:spPr>
            <a:ln w="25400">
              <a:solidFill>
                <a:srgbClr val="AC8300"/>
              </a:solidFill>
              <a:prstDash val="dash"/>
            </a:ln>
          </c:spPr>
          <c:marker>
            <c:symbol val="none"/>
          </c:marker>
          <c:xVal>
            <c:numRef>
              <c:f>Обобщение!$D$14:$D$21</c:f>
              <c:numCache>
                <c:formatCode>General</c:formatCode>
                <c:ptCount val="8"/>
                <c:pt idx="0">
                  <c:v>6.1069843960317061E-4</c:v>
                </c:pt>
                <c:pt idx="1">
                  <c:v>1.3223490702428129E-3</c:v>
                </c:pt>
                <c:pt idx="2">
                  <c:v>2.1237349818037615E-3</c:v>
                </c:pt>
                <c:pt idx="3">
                  <c:v>3.9383817737675148E-3</c:v>
                </c:pt>
                <c:pt idx="4">
                  <c:v>5.0351463183608523E-3</c:v>
                </c:pt>
                <c:pt idx="5">
                  <c:v>8.1011017498379759E-3</c:v>
                </c:pt>
                <c:pt idx="6">
                  <c:v>1.0693454309786321E-2</c:v>
                </c:pt>
                <c:pt idx="7">
                  <c:v>2.4078967047210856E-2</c:v>
                </c:pt>
              </c:numCache>
            </c:numRef>
          </c:xVal>
          <c:yVal>
            <c:numRef>
              <c:f>Обобщение!$J$14:$J$21</c:f>
              <c:numCache>
                <c:formatCode>0.0000</c:formatCode>
                <c:ptCount val="8"/>
                <c:pt idx="0">
                  <c:v>4.3921635993097504E-3</c:v>
                </c:pt>
                <c:pt idx="1">
                  <c:v>2.3604117852335616E-2</c:v>
                </c:pt>
                <c:pt idx="2">
                  <c:v>4.7729198863353105E-2</c:v>
                </c:pt>
                <c:pt idx="3">
                  <c:v>7.0841018993967803E-2</c:v>
                </c:pt>
                <c:pt idx="4">
                  <c:v>0.12007749828768192</c:v>
                </c:pt>
                <c:pt idx="5">
                  <c:v>0.19129443142729771</c:v>
                </c:pt>
                <c:pt idx="6">
                  <c:v>0.23948638664534569</c:v>
                </c:pt>
                <c:pt idx="7">
                  <c:v>0.47425773966797952</c:v>
                </c:pt>
              </c:numCache>
            </c:numRef>
          </c:yVal>
        </c:ser>
        <c:ser>
          <c:idx val="9"/>
          <c:order val="9"/>
          <c:tx>
            <c:v>Тб2 10-20 тренд</c:v>
          </c:tx>
          <c:spPr>
            <a:ln w="25400">
              <a:solidFill>
                <a:srgbClr val="FFC000"/>
              </a:solidFill>
              <a:prstDash val="sysDash"/>
            </a:ln>
          </c:spPr>
          <c:marker>
            <c:symbol val="none"/>
          </c:marker>
          <c:xVal>
            <c:numRef>
              <c:f>Обобщение!$D$59:$D$66</c:f>
              <c:numCache>
                <c:formatCode>General</c:formatCode>
                <c:ptCount val="8"/>
                <c:pt idx="0">
                  <c:v>6.0135101450720584E-4</c:v>
                </c:pt>
                <c:pt idx="1">
                  <c:v>1.4706615484321251E-3</c:v>
                </c:pt>
                <c:pt idx="2">
                  <c:v>3.0410289645545641E-3</c:v>
                </c:pt>
                <c:pt idx="3">
                  <c:v>5.2644698140485594E-3</c:v>
                </c:pt>
                <c:pt idx="4">
                  <c:v>5.5037638965053934E-3</c:v>
                </c:pt>
                <c:pt idx="5">
                  <c:v>7.7521312129218804E-3</c:v>
                </c:pt>
                <c:pt idx="6">
                  <c:v>1.1341542449773341E-2</c:v>
                </c:pt>
                <c:pt idx="7">
                  <c:v>2.5973378533327686E-2</c:v>
                </c:pt>
              </c:numCache>
            </c:numRef>
          </c:xVal>
          <c:yVal>
            <c:numRef>
              <c:f>Обобщение!$J$59:$J$66</c:f>
              <c:numCache>
                <c:formatCode>0.00000</c:formatCode>
                <c:ptCount val="8"/>
                <c:pt idx="0">
                  <c:v>4.3664764641518734E-3</c:v>
                </c:pt>
                <c:pt idx="1">
                  <c:v>2.3269648188637172E-2</c:v>
                </c:pt>
                <c:pt idx="2">
                  <c:v>4.6999904498596624E-2</c:v>
                </c:pt>
                <c:pt idx="3">
                  <c:v>6.9514930953689463E-2</c:v>
                </c:pt>
                <c:pt idx="4">
                  <c:v>0.11817218570297019</c:v>
                </c:pt>
                <c:pt idx="5">
                  <c:v>0.19012311498539627</c:v>
                </c:pt>
                <c:pt idx="6">
                  <c:v>0.23787776060621169</c:v>
                </c:pt>
                <c:pt idx="7">
                  <c:v>0.47046630765934655</c:v>
                </c:pt>
              </c:numCache>
            </c:numRef>
          </c:yVal>
        </c:ser>
        <c:ser>
          <c:idx val="11"/>
          <c:order val="10"/>
          <c:tx>
            <c:v>Тб1 №9 тренд</c:v>
          </c:tx>
          <c:spPr>
            <a:ln w="25400">
              <a:solidFill>
                <a:schemeClr val="tx1"/>
              </a:solidFill>
              <a:prstDash val="lgDashDot"/>
            </a:ln>
          </c:spPr>
          <c:marker>
            <c:symbol val="none"/>
          </c:marker>
          <c:xVal>
            <c:numRef>
              <c:f>'[Методика проведения эксперимента Hg-ГК_2.xlsx]Обобщение'!$D$155:$D$160,'[Методика проведения эксперимента Hg-ГК_2.xlsx]Обобщение'!$D$162:$D$164</c:f>
              <c:numCache>
                <c:formatCode>General</c:formatCode>
                <c:ptCount val="9"/>
                <c:pt idx="0">
                  <c:v>1.3144556890506461E-3</c:v>
                </c:pt>
                <c:pt idx="1">
                  <c:v>1.9293085398076584E-3</c:v>
                </c:pt>
                <c:pt idx="2">
                  <c:v>1.9841467670373134E-3</c:v>
                </c:pt>
                <c:pt idx="3">
                  <c:v>3.1841467670374671E-3</c:v>
                </c:pt>
                <c:pt idx="4">
                  <c:v>5.4638815494291839E-3</c:v>
                </c:pt>
                <c:pt idx="5">
                  <c:v>7.0990577795504014E-3</c:v>
                </c:pt>
                <c:pt idx="6">
                  <c:v>1.2862056932050451E-2</c:v>
                </c:pt>
                <c:pt idx="7">
                  <c:v>1.5055586021237351E-2</c:v>
                </c:pt>
                <c:pt idx="8">
                  <c:v>2.0713894012662645E-2</c:v>
                </c:pt>
              </c:numCache>
            </c:numRef>
          </c:xVal>
          <c:yVal>
            <c:numRef>
              <c:f>'[Методика проведения эксперимента Hg-ГК_2.xlsx]Обобщение'!$J$155:$J$160,'[Методика проведения эксперимента Hg-ГК_2.xlsx]Обобщение'!$J$162:$J$164</c:f>
              <c:numCache>
                <c:formatCode>0.0000</c:formatCode>
                <c:ptCount val="9"/>
                <c:pt idx="0">
                  <c:v>2.3612011233527765E-2</c:v>
                </c:pt>
                <c:pt idx="1">
                  <c:v>4.7732694527245031E-2</c:v>
                </c:pt>
                <c:pt idx="2">
                  <c:v>7.250523306842431E-2</c:v>
                </c:pt>
                <c:pt idx="3">
                  <c:v>0.11226840978476048</c:v>
                </c:pt>
                <c:pt idx="4">
                  <c:v>0.14408399222294241</c:v>
                </c:pt>
                <c:pt idx="5">
                  <c:v>0.19307076253566038</c:v>
                </c:pt>
                <c:pt idx="6">
                  <c:v>0.28620409791116208</c:v>
                </c:pt>
                <c:pt idx="7">
                  <c:v>0.35875108430131125</c:v>
                </c:pt>
                <c:pt idx="8">
                  <c:v>0.42955645304183987</c:v>
                </c:pt>
              </c:numCache>
            </c:numRef>
          </c:yVal>
        </c:ser>
        <c:ser>
          <c:idx val="12"/>
          <c:order val="11"/>
          <c:tx>
            <c:v>Тпг тренд</c:v>
          </c:tx>
          <c:spPr>
            <a:ln w="25400">
              <a:solidFill>
                <a:srgbClr val="FFFF00"/>
              </a:solidFill>
              <a:prstDash val="lgDash"/>
            </a:ln>
          </c:spPr>
          <c:marker>
            <c:symbol val="none"/>
          </c:marker>
          <c:xVal>
            <c:numRef>
              <c:f>'[Методика проведения эксперимента Hg-ГК_2.xlsx]Обобщение'!$D$194:$D$201,'[Методика проведения эксперимента Hg-ГК_2.xlsx]Обобщение'!$D$203</c:f>
              <c:numCache>
                <c:formatCode>General</c:formatCode>
                <c:ptCount val="9"/>
                <c:pt idx="0">
                  <c:v>1.2463233461289197E-3</c:v>
                </c:pt>
                <c:pt idx="1">
                  <c:v>2.3705070043372051E-3</c:v>
                </c:pt>
                <c:pt idx="2">
                  <c:v>2.6073084401017892E-3</c:v>
                </c:pt>
                <c:pt idx="3">
                  <c:v>4.8058228226731513E-3</c:v>
                </c:pt>
                <c:pt idx="4">
                  <c:v>6.0222344084949414E-3</c:v>
                </c:pt>
                <c:pt idx="5">
                  <c:v>7.5676753576948124E-3</c:v>
                </c:pt>
                <c:pt idx="6">
                  <c:v>1.1391395383618661E-2</c:v>
                </c:pt>
                <c:pt idx="7">
                  <c:v>1.3584924472805225E-2</c:v>
                </c:pt>
                <c:pt idx="8">
                  <c:v>1.9542350067302164E-2</c:v>
                </c:pt>
              </c:numCache>
            </c:numRef>
          </c:xVal>
          <c:yVal>
            <c:numRef>
              <c:f>'[Методика проведения эксперимента Hg-ГК_2.xlsx]Обобщение'!$J$194:$J$201,'[Методика проведения эксперимента Hg-ГК_2.xlsx]Обобщение'!$J$203</c:f>
              <c:numCache>
                <c:formatCode>0.0000</c:formatCode>
                <c:ptCount val="9"/>
                <c:pt idx="0">
                  <c:v>2.3775244554668201E-2</c:v>
                </c:pt>
                <c:pt idx="1">
                  <c:v>4.7482426840823988E-2</c:v>
                </c:pt>
                <c:pt idx="2">
                  <c:v>7.2172092327633594E-2</c:v>
                </c:pt>
                <c:pt idx="3">
                  <c:v>0.12029809251463212</c:v>
                </c:pt>
                <c:pt idx="4">
                  <c:v>0.14295271181091479</c:v>
                </c:pt>
                <c:pt idx="5">
                  <c:v>0.19258412582480078</c:v>
                </c:pt>
                <c:pt idx="6">
                  <c:v>0.23594018676650774</c:v>
                </c:pt>
                <c:pt idx="7">
                  <c:v>0.28431391339772616</c:v>
                </c:pt>
                <c:pt idx="8">
                  <c:v>0.43073975947661225</c:v>
                </c:pt>
              </c:numCache>
            </c:numRef>
          </c:yVal>
        </c:ser>
        <c:axId val="64949632"/>
        <c:axId val="64960000"/>
      </c:scatterChart>
      <c:valAx>
        <c:axId val="649496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2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Равновесная концентрация </a:t>
                </a:r>
                <a:r>
                  <a:rPr lang="ru-RU" sz="1200" b="0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с</a:t>
                </a:r>
                <a:r>
                  <a:rPr lang="ru-RU" sz="1200" b="0" i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1200" b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Hg</a:t>
                </a:r>
                <a:r>
                  <a:rPr lang="en-US" sz="1200" b="0" baseline="30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2+</a:t>
                </a:r>
                <a:r>
                  <a:rPr lang="ru-RU" sz="1200" b="0" baseline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1200" b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12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ммоль</a:t>
                </a:r>
                <a:r>
                  <a:rPr lang="ru-RU" sz="12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/дм</a:t>
                </a:r>
                <a:r>
                  <a:rPr lang="ru-RU" sz="1200" b="0" baseline="30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16781550984541041"/>
              <c:y val="0.94067459384855112"/>
            </c:manualLayout>
          </c:layout>
        </c:title>
        <c:numFmt formatCode="General" sourceLinked="1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960000"/>
        <c:crosses val="autoZero"/>
        <c:crossBetween val="midCat"/>
      </c:valAx>
      <c:valAx>
        <c:axId val="64960000"/>
        <c:scaling>
          <c:orientation val="minMax"/>
          <c:max val="0.5"/>
        </c:scaling>
        <c:axPos val="l"/>
        <c:majorGridlines>
          <c:spPr>
            <a:ln>
              <a:solidFill>
                <a:srgbClr val="FFFFFF">
                  <a:alpha val="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Сорбционная емкость </a:t>
                </a:r>
                <a:r>
                  <a:rPr lang="en-US"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ru-RU"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ммоль/г</a:t>
                </a:r>
              </a:p>
            </c:rich>
          </c:tx>
          <c:layout>
            <c:manualLayout>
              <c:xMode val="edge"/>
              <c:yMode val="edge"/>
              <c:x val="1.7621145374449341E-2"/>
              <c:y val="5.0071684587813733E-2"/>
            </c:manualLayout>
          </c:layout>
        </c:title>
        <c:numFmt formatCode="#,##0.0" sourceLinked="0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949632"/>
        <c:crosses val="autoZero"/>
        <c:crossBetween val="midCat"/>
        <c:majorUnit val="0.1"/>
      </c:valAx>
    </c:plotArea>
    <c:plotVisOnly val="1"/>
  </c:chart>
  <c:spPr>
    <a:ln>
      <a:noFill/>
    </a:ln>
  </c:sp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6553253342221234"/>
          <c:y val="3.8493723849372392E-2"/>
          <c:w val="0.64628282042735996"/>
          <c:h val="0.67672546296296365"/>
        </c:manualLayout>
      </c:layout>
      <c:scatterChart>
        <c:scatterStyle val="lineMarker"/>
        <c:ser>
          <c:idx val="0"/>
          <c:order val="0"/>
          <c:tx>
            <c:v>Тб2 0-10 см</c:v>
          </c:tx>
          <c:spPr>
            <a:ln w="12700">
              <a:noFill/>
              <a:prstDash val="dashDot"/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dPt>
            <c:idx val="4"/>
            <c:marker>
              <c:symbol val="none"/>
            </c:marker>
          </c:dPt>
          <c:dPt>
            <c:idx val="5"/>
            <c:marker>
              <c:symbol val="none"/>
            </c:marker>
          </c:dPt>
          <c:dPt>
            <c:idx val="7"/>
            <c:marker>
              <c:symbol val="none"/>
            </c:marker>
          </c:dPt>
          <c:xVal>
            <c:numRef>
              <c:f>Обобщение!$D$4:$D$13</c:f>
              <c:numCache>
                <c:formatCode>General</c:formatCode>
                <c:ptCount val="10"/>
                <c:pt idx="0">
                  <c:v>7.9764694152258498E-6</c:v>
                </c:pt>
                <c:pt idx="1">
                  <c:v>1.4124997922794418E-5</c:v>
                </c:pt>
                <c:pt idx="2">
                  <c:v>3.7800987088092671E-5</c:v>
                </c:pt>
                <c:pt idx="3">
                  <c:v>7.0292636721675449E-5</c:v>
                </c:pt>
                <c:pt idx="4">
                  <c:v>1.4606909616631661E-4</c:v>
                </c:pt>
                <c:pt idx="5">
                  <c:v>2.7468966548681496E-4</c:v>
                </c:pt>
                <c:pt idx="6">
                  <c:v>3.1207936587070791E-4</c:v>
                </c:pt>
                <c:pt idx="7">
                  <c:v>3.1631686524754063E-4</c:v>
                </c:pt>
                <c:pt idx="8">
                  <c:v>5.7679844458846902E-4</c:v>
                </c:pt>
                <c:pt idx="9">
                  <c:v>7.5184455855230716E-4</c:v>
                </c:pt>
              </c:numCache>
            </c:numRef>
          </c:xVal>
          <c:yVal>
            <c:numRef>
              <c:f>Обобщение!$F$4:$F$13</c:f>
              <c:numCache>
                <c:formatCode>0.0000</c:formatCode>
                <c:ptCount val="10"/>
                <c:pt idx="0">
                  <c:v>0.68000000000000171</c:v>
                </c:pt>
                <c:pt idx="1">
                  <c:v>0.71666666666666667</c:v>
                </c:pt>
                <c:pt idx="2">
                  <c:v>0.69670000000000465</c:v>
                </c:pt>
                <c:pt idx="3">
                  <c:v>0.71800000000000064</c:v>
                </c:pt>
                <c:pt idx="4">
                  <c:v>0.70700000000000063</c:v>
                </c:pt>
                <c:pt idx="5">
                  <c:v>0.77960000000002516</c:v>
                </c:pt>
                <c:pt idx="6">
                  <c:v>0.84350000000000003</c:v>
                </c:pt>
                <c:pt idx="7">
                  <c:v>0.87310000000000065</c:v>
                </c:pt>
                <c:pt idx="8">
                  <c:v>0.84573333333335232</c:v>
                </c:pt>
                <c:pt idx="9">
                  <c:v>0.84918749999999998</c:v>
                </c:pt>
              </c:numCache>
            </c:numRef>
          </c:yVal>
          <c:smooth val="1"/>
        </c:ser>
        <c:ser>
          <c:idx val="2"/>
          <c:order val="1"/>
          <c:tx>
            <c:v>Тпг осв. 0-5 см</c:v>
          </c:tx>
          <c:spPr>
            <a:ln w="12700">
              <a:noFill/>
            </a:ln>
          </c:spPr>
          <c:marker>
            <c:symbol val="triangle"/>
            <c:size val="3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Обобщение!$D$111:$D$118</c:f>
              <c:numCache>
                <c:formatCode>General</c:formatCode>
                <c:ptCount val="8"/>
                <c:pt idx="0">
                  <c:v>1.3971284710105984E-5</c:v>
                </c:pt>
                <c:pt idx="1">
                  <c:v>2.227179819532593E-5</c:v>
                </c:pt>
                <c:pt idx="2">
                  <c:v>2.9163966299416952E-5</c:v>
                </c:pt>
                <c:pt idx="3">
                  <c:v>6.2316167306450694E-5</c:v>
                </c:pt>
                <c:pt idx="4">
                  <c:v>9.6216162321157439E-5</c:v>
                </c:pt>
                <c:pt idx="5">
                  <c:v>2.0053342639216257E-4</c:v>
                </c:pt>
                <c:pt idx="6">
                  <c:v>3.7680509164631816E-4</c:v>
                </c:pt>
                <c:pt idx="7">
                  <c:v>6.2066902637223861E-4</c:v>
                </c:pt>
              </c:numCache>
            </c:numRef>
          </c:xVal>
          <c:yVal>
            <c:numRef>
              <c:f>Обобщение!$F$111:$F$118</c:f>
              <c:numCache>
                <c:formatCode>0.0000</c:formatCode>
                <c:ptCount val="8"/>
                <c:pt idx="0">
                  <c:v>0.48101851851851857</c:v>
                </c:pt>
                <c:pt idx="1">
                  <c:v>0.62925311203321643</c:v>
                </c:pt>
                <c:pt idx="2">
                  <c:v>0.76831683168320064</c:v>
                </c:pt>
                <c:pt idx="3">
                  <c:v>0.77973568281941563</c:v>
                </c:pt>
                <c:pt idx="4">
                  <c:v>0.80738522954091818</c:v>
                </c:pt>
                <c:pt idx="5">
                  <c:v>0.82882978723404765</c:v>
                </c:pt>
                <c:pt idx="6">
                  <c:v>0.8447980835044796</c:v>
                </c:pt>
                <c:pt idx="7">
                  <c:v>0.87217659137576997</c:v>
                </c:pt>
              </c:numCache>
            </c:numRef>
          </c:yVal>
          <c:smooth val="1"/>
        </c:ser>
        <c:ser>
          <c:idx val="3"/>
          <c:order val="2"/>
          <c:tx>
            <c:v>Тб1</c:v>
          </c:tx>
          <c:spPr>
            <a:ln w="12700">
              <a:solidFill>
                <a:srgbClr val="FF0000"/>
              </a:solidFill>
              <a:prstDash val="sysDash"/>
            </a:ln>
          </c:spPr>
          <c:marker>
            <c:symbol val="x"/>
            <c:size val="3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</c:marker>
          <c:dPt>
            <c:idx val="2"/>
            <c:marker>
              <c:spPr>
                <a:noFill/>
                <a:ln>
                  <a:noFill/>
                </a:ln>
              </c:spPr>
            </c:marker>
          </c:dPt>
          <c:xVal>
            <c:numRef>
              <c:f>Обобщение!$D$72:$D$78</c:f>
              <c:numCache>
                <c:formatCode>General</c:formatCode>
                <c:ptCount val="7"/>
                <c:pt idx="0">
                  <c:v>2.220532761686638E-5</c:v>
                </c:pt>
                <c:pt idx="1">
                  <c:v>4.8108081160577012E-5</c:v>
                </c:pt>
                <c:pt idx="2">
                  <c:v>7.9349253036878142E-5</c:v>
                </c:pt>
                <c:pt idx="3">
                  <c:v>1.4980806620470204E-4</c:v>
                </c:pt>
                <c:pt idx="4">
                  <c:v>3.2279774664741115E-4</c:v>
                </c:pt>
                <c:pt idx="5">
                  <c:v>5.8826461937289132E-4</c:v>
                </c:pt>
                <c:pt idx="6">
                  <c:v>9.3224986290449798E-4</c:v>
                </c:pt>
              </c:numCache>
            </c:numRef>
          </c:xVal>
          <c:yVal>
            <c:numRef>
              <c:f>Обобщение!$F$72:$F$78</c:f>
              <c:numCache>
                <c:formatCode>0.0000</c:formatCode>
                <c:ptCount val="7"/>
                <c:pt idx="0">
                  <c:v>0.63035961272479013</c:v>
                </c:pt>
                <c:pt idx="1">
                  <c:v>0.61782178217824102</c:v>
                </c:pt>
                <c:pt idx="2">
                  <c:v>0.7195301027900145</c:v>
                </c:pt>
                <c:pt idx="3">
                  <c:v>0.70009980039922504</c:v>
                </c:pt>
                <c:pt idx="4">
                  <c:v>0.7244680851063825</c:v>
                </c:pt>
                <c:pt idx="5">
                  <c:v>0.75770020533884308</c:v>
                </c:pt>
                <c:pt idx="6">
                  <c:v>0.80800821355236163</c:v>
                </c:pt>
              </c:numCache>
            </c:numRef>
          </c:yVal>
          <c:smooth val="1"/>
        </c:ser>
        <c:ser>
          <c:idx val="4"/>
          <c:order val="3"/>
          <c:tx>
            <c:v>Тпг осв тренд</c:v>
          </c:tx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Обобщение!$D$111:$D$118</c:f>
              <c:numCache>
                <c:formatCode>General</c:formatCode>
                <c:ptCount val="8"/>
                <c:pt idx="0">
                  <c:v>1.3971284710105984E-5</c:v>
                </c:pt>
                <c:pt idx="1">
                  <c:v>2.227179819532593E-5</c:v>
                </c:pt>
                <c:pt idx="2">
                  <c:v>2.9163966299416952E-5</c:v>
                </c:pt>
                <c:pt idx="3">
                  <c:v>6.2316167306450694E-5</c:v>
                </c:pt>
                <c:pt idx="4">
                  <c:v>9.6216162321157439E-5</c:v>
                </c:pt>
                <c:pt idx="5">
                  <c:v>2.0053342639216257E-4</c:v>
                </c:pt>
                <c:pt idx="6">
                  <c:v>3.7680509164631816E-4</c:v>
                </c:pt>
                <c:pt idx="7">
                  <c:v>6.2066902637223861E-4</c:v>
                </c:pt>
              </c:numCache>
            </c:numRef>
          </c:xVal>
          <c:yVal>
            <c:numRef>
              <c:f>Обобщение!$L$111:$L$118</c:f>
              <c:numCache>
                <c:formatCode>0.00000</c:formatCode>
                <c:ptCount val="8"/>
                <c:pt idx="0">
                  <c:v>0.48101851851851857</c:v>
                </c:pt>
                <c:pt idx="1">
                  <c:v>0.62925311203321643</c:v>
                </c:pt>
                <c:pt idx="2">
                  <c:v>0.76831683168320064</c:v>
                </c:pt>
                <c:pt idx="3">
                  <c:v>0.79600000000000004</c:v>
                </c:pt>
                <c:pt idx="4">
                  <c:v>0.80738522954091818</c:v>
                </c:pt>
                <c:pt idx="5">
                  <c:v>0.82882978723404765</c:v>
                </c:pt>
                <c:pt idx="6">
                  <c:v>0.85000000000000064</c:v>
                </c:pt>
                <c:pt idx="7">
                  <c:v>0.87217659137576997</c:v>
                </c:pt>
              </c:numCache>
            </c:numRef>
          </c:yVal>
          <c:smooth val="1"/>
        </c:ser>
        <c:ser>
          <c:idx val="5"/>
          <c:order val="4"/>
          <c:tx>
            <c:v>Тб2 0-10 тренд</c:v>
          </c:tx>
          <c:spPr>
            <a:ln w="25400">
              <a:solidFill>
                <a:srgbClr val="00B0F0"/>
              </a:solidFill>
              <a:prstDash val="lgDash"/>
            </a:ln>
          </c:spPr>
          <c:marker>
            <c:symbol val="none"/>
          </c:marker>
          <c:xVal>
            <c:numRef>
              <c:f>Обобщение!$D$4:$D$13</c:f>
              <c:numCache>
                <c:formatCode>General</c:formatCode>
                <c:ptCount val="10"/>
                <c:pt idx="0">
                  <c:v>7.9764694152258498E-6</c:v>
                </c:pt>
                <c:pt idx="1">
                  <c:v>1.4124997922794418E-5</c:v>
                </c:pt>
                <c:pt idx="2">
                  <c:v>3.7800987088092671E-5</c:v>
                </c:pt>
                <c:pt idx="3">
                  <c:v>7.0292636721675449E-5</c:v>
                </c:pt>
                <c:pt idx="4">
                  <c:v>1.4606909616631661E-4</c:v>
                </c:pt>
                <c:pt idx="5">
                  <c:v>2.7468966548681496E-4</c:v>
                </c:pt>
                <c:pt idx="6">
                  <c:v>3.1207936587070791E-4</c:v>
                </c:pt>
                <c:pt idx="7">
                  <c:v>3.1631686524754063E-4</c:v>
                </c:pt>
                <c:pt idx="8">
                  <c:v>5.7679844458846902E-4</c:v>
                </c:pt>
                <c:pt idx="9">
                  <c:v>7.5184455855230716E-4</c:v>
                </c:pt>
              </c:numCache>
            </c:numRef>
          </c:xVal>
          <c:yVal>
            <c:numRef>
              <c:f>Обобщение!$L$4:$L$13</c:f>
              <c:numCache>
                <c:formatCode>0.00000</c:formatCode>
                <c:ptCount val="10"/>
                <c:pt idx="0">
                  <c:v>0.67700000000002358</c:v>
                </c:pt>
                <c:pt idx="1">
                  <c:v>0.68300000000000172</c:v>
                </c:pt>
                <c:pt idx="2">
                  <c:v>0.69670000000000465</c:v>
                </c:pt>
                <c:pt idx="3">
                  <c:v>0.71800000000000064</c:v>
                </c:pt>
                <c:pt idx="4">
                  <c:v>0.76000000000001966</c:v>
                </c:pt>
                <c:pt idx="5">
                  <c:v>0.82000000000000062</c:v>
                </c:pt>
                <c:pt idx="6">
                  <c:v>0.84350000000000003</c:v>
                </c:pt>
                <c:pt idx="7">
                  <c:v>0.84500000000000064</c:v>
                </c:pt>
                <c:pt idx="8">
                  <c:v>0.84700000000000064</c:v>
                </c:pt>
                <c:pt idx="9">
                  <c:v>0.84918749999999998</c:v>
                </c:pt>
              </c:numCache>
            </c:numRef>
          </c:yVal>
          <c:smooth val="1"/>
        </c:ser>
        <c:ser>
          <c:idx val="7"/>
          <c:order val="5"/>
          <c:tx>
            <c:v>Тб1 тренд</c:v>
          </c:tx>
          <c:spPr>
            <a:ln w="25400">
              <a:solidFill>
                <a:schemeClr val="bg1"/>
              </a:solidFill>
              <a:prstDash val="lgDashDotDot"/>
            </a:ln>
          </c:spPr>
          <c:marker>
            <c:symbol val="none"/>
          </c:marker>
          <c:xVal>
            <c:numRef>
              <c:f>Обобщение!$D$72:$D$78</c:f>
              <c:numCache>
                <c:formatCode>General</c:formatCode>
                <c:ptCount val="7"/>
                <c:pt idx="0">
                  <c:v>2.220532761686638E-5</c:v>
                </c:pt>
                <c:pt idx="1">
                  <c:v>4.8108081160577012E-5</c:v>
                </c:pt>
                <c:pt idx="2">
                  <c:v>7.9349253036878142E-5</c:v>
                </c:pt>
                <c:pt idx="3">
                  <c:v>1.4980806620470204E-4</c:v>
                </c:pt>
                <c:pt idx="4">
                  <c:v>3.2279774664741115E-4</c:v>
                </c:pt>
                <c:pt idx="5">
                  <c:v>5.8826461937289132E-4</c:v>
                </c:pt>
                <c:pt idx="6">
                  <c:v>9.3224986290449798E-4</c:v>
                </c:pt>
              </c:numCache>
            </c:numRef>
          </c:xVal>
          <c:yVal>
            <c:numRef>
              <c:f>Обобщение!$L$72:$L$78</c:f>
              <c:numCache>
                <c:formatCode>0.00000</c:formatCode>
                <c:ptCount val="7"/>
                <c:pt idx="0">
                  <c:v>0.61500000000000365</c:v>
                </c:pt>
                <c:pt idx="1">
                  <c:v>0.64000000000002022</c:v>
                </c:pt>
                <c:pt idx="2">
                  <c:v>0.67000000000002347</c:v>
                </c:pt>
                <c:pt idx="3">
                  <c:v>0.70009980039922504</c:v>
                </c:pt>
                <c:pt idx="4">
                  <c:v>0.7244680851063825</c:v>
                </c:pt>
                <c:pt idx="5">
                  <c:v>0.75770020533884308</c:v>
                </c:pt>
                <c:pt idx="6">
                  <c:v>0.80800821355236163</c:v>
                </c:pt>
              </c:numCache>
            </c:numRef>
          </c:yVal>
          <c:smooth val="1"/>
        </c:ser>
        <c:ser>
          <c:idx val="8"/>
          <c:order val="6"/>
          <c:tx>
            <c:v>Тб1 №9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3"/>
            <c:marker>
              <c:symbol val="none"/>
            </c:marker>
          </c:dPt>
          <c:dPt>
            <c:idx val="5"/>
            <c:marker>
              <c:symbol val="none"/>
            </c:marker>
          </c:dPt>
          <c:xVal>
            <c:numRef>
              <c:f>Обобщение!$D$145:$D$154</c:f>
              <c:numCache>
                <c:formatCode>General</c:formatCode>
                <c:ptCount val="10"/>
                <c:pt idx="0">
                  <c:v>1.1275071871313596E-5</c:v>
                </c:pt>
                <c:pt idx="1">
                  <c:v>1.4831247818934189E-5</c:v>
                </c:pt>
                <c:pt idx="2">
                  <c:v>3.3052495139338982E-5</c:v>
                </c:pt>
                <c:pt idx="3">
                  <c:v>6.842315170247791E-5</c:v>
                </c:pt>
                <c:pt idx="4">
                  <c:v>1.1067351313625501E-4</c:v>
                </c:pt>
                <c:pt idx="5">
                  <c:v>1.7535769480034021E-4</c:v>
                </c:pt>
                <c:pt idx="6">
                  <c:v>2.7344334214068655E-4</c:v>
                </c:pt>
                <c:pt idx="7">
                  <c:v>2.9762201505558605E-4</c:v>
                </c:pt>
                <c:pt idx="8">
                  <c:v>3.5370656563138832E-4</c:v>
                </c:pt>
                <c:pt idx="9">
                  <c:v>4.8295029662495708E-4</c:v>
                </c:pt>
              </c:numCache>
            </c:numRef>
          </c:xVal>
          <c:yVal>
            <c:numRef>
              <c:f>Обобщение!$F$145:$F$154</c:f>
              <c:numCache>
                <c:formatCode>0.0000</c:formatCode>
                <c:ptCount val="10"/>
                <c:pt idx="0">
                  <c:v>0.54766666666666652</c:v>
                </c:pt>
                <c:pt idx="1">
                  <c:v>0.70250000000000001</c:v>
                </c:pt>
                <c:pt idx="2">
                  <c:v>0.73480000000001966</c:v>
                </c:pt>
                <c:pt idx="3">
                  <c:v>0.72550000000000003</c:v>
                </c:pt>
                <c:pt idx="4">
                  <c:v>0.77800000000002023</c:v>
                </c:pt>
                <c:pt idx="5">
                  <c:v>0.85930000000000062</c:v>
                </c:pt>
                <c:pt idx="6">
                  <c:v>0.86287499999999995</c:v>
                </c:pt>
                <c:pt idx="7">
                  <c:v>0.88059999999999949</c:v>
                </c:pt>
                <c:pt idx="8">
                  <c:v>0.90539999999999998</c:v>
                </c:pt>
                <c:pt idx="9">
                  <c:v>0.90312499999999996</c:v>
                </c:pt>
              </c:numCache>
            </c:numRef>
          </c:yVal>
        </c:ser>
        <c:ser>
          <c:idx val="9"/>
          <c:order val="7"/>
          <c:tx>
            <c:v>Тпг</c:v>
          </c:tx>
          <c:spPr>
            <a:ln w="28575">
              <a:noFill/>
            </a:ln>
          </c:spPr>
          <c:marker>
            <c:symbol val="diamond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2"/>
            <c:marker>
              <c:spPr>
                <a:noFill/>
                <a:ln>
                  <a:noFill/>
                </a:ln>
              </c:spPr>
            </c:marker>
          </c:dPt>
          <c:dPt>
            <c:idx val="5"/>
            <c:marker>
              <c:symbol val="none"/>
            </c:marker>
          </c:dPt>
          <c:dPt>
            <c:idx val="6"/>
            <c:marker>
              <c:symbol val="none"/>
            </c:marker>
          </c:dPt>
          <c:xVal>
            <c:numRef>
              <c:f>Обобщение!$D$184:$D$193</c:f>
              <c:numCache>
                <c:formatCode>General</c:formatCode>
                <c:ptCount val="10"/>
                <c:pt idx="0">
                  <c:v>1.4432424348173753E-5</c:v>
                </c:pt>
                <c:pt idx="1">
                  <c:v>1.3522608305499443E-5</c:v>
                </c:pt>
                <c:pt idx="2">
                  <c:v>2.5948452066404492E-5</c:v>
                </c:pt>
                <c:pt idx="3">
                  <c:v>5.5586021237353475E-5</c:v>
                </c:pt>
                <c:pt idx="4">
                  <c:v>1.0344483772870103E-4</c:v>
                </c:pt>
                <c:pt idx="5">
                  <c:v>1.8258637020788731E-4</c:v>
                </c:pt>
                <c:pt idx="6">
                  <c:v>3.661697990926903E-4</c:v>
                </c:pt>
                <c:pt idx="7">
                  <c:v>3.0310583777855412E-4</c:v>
                </c:pt>
                <c:pt idx="8">
                  <c:v>3.6475729930040212E-4</c:v>
                </c:pt>
                <c:pt idx="9">
                  <c:v>3.9944663243431881E-4</c:v>
                </c:pt>
              </c:numCache>
            </c:numRef>
          </c:xVal>
          <c:yVal>
            <c:numRef>
              <c:f>Обобщение!$F$184:$F$193</c:f>
              <c:numCache>
                <c:formatCode>0.0000</c:formatCode>
                <c:ptCount val="10"/>
                <c:pt idx="0">
                  <c:v>0.42100000000000032</c:v>
                </c:pt>
                <c:pt idx="1">
                  <c:v>0.72875000000001966</c:v>
                </c:pt>
                <c:pt idx="2">
                  <c:v>0.79179999999999995</c:v>
                </c:pt>
                <c:pt idx="3">
                  <c:v>0.77700000000002001</c:v>
                </c:pt>
                <c:pt idx="4">
                  <c:v>0.79249999999999998</c:v>
                </c:pt>
                <c:pt idx="5">
                  <c:v>0.85350000000000004</c:v>
                </c:pt>
                <c:pt idx="6">
                  <c:v>0.81637500000000063</c:v>
                </c:pt>
                <c:pt idx="7">
                  <c:v>0.87840000000000062</c:v>
                </c:pt>
                <c:pt idx="8">
                  <c:v>0.9024444444444446</c:v>
                </c:pt>
                <c:pt idx="9">
                  <c:v>0.91987500000001265</c:v>
                </c:pt>
              </c:numCache>
            </c:numRef>
          </c:yVal>
        </c:ser>
        <c:ser>
          <c:idx val="10"/>
          <c:order val="8"/>
          <c:tx>
            <c:v>тб1 тренд</c:v>
          </c:tx>
          <c:spPr>
            <a:ln w="25400" cmpd="dbl">
              <a:solidFill>
                <a:schemeClr val="tx1"/>
              </a:solidFill>
              <a:prstDash val="lgDashDot"/>
            </a:ln>
          </c:spPr>
          <c:marker>
            <c:symbol val="none"/>
          </c:marker>
          <c:xVal>
            <c:numRef>
              <c:f>Обобщение!$D$145:$D$154</c:f>
              <c:numCache>
                <c:formatCode>General</c:formatCode>
                <c:ptCount val="10"/>
                <c:pt idx="0">
                  <c:v>1.1275071871313596E-5</c:v>
                </c:pt>
                <c:pt idx="1">
                  <c:v>1.4831247818934189E-5</c:v>
                </c:pt>
                <c:pt idx="2">
                  <c:v>3.3052495139338982E-5</c:v>
                </c:pt>
                <c:pt idx="3">
                  <c:v>6.842315170247791E-5</c:v>
                </c:pt>
                <c:pt idx="4">
                  <c:v>1.1067351313625501E-4</c:v>
                </c:pt>
                <c:pt idx="5">
                  <c:v>1.7535769480034021E-4</c:v>
                </c:pt>
                <c:pt idx="6">
                  <c:v>2.7344334214068655E-4</c:v>
                </c:pt>
                <c:pt idx="7">
                  <c:v>2.9762201505558605E-4</c:v>
                </c:pt>
                <c:pt idx="8">
                  <c:v>3.5370656563138832E-4</c:v>
                </c:pt>
                <c:pt idx="9">
                  <c:v>4.8295029662495708E-4</c:v>
                </c:pt>
              </c:numCache>
            </c:numRef>
          </c:xVal>
          <c:yVal>
            <c:numRef>
              <c:f>Обобщение!$L$145:$L$154</c:f>
              <c:numCache>
                <c:formatCode>0.0000</c:formatCode>
                <c:ptCount val="10"/>
                <c:pt idx="0">
                  <c:v>0.54766666666666652</c:v>
                </c:pt>
                <c:pt idx="1">
                  <c:v>0.70250000000000001</c:v>
                </c:pt>
                <c:pt idx="2">
                  <c:v>0.73480000000001966</c:v>
                </c:pt>
                <c:pt idx="3">
                  <c:v>0.75400000000001888</c:v>
                </c:pt>
                <c:pt idx="4">
                  <c:v>0.77800000000002023</c:v>
                </c:pt>
                <c:pt idx="5">
                  <c:v>0.82000000000000062</c:v>
                </c:pt>
                <c:pt idx="6">
                  <c:v>0.87000000000000965</c:v>
                </c:pt>
                <c:pt idx="7">
                  <c:v>0.88059999999999949</c:v>
                </c:pt>
                <c:pt idx="8">
                  <c:v>0.89000000000000123</c:v>
                </c:pt>
                <c:pt idx="9">
                  <c:v>0.90312499999999996</c:v>
                </c:pt>
              </c:numCache>
            </c:numRef>
          </c:yVal>
          <c:smooth val="1"/>
        </c:ser>
        <c:ser>
          <c:idx val="11"/>
          <c:order val="9"/>
          <c:tx>
            <c:v>Тпг тренд</c:v>
          </c:tx>
          <c:spPr>
            <a:ln w="25400" cmpd="thinThick">
              <a:solidFill>
                <a:srgbClr val="FFFF00"/>
              </a:solidFill>
              <a:prstDash val="dash"/>
            </a:ln>
          </c:spPr>
          <c:marker>
            <c:symbol val="none"/>
          </c:marker>
          <c:xVal>
            <c:numRef>
              <c:f>'[Методика проведения эксперимента Hg-ГК_2.xlsx]Обобщение'!$D$184:$D$189,'[Методика проведения эксперимента Hg-ГК_2.xlsx]Обобщение'!$D$191:$D$193</c:f>
              <c:numCache>
                <c:formatCode>General</c:formatCode>
                <c:ptCount val="9"/>
                <c:pt idx="0">
                  <c:v>1.4432424348173767E-5</c:v>
                </c:pt>
                <c:pt idx="1">
                  <c:v>1.3522608305499453E-5</c:v>
                </c:pt>
                <c:pt idx="2">
                  <c:v>2.5948452066404492E-5</c:v>
                </c:pt>
                <c:pt idx="3">
                  <c:v>5.5586021237353536E-5</c:v>
                </c:pt>
                <c:pt idx="4">
                  <c:v>1.0344483772870103E-4</c:v>
                </c:pt>
                <c:pt idx="5">
                  <c:v>1.8258637020788731E-4</c:v>
                </c:pt>
                <c:pt idx="6">
                  <c:v>3.0310583777855412E-4</c:v>
                </c:pt>
                <c:pt idx="7">
                  <c:v>3.6475729930040212E-4</c:v>
                </c:pt>
                <c:pt idx="8">
                  <c:v>3.9944663243431881E-4</c:v>
                </c:pt>
              </c:numCache>
            </c:numRef>
          </c:xVal>
          <c:yVal>
            <c:numRef>
              <c:f>'[Методика проведения эксперимента Hg-ГК_2.xlsx]Обобщение'!$L$184:$L$189,'[Методика проведения эксперимента Hg-ГК_2.xlsx]Обобщение'!$L$191:$L$193</c:f>
              <c:numCache>
                <c:formatCode>0.0000</c:formatCode>
                <c:ptCount val="9"/>
                <c:pt idx="0">
                  <c:v>0.42100000000000032</c:v>
                </c:pt>
                <c:pt idx="1">
                  <c:v>0.72875000000001999</c:v>
                </c:pt>
                <c:pt idx="2">
                  <c:v>0.74000000000000365</c:v>
                </c:pt>
                <c:pt idx="3">
                  <c:v>0.76500000000002055</c:v>
                </c:pt>
                <c:pt idx="4">
                  <c:v>0.79249999999999998</c:v>
                </c:pt>
                <c:pt idx="5">
                  <c:v>0.83000000000000063</c:v>
                </c:pt>
                <c:pt idx="6">
                  <c:v>0.87840000000000062</c:v>
                </c:pt>
                <c:pt idx="7">
                  <c:v>0.9024444444444446</c:v>
                </c:pt>
                <c:pt idx="8">
                  <c:v>0.91987500000001265</c:v>
                </c:pt>
              </c:numCache>
            </c:numRef>
          </c:yVal>
          <c:smooth val="1"/>
        </c:ser>
        <c:axId val="65237760"/>
        <c:axId val="65239680"/>
      </c:scatterChart>
      <c:valAx>
        <c:axId val="652377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2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Равновесная концентрация  </a:t>
                </a:r>
                <a:r>
                  <a:rPr lang="ru-RU" sz="1200" b="0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с</a:t>
                </a:r>
                <a:r>
                  <a:rPr lang="ru-RU" sz="1200" b="0" i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1200" b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Hg</a:t>
                </a:r>
                <a:r>
                  <a:rPr lang="en-US" sz="1200" b="0" baseline="30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2+</a:t>
                </a:r>
                <a:r>
                  <a:rPr lang="ru-RU" sz="1200" b="0" baseline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1200" b="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1200" b="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ммоль</a:t>
                </a:r>
                <a:r>
                  <a:rPr lang="ru-RU" sz="12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/дм</a:t>
                </a:r>
                <a:r>
                  <a:rPr lang="ru-RU" sz="1200" b="0" baseline="30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18203105669060091"/>
              <c:y val="0.83049440866723623"/>
            </c:manualLayout>
          </c:layout>
        </c:title>
        <c:numFmt formatCode="#,##0.0000" sourceLinked="0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239680"/>
        <c:crosses val="autoZero"/>
        <c:crossBetween val="midCat"/>
        <c:majorUnit val="2.5000000000000456E-4"/>
      </c:valAx>
      <c:valAx>
        <c:axId val="65239680"/>
        <c:scaling>
          <c:orientation val="minMax"/>
          <c:max val="0.95000000000000062"/>
          <c:min val="0.40000000000000102"/>
        </c:scaling>
        <c:axPos val="l"/>
        <c:majorGridlines>
          <c:spPr>
            <a:ln>
              <a:solidFill>
                <a:srgbClr val="FFFFFF">
                  <a:alpha val="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Доля сорбции</a:t>
                </a:r>
              </a:p>
            </c:rich>
          </c:tx>
          <c:layout>
            <c:manualLayout>
              <c:xMode val="edge"/>
              <c:yMode val="edge"/>
              <c:x val="3.5102083333333339E-2"/>
              <c:y val="0.18598051812561089"/>
            </c:manualLayout>
          </c:layout>
        </c:title>
        <c:numFmt formatCode="#,##0.0" sourceLinked="0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237760"/>
        <c:crosses val="autoZero"/>
        <c:crossBetween val="midCat"/>
        <c:majorUnit val="0.1"/>
      </c:valAx>
    </c:plotArea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ГСО 2498-83 - 2500-83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СДПС - </a:t>
            </a:r>
            <a:r>
              <a:rPr lang="en-US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i="0" baseline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1400" b="1" i="1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(Hg) = 110 </a:t>
            </a:r>
            <a:r>
              <a:rPr lang="ru-RU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мкг/кг  </a:t>
            </a:r>
            <a:r>
              <a:rPr lang="ru-RU" sz="1400" b="1" i="1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(2014 г)</a:t>
            </a:r>
            <a:endParaRPr lang="ru-RU" sz="1400" b="1" i="0" baseline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0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  стабильности </a:t>
            </a:r>
            <a:r>
              <a:rPr lang="ru-RU" sz="1000" b="1" i="0" baseline="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градуировочных</a:t>
            </a:r>
            <a:r>
              <a:rPr lang="ru-RU" sz="10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характеристик </a:t>
            </a:r>
            <a:endParaRPr lang="ru-RU" sz="1000" b="0" i="0" baseline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'СДПС - 2'!$E$126</c:f>
              <c:strCache>
                <c:ptCount val="1"/>
                <c:pt idx="0">
                  <c:v>| Xcp - C |/C*100</c:v>
                </c:pt>
              </c:strCache>
            </c:strRef>
          </c:tx>
          <c:xVal>
            <c:numRef>
              <c:f>'СДПС - 2'!$B$127:$B$172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</c:numCache>
            </c:numRef>
          </c:xVal>
          <c:yVal>
            <c:numRef>
              <c:f>'СДПС - 2'!$E$127:$E$172</c:f>
              <c:numCache>
                <c:formatCode>0.00</c:formatCode>
                <c:ptCount val="46"/>
                <c:pt idx="0">
                  <c:v>2.7272727272727391</c:v>
                </c:pt>
                <c:pt idx="1">
                  <c:v>0.90909090909090906</c:v>
                </c:pt>
                <c:pt idx="2">
                  <c:v>3.6363636363636327</c:v>
                </c:pt>
                <c:pt idx="3">
                  <c:v>0.90909090909090906</c:v>
                </c:pt>
                <c:pt idx="4">
                  <c:v>0.90909090909090906</c:v>
                </c:pt>
                <c:pt idx="5">
                  <c:v>3.6363636363636327</c:v>
                </c:pt>
                <c:pt idx="6">
                  <c:v>2.7272727272727391</c:v>
                </c:pt>
                <c:pt idx="7">
                  <c:v>3.6363636363636327</c:v>
                </c:pt>
                <c:pt idx="8">
                  <c:v>4.5454545454545459</c:v>
                </c:pt>
                <c:pt idx="9">
                  <c:v>9.0909090909091006</c:v>
                </c:pt>
                <c:pt idx="10">
                  <c:v>1.8181818181818181</c:v>
                </c:pt>
                <c:pt idx="11">
                  <c:v>5.4545454545454355</c:v>
                </c:pt>
                <c:pt idx="12">
                  <c:v>3.6363636363636327</c:v>
                </c:pt>
                <c:pt idx="13">
                  <c:v>2.7272727272727391</c:v>
                </c:pt>
                <c:pt idx="14">
                  <c:v>1.8181818181818181</c:v>
                </c:pt>
                <c:pt idx="15">
                  <c:v>2.7272727272727391</c:v>
                </c:pt>
                <c:pt idx="16">
                  <c:v>2.7272727272727391</c:v>
                </c:pt>
                <c:pt idx="17">
                  <c:v>0.90909090909090906</c:v>
                </c:pt>
                <c:pt idx="18">
                  <c:v>2.7272727272727391</c:v>
                </c:pt>
                <c:pt idx="19">
                  <c:v>3.6363636363636327</c:v>
                </c:pt>
                <c:pt idx="20">
                  <c:v>4.5454545454545459</c:v>
                </c:pt>
                <c:pt idx="21">
                  <c:v>9.0909090909091006</c:v>
                </c:pt>
                <c:pt idx="22">
                  <c:v>7.2727272727272725</c:v>
                </c:pt>
                <c:pt idx="23">
                  <c:v>5.4545454545454355</c:v>
                </c:pt>
                <c:pt idx="24">
                  <c:v>4.5454545454545459</c:v>
                </c:pt>
                <c:pt idx="25">
                  <c:v>5.4545454545454355</c:v>
                </c:pt>
                <c:pt idx="26">
                  <c:v>0.90909090909090906</c:v>
                </c:pt>
                <c:pt idx="27">
                  <c:v>0.90909090909090906</c:v>
                </c:pt>
                <c:pt idx="28">
                  <c:v>0</c:v>
                </c:pt>
                <c:pt idx="29">
                  <c:v>10.909090909090922</c:v>
                </c:pt>
                <c:pt idx="30">
                  <c:v>1.8181818181818181</c:v>
                </c:pt>
                <c:pt idx="31">
                  <c:v>3.6363636363636327</c:v>
                </c:pt>
                <c:pt idx="32">
                  <c:v>7.2727272727272725</c:v>
                </c:pt>
                <c:pt idx="33">
                  <c:v>5.4545454545454355</c:v>
                </c:pt>
                <c:pt idx="34">
                  <c:v>0.90909090909090906</c:v>
                </c:pt>
                <c:pt idx="35">
                  <c:v>0</c:v>
                </c:pt>
                <c:pt idx="36">
                  <c:v>0.90909090909090906</c:v>
                </c:pt>
                <c:pt idx="37">
                  <c:v>1.8181818181818181</c:v>
                </c:pt>
                <c:pt idx="38">
                  <c:v>4.5454545454545459</c:v>
                </c:pt>
                <c:pt idx="39">
                  <c:v>4.5454545454545459</c:v>
                </c:pt>
                <c:pt idx="40">
                  <c:v>0.90909090909090906</c:v>
                </c:pt>
                <c:pt idx="41">
                  <c:v>8.181818181818107</c:v>
                </c:pt>
                <c:pt idx="42">
                  <c:v>5.4545454545454355</c:v>
                </c:pt>
                <c:pt idx="43">
                  <c:v>3.6363636363636327</c:v>
                </c:pt>
                <c:pt idx="44">
                  <c:v>7.2727272727272725</c:v>
                </c:pt>
                <c:pt idx="45">
                  <c:v>2.7272727272727391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'СДПС - 2'!$F$126</c:f>
              <c:strCache>
                <c:ptCount val="1"/>
                <c:pt idx="0">
                  <c:v>Норматив контроля стабильности ГХ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'СДПС - 2'!$B$127:$B$172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</c:numCache>
            </c:numRef>
          </c:xVal>
          <c:yVal>
            <c:numRef>
              <c:f>'СДПС - 2'!$F$127:$F$172</c:f>
              <c:numCache>
                <c:formatCode>0.00</c:formatCode>
                <c:ptCount val="46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15</c:v>
                </c:pt>
                <c:pt idx="14">
                  <c:v>15</c:v>
                </c:pt>
                <c:pt idx="15">
                  <c:v>15</c:v>
                </c:pt>
                <c:pt idx="16">
                  <c:v>15</c:v>
                </c:pt>
                <c:pt idx="17">
                  <c:v>15</c:v>
                </c:pt>
                <c:pt idx="18">
                  <c:v>15</c:v>
                </c:pt>
                <c:pt idx="19">
                  <c:v>15</c:v>
                </c:pt>
                <c:pt idx="20">
                  <c:v>15</c:v>
                </c:pt>
                <c:pt idx="21">
                  <c:v>15</c:v>
                </c:pt>
                <c:pt idx="22">
                  <c:v>15</c:v>
                </c:pt>
                <c:pt idx="23">
                  <c:v>15</c:v>
                </c:pt>
                <c:pt idx="24">
                  <c:v>15</c:v>
                </c:pt>
                <c:pt idx="25">
                  <c:v>15</c:v>
                </c:pt>
                <c:pt idx="26">
                  <c:v>15</c:v>
                </c:pt>
                <c:pt idx="27">
                  <c:v>15</c:v>
                </c:pt>
                <c:pt idx="28">
                  <c:v>15</c:v>
                </c:pt>
                <c:pt idx="29">
                  <c:v>15</c:v>
                </c:pt>
                <c:pt idx="30">
                  <c:v>15</c:v>
                </c:pt>
                <c:pt idx="31">
                  <c:v>15</c:v>
                </c:pt>
                <c:pt idx="32">
                  <c:v>15</c:v>
                </c:pt>
                <c:pt idx="33">
                  <c:v>15</c:v>
                </c:pt>
                <c:pt idx="34">
                  <c:v>15</c:v>
                </c:pt>
                <c:pt idx="35">
                  <c:v>15</c:v>
                </c:pt>
                <c:pt idx="36">
                  <c:v>15</c:v>
                </c:pt>
                <c:pt idx="37">
                  <c:v>15</c:v>
                </c:pt>
                <c:pt idx="38">
                  <c:v>15</c:v>
                </c:pt>
                <c:pt idx="39">
                  <c:v>15</c:v>
                </c:pt>
                <c:pt idx="40">
                  <c:v>15</c:v>
                </c:pt>
                <c:pt idx="41">
                  <c:v>15</c:v>
                </c:pt>
                <c:pt idx="42">
                  <c:v>15</c:v>
                </c:pt>
                <c:pt idx="43">
                  <c:v>15</c:v>
                </c:pt>
                <c:pt idx="44">
                  <c:v>15</c:v>
                </c:pt>
                <c:pt idx="45">
                  <c:v>15</c:v>
                </c:pt>
              </c:numCache>
            </c:numRef>
          </c:yVal>
          <c:smooth val="1"/>
        </c:ser>
        <c:axId val="63325696"/>
        <c:axId val="63327616"/>
      </c:scatterChart>
      <c:valAx>
        <c:axId val="633256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 dirty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Номер контрольной </a:t>
                </a:r>
                <a:r>
                  <a:rPr lang="ru-RU" sz="1000" b="1" i="0" baseline="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процедуры</a:t>
                </a:r>
                <a:endParaRPr lang="en-US" sz="1000" b="1" i="0" baseline="0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000" b="1" i="0" baseline="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(ПНД Ф 16.1</a:t>
                </a:r>
                <a:r>
                  <a:rPr lang="en-US" sz="1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:2.23-2000)</a:t>
                </a:r>
                <a:endParaRPr lang="ru-RU" sz="100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327616"/>
        <c:crosses val="autoZero"/>
        <c:crossBetween val="midCat"/>
      </c:valAx>
      <c:valAx>
        <c:axId val="63327616"/>
        <c:scaling>
          <c:orientation val="minMax"/>
        </c:scaling>
        <c:axPos val="l"/>
        <c:majorGridlines>
          <c:spPr>
            <a:ln>
              <a:solidFill>
                <a:srgbClr val="DADADA">
                  <a:lumMod val="10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0" i="0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Отклонение от аттестованного значения, мкг</a:t>
                </a:r>
                <a:r>
                  <a:rPr lang="en-US" sz="1000" b="0" i="0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ru-RU" sz="1000" b="0" i="0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кг</a:t>
                </a:r>
                <a:endParaRPr lang="ru-RU" sz="100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2.1931466756716006E-2"/>
              <c:y val="0.17236230014254142"/>
            </c:manualLayout>
          </c:layout>
        </c:title>
        <c:numFmt formatCode="0" sourceLinked="0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325696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tx1"/>
    </a:solidFill>
    <a:ln>
      <a:noFill/>
    </a:ln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ОСО № 10105 САДПП - 08</a:t>
            </a:r>
            <a:r>
              <a:rPr lang="en-US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sz="1400" b="1" i="0" baseline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l-GR" sz="1400" b="1" i="1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(Hg) =22 </a:t>
            </a:r>
            <a:r>
              <a:rPr lang="ru-RU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мкг/кг </a:t>
            </a:r>
            <a:r>
              <a:rPr lang="en-US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i="1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400" b="1" i="1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i="1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4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b="1" i="0" baseline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000" b="1" i="0" baseline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 точности результатов анализа</a:t>
            </a:r>
            <a:endParaRPr lang="ru-RU" sz="1000" b="0" i="0" baseline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'САДПП - 08-3'!$E$78</c:f>
              <c:strCache>
                <c:ptCount val="1"/>
                <c:pt idx="0">
                  <c:v>| Xcp - C |</c:v>
                </c:pt>
              </c:strCache>
            </c:strRef>
          </c:tx>
          <c:xVal>
            <c:numRef>
              <c:f>'САДПП - 08-3'!$B$79:$B$114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numCache>
            </c:numRef>
          </c:xVal>
          <c:yVal>
            <c:numRef>
              <c:f>'САДПП - 08-3'!$E$79:$E$114</c:f>
              <c:numCache>
                <c:formatCode>0.0</c:formatCode>
                <c:ptCount val="36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  <c:pt idx="5">
                  <c:v>5</c:v>
                </c:pt>
                <c:pt idx="6">
                  <c:v>1</c:v>
                </c:pt>
                <c:pt idx="7">
                  <c:v>4</c:v>
                </c:pt>
                <c:pt idx="8">
                  <c:v>3</c:v>
                </c:pt>
                <c:pt idx="9">
                  <c:v>1</c:v>
                </c:pt>
                <c:pt idx="10">
                  <c:v>4</c:v>
                </c:pt>
                <c:pt idx="11">
                  <c:v>1</c:v>
                </c:pt>
                <c:pt idx="12">
                  <c:v>5</c:v>
                </c:pt>
                <c:pt idx="13">
                  <c:v>4</c:v>
                </c:pt>
                <c:pt idx="14">
                  <c:v>5</c:v>
                </c:pt>
                <c:pt idx="15">
                  <c:v>7</c:v>
                </c:pt>
                <c:pt idx="16">
                  <c:v>2</c:v>
                </c:pt>
                <c:pt idx="17">
                  <c:v>3</c:v>
                </c:pt>
                <c:pt idx="18">
                  <c:v>2</c:v>
                </c:pt>
                <c:pt idx="19">
                  <c:v>3</c:v>
                </c:pt>
                <c:pt idx="20">
                  <c:v>3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3</c:v>
                </c:pt>
                <c:pt idx="25">
                  <c:v>1</c:v>
                </c:pt>
                <c:pt idx="26">
                  <c:v>0</c:v>
                </c:pt>
                <c:pt idx="27">
                  <c:v>1</c:v>
                </c:pt>
                <c:pt idx="28">
                  <c:v>6</c:v>
                </c:pt>
                <c:pt idx="29">
                  <c:v>4</c:v>
                </c:pt>
                <c:pt idx="30">
                  <c:v>2</c:v>
                </c:pt>
                <c:pt idx="31">
                  <c:v>5</c:v>
                </c:pt>
                <c:pt idx="32">
                  <c:v>5</c:v>
                </c:pt>
                <c:pt idx="33">
                  <c:v>4</c:v>
                </c:pt>
                <c:pt idx="34">
                  <c:v>5.5</c:v>
                </c:pt>
                <c:pt idx="35">
                  <c:v>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'САДПП - 08-3'!$F$78</c:f>
              <c:strCache>
                <c:ptCount val="1"/>
                <c:pt idx="0">
                  <c:v>Норматив контроля точности измерений, К0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'САДПП - 08-3'!$B$79:$B$114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numCache>
            </c:numRef>
          </c:xVal>
          <c:yVal>
            <c:numRef>
              <c:f>'САДПП - 08-3'!$F$79:$F$114</c:f>
              <c:numCache>
                <c:formatCode>0.0</c:formatCode>
                <c:ptCount val="36"/>
                <c:pt idx="0">
                  <c:v>12.431148619496108</c:v>
                </c:pt>
                <c:pt idx="1">
                  <c:v>12.431148619496108</c:v>
                </c:pt>
                <c:pt idx="2">
                  <c:v>12.431148619496108</c:v>
                </c:pt>
                <c:pt idx="3">
                  <c:v>12.431148619496108</c:v>
                </c:pt>
                <c:pt idx="4">
                  <c:v>12.431148619496108</c:v>
                </c:pt>
                <c:pt idx="5">
                  <c:v>12.431148619496108</c:v>
                </c:pt>
                <c:pt idx="6">
                  <c:v>12.431148619496108</c:v>
                </c:pt>
                <c:pt idx="7">
                  <c:v>12.431148619496108</c:v>
                </c:pt>
                <c:pt idx="8">
                  <c:v>12.431148619496108</c:v>
                </c:pt>
                <c:pt idx="9">
                  <c:v>12.431148619496108</c:v>
                </c:pt>
                <c:pt idx="10">
                  <c:v>12.431148619496108</c:v>
                </c:pt>
                <c:pt idx="11">
                  <c:v>12.431148619496108</c:v>
                </c:pt>
                <c:pt idx="12">
                  <c:v>12.431148619496108</c:v>
                </c:pt>
                <c:pt idx="13">
                  <c:v>12.431148619496108</c:v>
                </c:pt>
                <c:pt idx="14">
                  <c:v>12.431148619496108</c:v>
                </c:pt>
                <c:pt idx="15">
                  <c:v>12.431148619496108</c:v>
                </c:pt>
                <c:pt idx="16">
                  <c:v>12.431148619496108</c:v>
                </c:pt>
                <c:pt idx="17">
                  <c:v>12.431148619496108</c:v>
                </c:pt>
                <c:pt idx="18">
                  <c:v>12.431148619496108</c:v>
                </c:pt>
                <c:pt idx="19">
                  <c:v>12.431148619496108</c:v>
                </c:pt>
                <c:pt idx="20">
                  <c:v>12.431148619496108</c:v>
                </c:pt>
                <c:pt idx="21">
                  <c:v>12.431148619496108</c:v>
                </c:pt>
                <c:pt idx="22">
                  <c:v>12.431148619496108</c:v>
                </c:pt>
                <c:pt idx="23">
                  <c:v>12.431148619496108</c:v>
                </c:pt>
                <c:pt idx="24">
                  <c:v>12.431148619496108</c:v>
                </c:pt>
                <c:pt idx="25">
                  <c:v>12.431148619496108</c:v>
                </c:pt>
                <c:pt idx="26">
                  <c:v>12.431148619496108</c:v>
                </c:pt>
                <c:pt idx="27">
                  <c:v>12.431148619496108</c:v>
                </c:pt>
                <c:pt idx="28">
                  <c:v>12.431148619496108</c:v>
                </c:pt>
                <c:pt idx="29">
                  <c:v>12.431148619496108</c:v>
                </c:pt>
                <c:pt idx="30">
                  <c:v>12.431148619496108</c:v>
                </c:pt>
                <c:pt idx="31">
                  <c:v>12.431148619496108</c:v>
                </c:pt>
                <c:pt idx="32">
                  <c:v>12.431148619496108</c:v>
                </c:pt>
                <c:pt idx="33">
                  <c:v>12.431148619496108</c:v>
                </c:pt>
                <c:pt idx="34">
                  <c:v>12.431148619496108</c:v>
                </c:pt>
                <c:pt idx="35">
                  <c:v>12.431148619496108</c:v>
                </c:pt>
              </c:numCache>
            </c:numRef>
          </c:yVal>
          <c:smooth val="1"/>
        </c:ser>
        <c:axId val="63226240"/>
        <c:axId val="63228160"/>
      </c:scatterChart>
      <c:valAx>
        <c:axId val="632262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</a:defRPr>
                </a:pPr>
                <a:r>
                  <a:rPr lang="ru-RU" sz="1000" b="1" i="0" baseline="0" dirty="0">
                    <a:solidFill>
                      <a:schemeClr val="bg2">
                        <a:lumMod val="50000"/>
                      </a:schemeClr>
                    </a:solidFill>
                  </a:rPr>
                  <a:t>Номер контрольной </a:t>
                </a:r>
                <a:r>
                  <a:rPr lang="ru-RU" sz="1000" b="1" i="0" baseline="0" dirty="0" smtClean="0">
                    <a:solidFill>
                      <a:schemeClr val="bg2">
                        <a:lumMod val="50000"/>
                      </a:schemeClr>
                    </a:solidFill>
                  </a:rPr>
                  <a:t>процедуры</a:t>
                </a:r>
                <a:endParaRPr lang="en-US" sz="1000" b="1" i="0" baseline="0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</a:defRPr>
                </a:pPr>
                <a:r>
                  <a:rPr lang="ru-RU" sz="1000" b="1" i="0" baseline="0" dirty="0" smtClean="0">
                    <a:solidFill>
                      <a:schemeClr val="bg2">
                        <a:lumMod val="50000"/>
                      </a:schemeClr>
                    </a:solidFill>
                  </a:rPr>
                  <a:t> (ПНД Ф 16.1</a:t>
                </a:r>
                <a:r>
                  <a:rPr lang="en-US" sz="1000" b="1" i="0" baseline="0" dirty="0" smtClean="0">
                    <a:solidFill>
                      <a:schemeClr val="bg2">
                        <a:lumMod val="50000"/>
                      </a:schemeClr>
                    </a:solidFill>
                  </a:rPr>
                  <a:t>:2.23-2000)</a:t>
                </a:r>
                <a:endParaRPr lang="ru-RU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accent4">
                <a:lumMod val="10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63228160"/>
        <c:crosses val="autoZero"/>
        <c:crossBetween val="midCat"/>
      </c:valAx>
      <c:valAx>
        <c:axId val="63228160"/>
        <c:scaling>
          <c:orientation val="minMax"/>
        </c:scaling>
        <c:axPos val="l"/>
        <c:majorGridlines>
          <c:spPr>
            <a:ln>
              <a:solidFill>
                <a:srgbClr val="DADADA">
                  <a:lumMod val="10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0" i="0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Отклонение от аттестованного значения, мкг</a:t>
                </a:r>
                <a:r>
                  <a:rPr lang="en-US" sz="1000" b="0" i="0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ru-RU" sz="1000" b="0" i="0" baseline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кг</a:t>
                </a:r>
                <a:endParaRPr lang="ru-RU" sz="1000" b="1" i="0" baseline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2.9494950177391972E-2"/>
              <c:y val="0.16887018850909891"/>
            </c:manualLayout>
          </c:layout>
        </c:title>
        <c:numFmt formatCode="0" sourceLinked="0"/>
        <c:tickLblPos val="nextTo"/>
        <c:spPr>
          <a:ln>
            <a:solidFill>
              <a:schemeClr val="accent4">
                <a:lumMod val="10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63226240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FFFFFF"/>
    </a:solidFill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60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1" baseline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 воспроизводимости коффициента градуировочной функции</a:t>
            </a:r>
            <a:r>
              <a:rPr lang="en-US" sz="1600" b="1" i="1" baseline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ru-RU" sz="1600" b="1" i="1" baseline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(2014 г)</a:t>
            </a:r>
          </a:p>
        </c:rich>
      </c:tx>
      <c:layout>
        <c:manualLayout>
          <c:xMode val="edge"/>
          <c:yMode val="edge"/>
          <c:x val="0"/>
          <c:y val="0"/>
        </c:manualLayout>
      </c:layout>
    </c:title>
    <c:plotArea>
      <c:layout>
        <c:manualLayout>
          <c:layoutTarget val="inner"/>
          <c:xMode val="edge"/>
          <c:yMode val="edge"/>
          <c:x val="0.10577697861529373"/>
          <c:y val="8.7669227661948609E-2"/>
          <c:w val="0.86963309078495754"/>
          <c:h val="0.6920659708212622"/>
        </c:manualLayout>
      </c:layout>
      <c:scatterChart>
        <c:scatterStyle val="smoothMarker"/>
        <c:ser>
          <c:idx val="0"/>
          <c:order val="0"/>
          <c:tx>
            <c:strRef>
              <c:f>'Коэффициент градуир.зависимости'!$D$3</c:f>
              <c:strCache>
                <c:ptCount val="1"/>
                <c:pt idx="0">
                  <c:v>b</c:v>
                </c:pt>
              </c:strCache>
            </c:strRef>
          </c:tx>
          <c:xVal>
            <c:numRef>
              <c:f>'Коэффициент градуир.зависимости'!$A$76:$A$104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'Коэффициент градуир.зависимости'!$D$76:$D$104</c:f>
              <c:numCache>
                <c:formatCode>General</c:formatCode>
                <c:ptCount val="29"/>
                <c:pt idx="0">
                  <c:v>4.1800000000000004E-2</c:v>
                </c:pt>
                <c:pt idx="1">
                  <c:v>4.1500000000000002E-2</c:v>
                </c:pt>
                <c:pt idx="2">
                  <c:v>3.4200000000000001E-2</c:v>
                </c:pt>
                <c:pt idx="3">
                  <c:v>3.4099999999999998E-2</c:v>
                </c:pt>
                <c:pt idx="4">
                  <c:v>3.7300000000000041E-2</c:v>
                </c:pt>
                <c:pt idx="5">
                  <c:v>3.790000000000001E-2</c:v>
                </c:pt>
                <c:pt idx="6">
                  <c:v>3.7100000000000001E-2</c:v>
                </c:pt>
                <c:pt idx="7">
                  <c:v>3.5799999999999998E-2</c:v>
                </c:pt>
                <c:pt idx="8">
                  <c:v>4.1000000000000002E-2</c:v>
                </c:pt>
                <c:pt idx="9">
                  <c:v>3.44E-2</c:v>
                </c:pt>
                <c:pt idx="10" formatCode="0.00">
                  <c:v>3.5500000000000004E-2</c:v>
                </c:pt>
                <c:pt idx="11" formatCode="0.00">
                  <c:v>3.7100000000000001E-2</c:v>
                </c:pt>
                <c:pt idx="12" formatCode="0.00">
                  <c:v>3.8600000000000002E-2</c:v>
                </c:pt>
                <c:pt idx="13" formatCode="0.00">
                  <c:v>3.7100000000000001E-2</c:v>
                </c:pt>
                <c:pt idx="14" formatCode="0.00">
                  <c:v>3.8300000000000001E-2</c:v>
                </c:pt>
                <c:pt idx="15" formatCode="0.00">
                  <c:v>3.790000000000001E-2</c:v>
                </c:pt>
                <c:pt idx="16">
                  <c:v>3.790000000000001E-2</c:v>
                </c:pt>
                <c:pt idx="17" formatCode="0.000">
                  <c:v>3.9199999999999999E-2</c:v>
                </c:pt>
                <c:pt idx="18" formatCode="0.000">
                  <c:v>3.95E-2</c:v>
                </c:pt>
                <c:pt idx="19" formatCode="0.000">
                  <c:v>3.7999999999999999E-2</c:v>
                </c:pt>
                <c:pt idx="20" formatCode="0.000">
                  <c:v>3.6999999999999998E-2</c:v>
                </c:pt>
                <c:pt idx="21" formatCode="0.000">
                  <c:v>3.7600000000000251E-2</c:v>
                </c:pt>
                <c:pt idx="22" formatCode="0.000">
                  <c:v>3.7600000000000251E-2</c:v>
                </c:pt>
                <c:pt idx="23" formatCode="0.000">
                  <c:v>3.9300000000000002E-2</c:v>
                </c:pt>
                <c:pt idx="24" formatCode="0.000">
                  <c:v>3.9199999999999999E-2</c:v>
                </c:pt>
                <c:pt idx="25" formatCode="0.000">
                  <c:v>4.1399999999999999E-2</c:v>
                </c:pt>
                <c:pt idx="26" formatCode="0.000">
                  <c:v>4.1800000000000004E-2</c:v>
                </c:pt>
                <c:pt idx="27" formatCode="0.000">
                  <c:v>3.8300000000000001E-2</c:v>
                </c:pt>
                <c:pt idx="28" formatCode="0.000">
                  <c:v>3.4500000000000003E-2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'Коэффициент градуир.зависимости'!$G$75</c:f>
              <c:strCache>
                <c:ptCount val="1"/>
                <c:pt idx="0">
                  <c:v>bср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'Коэффициент градуир.зависимости'!$A$76:$A$104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'Коэффициент градуир.зависимости'!$G$76:$G$104</c:f>
              <c:numCache>
                <c:formatCode>0.00</c:formatCode>
                <c:ptCount val="29"/>
                <c:pt idx="0">
                  <c:v>3.7446666666666815E-2</c:v>
                </c:pt>
                <c:pt idx="1">
                  <c:v>3.7446666666666815E-2</c:v>
                </c:pt>
                <c:pt idx="2">
                  <c:v>3.7446666666666815E-2</c:v>
                </c:pt>
                <c:pt idx="3">
                  <c:v>3.7446666666666815E-2</c:v>
                </c:pt>
                <c:pt idx="4">
                  <c:v>3.7446666666666815E-2</c:v>
                </c:pt>
                <c:pt idx="5">
                  <c:v>3.7446666666666815E-2</c:v>
                </c:pt>
                <c:pt idx="6">
                  <c:v>3.7446666666666815E-2</c:v>
                </c:pt>
                <c:pt idx="7">
                  <c:v>3.7446666666666815E-2</c:v>
                </c:pt>
                <c:pt idx="8">
                  <c:v>3.7446666666666815E-2</c:v>
                </c:pt>
                <c:pt idx="9">
                  <c:v>3.7446666666666815E-2</c:v>
                </c:pt>
                <c:pt idx="10">
                  <c:v>3.7446666666666815E-2</c:v>
                </c:pt>
                <c:pt idx="11">
                  <c:v>3.7446666666666815E-2</c:v>
                </c:pt>
                <c:pt idx="12">
                  <c:v>3.7446666666666815E-2</c:v>
                </c:pt>
                <c:pt idx="13">
                  <c:v>3.7446666666666815E-2</c:v>
                </c:pt>
                <c:pt idx="14">
                  <c:v>3.7446666666666815E-2</c:v>
                </c:pt>
                <c:pt idx="15">
                  <c:v>3.7446666666666815E-2</c:v>
                </c:pt>
                <c:pt idx="16">
                  <c:v>3.7446666666666815E-2</c:v>
                </c:pt>
                <c:pt idx="17">
                  <c:v>3.7446666666666815E-2</c:v>
                </c:pt>
                <c:pt idx="18">
                  <c:v>3.7446666666666815E-2</c:v>
                </c:pt>
                <c:pt idx="19">
                  <c:v>3.7446666666666815E-2</c:v>
                </c:pt>
                <c:pt idx="20">
                  <c:v>3.7446666666666815E-2</c:v>
                </c:pt>
                <c:pt idx="21">
                  <c:v>3.7446666666666815E-2</c:v>
                </c:pt>
                <c:pt idx="22">
                  <c:v>3.7446666666666815E-2</c:v>
                </c:pt>
                <c:pt idx="23">
                  <c:v>3.7446666666666815E-2</c:v>
                </c:pt>
                <c:pt idx="24">
                  <c:v>3.7446666666666815E-2</c:v>
                </c:pt>
                <c:pt idx="25">
                  <c:v>3.7446666666666815E-2</c:v>
                </c:pt>
                <c:pt idx="26">
                  <c:v>3.7446666666666815E-2</c:v>
                </c:pt>
                <c:pt idx="27">
                  <c:v>3.7446666666666815E-2</c:v>
                </c:pt>
                <c:pt idx="28">
                  <c:v>3.7446666666666815E-2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'Коэффициент градуир.зависимости'!$J$75</c:f>
              <c:strCache>
                <c:ptCount val="1"/>
                <c:pt idx="0">
                  <c:v>Нижняя граница, bср-2S(b)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'Коэффициент градуир.зависимости'!$A$76:$A$104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'Коэффициент градуир.зависимости'!$J$76:$J$104</c:f>
              <c:numCache>
                <c:formatCode>0.00</c:formatCode>
                <c:ptCount val="29"/>
                <c:pt idx="0">
                  <c:v>3.2986873656382296E-2</c:v>
                </c:pt>
                <c:pt idx="1">
                  <c:v>3.2986873656382296E-2</c:v>
                </c:pt>
                <c:pt idx="2">
                  <c:v>3.2986873656382296E-2</c:v>
                </c:pt>
                <c:pt idx="3">
                  <c:v>3.2986873656382296E-2</c:v>
                </c:pt>
                <c:pt idx="4">
                  <c:v>3.2986873656382296E-2</c:v>
                </c:pt>
                <c:pt idx="5">
                  <c:v>3.2986873656382296E-2</c:v>
                </c:pt>
                <c:pt idx="6">
                  <c:v>3.2986873656382296E-2</c:v>
                </c:pt>
                <c:pt idx="7">
                  <c:v>3.2986873656382296E-2</c:v>
                </c:pt>
                <c:pt idx="8">
                  <c:v>3.2986873656382296E-2</c:v>
                </c:pt>
                <c:pt idx="9">
                  <c:v>3.2986873656382296E-2</c:v>
                </c:pt>
                <c:pt idx="10">
                  <c:v>3.2986873656382296E-2</c:v>
                </c:pt>
                <c:pt idx="11">
                  <c:v>3.2986873656382296E-2</c:v>
                </c:pt>
                <c:pt idx="12">
                  <c:v>3.2986873656382296E-2</c:v>
                </c:pt>
                <c:pt idx="13">
                  <c:v>3.2986873656382296E-2</c:v>
                </c:pt>
                <c:pt idx="14">
                  <c:v>3.2986873656382296E-2</c:v>
                </c:pt>
                <c:pt idx="15">
                  <c:v>3.2986873656382296E-2</c:v>
                </c:pt>
                <c:pt idx="16">
                  <c:v>3.2986873656382296E-2</c:v>
                </c:pt>
                <c:pt idx="17">
                  <c:v>3.2986873656382296E-2</c:v>
                </c:pt>
                <c:pt idx="18">
                  <c:v>3.2986873656382296E-2</c:v>
                </c:pt>
                <c:pt idx="19">
                  <c:v>3.2986873656382296E-2</c:v>
                </c:pt>
                <c:pt idx="20">
                  <c:v>3.2986873656382296E-2</c:v>
                </c:pt>
                <c:pt idx="21">
                  <c:v>3.2986873656382296E-2</c:v>
                </c:pt>
                <c:pt idx="22">
                  <c:v>3.2986873656382296E-2</c:v>
                </c:pt>
                <c:pt idx="23">
                  <c:v>3.2986873656382296E-2</c:v>
                </c:pt>
                <c:pt idx="24">
                  <c:v>3.2986873656382296E-2</c:v>
                </c:pt>
                <c:pt idx="25">
                  <c:v>3.2986873656382296E-2</c:v>
                </c:pt>
                <c:pt idx="26">
                  <c:v>3.2986873656382296E-2</c:v>
                </c:pt>
                <c:pt idx="27">
                  <c:v>3.2986873656382296E-2</c:v>
                </c:pt>
                <c:pt idx="28">
                  <c:v>3.2986873656382296E-2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'Коэффициент градуир.зависимости'!$K$75</c:f>
              <c:strCache>
                <c:ptCount val="1"/>
                <c:pt idx="0">
                  <c:v>Верхняя граница, bср+2S(b)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'Коэффициент градуир.зависимости'!$A$76:$A$104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'Коэффициент градуир.зависимости'!$K$76:$K$104</c:f>
              <c:numCache>
                <c:formatCode>0.00</c:formatCode>
                <c:ptCount val="29"/>
                <c:pt idx="0">
                  <c:v>4.1906459676951016E-2</c:v>
                </c:pt>
                <c:pt idx="1">
                  <c:v>4.1906459676951016E-2</c:v>
                </c:pt>
                <c:pt idx="2">
                  <c:v>4.1906459676951016E-2</c:v>
                </c:pt>
                <c:pt idx="3">
                  <c:v>4.1906459676951016E-2</c:v>
                </c:pt>
                <c:pt idx="4">
                  <c:v>4.1906459676951016E-2</c:v>
                </c:pt>
                <c:pt idx="5">
                  <c:v>4.1906459676951016E-2</c:v>
                </c:pt>
                <c:pt idx="6">
                  <c:v>4.1906459676951016E-2</c:v>
                </c:pt>
                <c:pt idx="7">
                  <c:v>4.1906459676951016E-2</c:v>
                </c:pt>
                <c:pt idx="8">
                  <c:v>4.1906459676951016E-2</c:v>
                </c:pt>
                <c:pt idx="9">
                  <c:v>4.1906459676951016E-2</c:v>
                </c:pt>
                <c:pt idx="10">
                  <c:v>4.1906459676951016E-2</c:v>
                </c:pt>
                <c:pt idx="11">
                  <c:v>4.1906459676951016E-2</c:v>
                </c:pt>
                <c:pt idx="12">
                  <c:v>4.1906459676951016E-2</c:v>
                </c:pt>
                <c:pt idx="13">
                  <c:v>4.1906459676951016E-2</c:v>
                </c:pt>
                <c:pt idx="14">
                  <c:v>4.1906459676951016E-2</c:v>
                </c:pt>
                <c:pt idx="15">
                  <c:v>4.1906459676951016E-2</c:v>
                </c:pt>
                <c:pt idx="16">
                  <c:v>4.1906459676951016E-2</c:v>
                </c:pt>
                <c:pt idx="17">
                  <c:v>4.1906459676951016E-2</c:v>
                </c:pt>
                <c:pt idx="18">
                  <c:v>4.1906459676951016E-2</c:v>
                </c:pt>
                <c:pt idx="19">
                  <c:v>4.1906459676951016E-2</c:v>
                </c:pt>
                <c:pt idx="20">
                  <c:v>4.1906459676951016E-2</c:v>
                </c:pt>
                <c:pt idx="21">
                  <c:v>4.1906459676951016E-2</c:v>
                </c:pt>
                <c:pt idx="22">
                  <c:v>4.1906459676951016E-2</c:v>
                </c:pt>
                <c:pt idx="23">
                  <c:v>4.1906459676951016E-2</c:v>
                </c:pt>
                <c:pt idx="24">
                  <c:v>4.1906459676951016E-2</c:v>
                </c:pt>
                <c:pt idx="25">
                  <c:v>4.1906459676951016E-2</c:v>
                </c:pt>
                <c:pt idx="26">
                  <c:v>4.1906459676951016E-2</c:v>
                </c:pt>
                <c:pt idx="27">
                  <c:v>4.1906459676951016E-2</c:v>
                </c:pt>
                <c:pt idx="28">
                  <c:v>4.1906459676951016E-2</c:v>
                </c:pt>
              </c:numCache>
            </c:numRef>
          </c:yVal>
          <c:smooth val="1"/>
        </c:ser>
        <c:axId val="63457920"/>
        <c:axId val="63484672"/>
      </c:scatterChart>
      <c:valAx>
        <c:axId val="634579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 dirty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Номер контрольной </a:t>
                </a:r>
                <a:r>
                  <a:rPr lang="ru-RU" sz="1000" b="1" i="0" baseline="0" dirty="0" smtClean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процедуры</a:t>
                </a:r>
                <a:endParaRPr lang="ru-RU" sz="1000" b="1" i="0" baseline="0" dirty="0">
                  <a:solidFill>
                    <a:schemeClr val="accent4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accent4">
                    <a:lumMod val="10000"/>
                  </a:schemeClr>
                </a:solidFill>
              </a:defRPr>
            </a:pPr>
            <a:endParaRPr lang="ru-RU"/>
          </a:p>
        </c:txPr>
        <c:crossAx val="63484672"/>
        <c:crosses val="autoZero"/>
        <c:crossBetween val="midCat"/>
      </c:valAx>
      <c:valAx>
        <c:axId val="63484672"/>
        <c:scaling>
          <c:orientation val="minMax"/>
          <c:max val="4.5000000000000012E-2"/>
          <c:min val="3.0000000000000002E-2"/>
        </c:scaling>
        <c:axPos val="l"/>
        <c:majorGridlines>
          <c:spPr>
            <a:ln>
              <a:solidFill>
                <a:srgbClr val="DADADA">
                  <a:lumMod val="10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Значение углового коэффициента </a:t>
                </a:r>
                <a:r>
                  <a:rPr lang="en-US" sz="1000" b="1" i="0" baseline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ru-RU" sz="1000" b="1" i="0" baseline="0">
                  <a:solidFill>
                    <a:schemeClr val="accent4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8654125890676623E-2"/>
              <c:y val="0.26866093675634817"/>
            </c:manualLayout>
          </c:layout>
        </c:title>
        <c:numFmt formatCode="General" sourceLinked="1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45792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3.8856635629979257E-2"/>
          <c:y val="0.85688042119616681"/>
          <c:w val="0.94768337638255284"/>
          <c:h val="0.12743341408345871"/>
        </c:manualLayout>
      </c:layout>
      <c:txPr>
        <a:bodyPr/>
        <a:lstStyle/>
        <a:p>
          <a:pPr>
            <a:defRPr sz="1600" b="1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FFFFFF"/>
    </a:solidFill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80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800" b="1" i="0" baseline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ртути в "холостой пробе"(</a:t>
            </a:r>
            <a:r>
              <a:rPr lang="ru-RU" sz="1800" b="1" i="1" baseline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2014 г)</a:t>
            </a:r>
            <a:endParaRPr lang="ru-RU" sz="180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'Контроль холосой пробы'!$F$75</c:f>
              <c:strCache>
                <c:ptCount val="1"/>
                <c:pt idx="0">
                  <c:v>ρ(Hg), нг/дм3</c:v>
                </c:pt>
              </c:strCache>
            </c:strRef>
          </c:tx>
          <c:xVal>
            <c:numRef>
              <c:f>'Контроль холосой пробы'!$A$76:$A$104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'Контроль холосой пробы'!$F$76:$F$104</c:f>
              <c:numCache>
                <c:formatCode>General</c:formatCode>
                <c:ptCount val="29"/>
                <c:pt idx="0">
                  <c:v>1.7</c:v>
                </c:pt>
                <c:pt idx="1">
                  <c:v>1.5</c:v>
                </c:pt>
                <c:pt idx="2">
                  <c:v>4.3</c:v>
                </c:pt>
                <c:pt idx="3">
                  <c:v>8.0500000000000007</c:v>
                </c:pt>
                <c:pt idx="4">
                  <c:v>0.25</c:v>
                </c:pt>
                <c:pt idx="5">
                  <c:v>3.05</c:v>
                </c:pt>
                <c:pt idx="6">
                  <c:v>4.8000000000000007</c:v>
                </c:pt>
                <c:pt idx="7">
                  <c:v>3.9</c:v>
                </c:pt>
                <c:pt idx="8">
                  <c:v>0.55000000000000004</c:v>
                </c:pt>
                <c:pt idx="9">
                  <c:v>0.22500000000000001</c:v>
                </c:pt>
                <c:pt idx="10">
                  <c:v>7.55</c:v>
                </c:pt>
                <c:pt idx="11">
                  <c:v>5.8500000000000005</c:v>
                </c:pt>
                <c:pt idx="12">
                  <c:v>3.8499999999999988</c:v>
                </c:pt>
                <c:pt idx="13">
                  <c:v>4.3</c:v>
                </c:pt>
                <c:pt idx="14">
                  <c:v>5</c:v>
                </c:pt>
                <c:pt idx="15">
                  <c:v>2.8</c:v>
                </c:pt>
                <c:pt idx="16">
                  <c:v>5.0999999999999996</c:v>
                </c:pt>
                <c:pt idx="17">
                  <c:v>2.8499999999999988</c:v>
                </c:pt>
                <c:pt idx="18">
                  <c:v>6.0500000000000007</c:v>
                </c:pt>
                <c:pt idx="19">
                  <c:v>0.45</c:v>
                </c:pt>
                <c:pt idx="20">
                  <c:v>2.6</c:v>
                </c:pt>
                <c:pt idx="21">
                  <c:v>2.8</c:v>
                </c:pt>
                <c:pt idx="22">
                  <c:v>6.6</c:v>
                </c:pt>
                <c:pt idx="23">
                  <c:v>4.05</c:v>
                </c:pt>
                <c:pt idx="24">
                  <c:v>4.1499999999999995</c:v>
                </c:pt>
                <c:pt idx="25">
                  <c:v>6.05</c:v>
                </c:pt>
                <c:pt idx="26">
                  <c:v>6.75</c:v>
                </c:pt>
                <c:pt idx="27">
                  <c:v>8.5</c:v>
                </c:pt>
                <c:pt idx="28">
                  <c:v>4.8499999999999996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'Контроль холосой пробы'!$I$75</c:f>
              <c:strCache>
                <c:ptCount val="1"/>
                <c:pt idx="0">
                  <c:v>ρcp, нг/дм3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'Контроль холосой пробы'!$A$76:$A$104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'Контроль холосой пробы'!$G$76:$G$104</c:f>
              <c:numCache>
                <c:formatCode>General</c:formatCode>
                <c:ptCount val="29"/>
                <c:pt idx="0">
                  <c:v>3.6062499999999833</c:v>
                </c:pt>
                <c:pt idx="1">
                  <c:v>3.6062499999999833</c:v>
                </c:pt>
                <c:pt idx="2">
                  <c:v>3.6062499999999833</c:v>
                </c:pt>
                <c:pt idx="3">
                  <c:v>3.6062499999999833</c:v>
                </c:pt>
                <c:pt idx="4">
                  <c:v>3.6062499999999833</c:v>
                </c:pt>
                <c:pt idx="5">
                  <c:v>3.6062499999999833</c:v>
                </c:pt>
                <c:pt idx="6">
                  <c:v>3.6062499999999833</c:v>
                </c:pt>
                <c:pt idx="7">
                  <c:v>3.6062499999999833</c:v>
                </c:pt>
                <c:pt idx="8">
                  <c:v>3.6062499999999833</c:v>
                </c:pt>
                <c:pt idx="9">
                  <c:v>3.6062499999999833</c:v>
                </c:pt>
                <c:pt idx="10">
                  <c:v>3.6062499999999833</c:v>
                </c:pt>
                <c:pt idx="11">
                  <c:v>3.6062499999999833</c:v>
                </c:pt>
                <c:pt idx="12">
                  <c:v>3.6062499999999833</c:v>
                </c:pt>
                <c:pt idx="13">
                  <c:v>3.6062499999999833</c:v>
                </c:pt>
                <c:pt idx="14">
                  <c:v>3.6062499999999833</c:v>
                </c:pt>
                <c:pt idx="15">
                  <c:v>3.6062499999999833</c:v>
                </c:pt>
                <c:pt idx="16">
                  <c:v>3.6062499999999833</c:v>
                </c:pt>
                <c:pt idx="17">
                  <c:v>3.6062499999999833</c:v>
                </c:pt>
                <c:pt idx="18">
                  <c:v>3.6062499999999833</c:v>
                </c:pt>
                <c:pt idx="19">
                  <c:v>3.6062499999999833</c:v>
                </c:pt>
                <c:pt idx="20">
                  <c:v>3.6062499999999833</c:v>
                </c:pt>
                <c:pt idx="21">
                  <c:v>3.6062499999999833</c:v>
                </c:pt>
                <c:pt idx="22">
                  <c:v>3.6062499999999833</c:v>
                </c:pt>
                <c:pt idx="23">
                  <c:v>3.6062499999999833</c:v>
                </c:pt>
                <c:pt idx="24">
                  <c:v>3.6062499999999833</c:v>
                </c:pt>
                <c:pt idx="25">
                  <c:v>3.6062499999999833</c:v>
                </c:pt>
                <c:pt idx="26">
                  <c:v>3.6062499999999833</c:v>
                </c:pt>
                <c:pt idx="27">
                  <c:v>3.6062499999999833</c:v>
                </c:pt>
                <c:pt idx="28">
                  <c:v>3.6062499999999833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'Контроль холосой пробы'!$H$75</c:f>
              <c:strCache>
                <c:ptCount val="1"/>
                <c:pt idx="0">
                  <c:v>Норматив контроля, нг/дм 3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'Контроль холосой пробы'!$A$76:$A$104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'Контроль холосой пробы'!$H$76:$H$104</c:f>
              <c:numCache>
                <c:formatCode>General</c:formatCode>
                <c:ptCount val="29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</c:numCache>
            </c:numRef>
          </c:yVal>
          <c:smooth val="1"/>
        </c:ser>
        <c:axId val="63526784"/>
        <c:axId val="49762304"/>
      </c:scatterChart>
      <c:valAx>
        <c:axId val="635267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 dirty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Номер контрольной </a:t>
                </a:r>
                <a:r>
                  <a:rPr lang="ru-RU" sz="1000" b="1" i="0" baseline="0" dirty="0" smtClean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процедуры</a:t>
                </a:r>
              </a:p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 dirty="0" smtClean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(ПНД Ф 14.1</a:t>
                </a:r>
                <a:r>
                  <a:rPr lang="en-US" sz="1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:2:4/243-07)</a:t>
                </a:r>
                <a:endParaRPr lang="ru-RU" sz="1000" b="1" i="0" baseline="0" dirty="0">
                  <a:solidFill>
                    <a:schemeClr val="accent4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 sz="120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762304"/>
        <c:crosses val="autoZero"/>
        <c:crossBetween val="midCat"/>
      </c:valAx>
      <c:valAx>
        <c:axId val="49762304"/>
        <c:scaling>
          <c:orientation val="minMax"/>
          <c:min val="0"/>
        </c:scaling>
        <c:axPos val="l"/>
        <c:majorGridlines>
          <c:spPr>
            <a:ln>
              <a:solidFill>
                <a:srgbClr val="DADADA">
                  <a:lumMod val="10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200" b="1" i="0" u="none" strike="noStrike" baseline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Значение массовой конценрации ртути, </a:t>
                </a:r>
                <a:r>
                  <a:rPr lang="el-GR" sz="1200" b="1" i="0" u="none" strike="noStrike" baseline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ρ(</a:t>
                </a:r>
                <a:r>
                  <a:rPr lang="en-US" sz="1200" b="1" i="0" u="none" strike="noStrike" baseline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Hg), </a:t>
                </a:r>
                <a:r>
                  <a:rPr lang="ru-RU" sz="1200" b="1" i="0" u="none" strike="noStrike" baseline="0">
                    <a:solidFill>
                      <a:schemeClr val="accent4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нг/дм3</a:t>
                </a:r>
                <a:endParaRPr lang="ru-RU" sz="1200">
                  <a:solidFill>
                    <a:schemeClr val="accent4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512209188387133"/>
            </c:manualLayout>
          </c:layout>
        </c:title>
        <c:numFmt formatCode="General" sourceLinked="1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 sz="120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52678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8.365395767758672E-3"/>
          <c:y val="0.94556678518435411"/>
          <c:w val="0.96263443225494305"/>
          <c:h val="4.0211092135838122E-2"/>
        </c:manualLayout>
      </c:layout>
      <c:txPr>
        <a:bodyPr/>
        <a:lstStyle/>
        <a:p>
          <a:pPr>
            <a:defRPr sz="1400" b="1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FFFFFF"/>
    </a:solidFill>
  </c:sp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10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/дм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(2014 г)</a:t>
            </a:r>
          </a:p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контроль точности результатов анализа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'КП КХА'!$E$105</c:f>
              <c:strCache>
                <c:ptCount val="1"/>
                <c:pt idx="0">
                  <c:v>|ρk-ρ0|</c:v>
                </c:pt>
              </c:strCache>
            </c:strRef>
          </c:tx>
          <c:marker>
            <c:symbol val="none"/>
          </c:marker>
          <c:xVal>
            <c:numRef>
              <c:f>'КП КХА'!$B$106:$B$165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'КП КХА'!$E$106:$E$165</c:f>
              <c:numCache>
                <c:formatCode>0.000</c:formatCode>
                <c:ptCount val="6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0.10000000000000003</c:v>
                </c:pt>
                <c:pt idx="9">
                  <c:v>1.4000000000000004</c:v>
                </c:pt>
                <c:pt idx="10">
                  <c:v>1</c:v>
                </c:pt>
                <c:pt idx="11">
                  <c:v>0.80000000000000071</c:v>
                </c:pt>
                <c:pt idx="12">
                  <c:v>1.4000000000000004</c:v>
                </c:pt>
                <c:pt idx="13">
                  <c:v>1.5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1</c:v>
                </c:pt>
                <c:pt idx="30">
                  <c:v>0</c:v>
                </c:pt>
                <c:pt idx="31">
                  <c:v>2</c:v>
                </c:pt>
                <c:pt idx="32">
                  <c:v>0.10000000000000003</c:v>
                </c:pt>
                <c:pt idx="33">
                  <c:v>0.59999999999999953</c:v>
                </c:pt>
                <c:pt idx="34">
                  <c:v>0.10000000000000003</c:v>
                </c:pt>
                <c:pt idx="35">
                  <c:v>0.40000000000000036</c:v>
                </c:pt>
                <c:pt idx="36">
                  <c:v>0</c:v>
                </c:pt>
                <c:pt idx="37">
                  <c:v>1.1999999999999942</c:v>
                </c:pt>
                <c:pt idx="38">
                  <c:v>1.5999999999999932</c:v>
                </c:pt>
                <c:pt idx="39">
                  <c:v>1.4000000000000004</c:v>
                </c:pt>
                <c:pt idx="40">
                  <c:v>1.0999999999999932</c:v>
                </c:pt>
                <c:pt idx="41">
                  <c:v>0.59999999999999953</c:v>
                </c:pt>
                <c:pt idx="42">
                  <c:v>0.10000000000000003</c:v>
                </c:pt>
                <c:pt idx="43">
                  <c:v>0.90000000000000069</c:v>
                </c:pt>
                <c:pt idx="44">
                  <c:v>1.6999999999999942</c:v>
                </c:pt>
                <c:pt idx="45">
                  <c:v>1.4000000000000004</c:v>
                </c:pt>
                <c:pt idx="46">
                  <c:v>0.69999999999999962</c:v>
                </c:pt>
                <c:pt idx="47">
                  <c:v>0.10000000000000003</c:v>
                </c:pt>
                <c:pt idx="48">
                  <c:v>0.90000000000000069</c:v>
                </c:pt>
                <c:pt idx="49">
                  <c:v>0</c:v>
                </c:pt>
                <c:pt idx="50">
                  <c:v>0.69999999999999962</c:v>
                </c:pt>
                <c:pt idx="51">
                  <c:v>0</c:v>
                </c:pt>
                <c:pt idx="52">
                  <c:v>0</c:v>
                </c:pt>
                <c:pt idx="53">
                  <c:v>0.10000000000000003</c:v>
                </c:pt>
                <c:pt idx="54">
                  <c:v>0.2</c:v>
                </c:pt>
                <c:pt idx="55">
                  <c:v>1.1999999999999942</c:v>
                </c:pt>
                <c:pt idx="56">
                  <c:v>0</c:v>
                </c:pt>
                <c:pt idx="57">
                  <c:v>1.5999999999999932</c:v>
                </c:pt>
                <c:pt idx="58">
                  <c:v>1.8000000000000007</c:v>
                </c:pt>
                <c:pt idx="59">
                  <c:v>1.0999999999999932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'КП КХА'!$F$105</c:f>
              <c:strCache>
                <c:ptCount val="1"/>
                <c:pt idx="0">
                  <c:v>Норматив контроля, 0.01*ρ0*Ko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'КП КХА'!$B$106:$B$165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'КП КХА'!$F$106:$F$165</c:f>
              <c:numCache>
                <c:formatCode>0.0</c:formatCode>
                <c:ptCount val="60"/>
                <c:pt idx="0">
                  <c:v>5.04</c:v>
                </c:pt>
                <c:pt idx="1">
                  <c:v>5.04</c:v>
                </c:pt>
                <c:pt idx="2">
                  <c:v>5.04</c:v>
                </c:pt>
                <c:pt idx="3">
                  <c:v>5.04</c:v>
                </c:pt>
                <c:pt idx="4">
                  <c:v>5.04</c:v>
                </c:pt>
                <c:pt idx="5">
                  <c:v>5.04</c:v>
                </c:pt>
                <c:pt idx="6">
                  <c:v>5.04</c:v>
                </c:pt>
                <c:pt idx="7">
                  <c:v>5.04</c:v>
                </c:pt>
                <c:pt idx="8">
                  <c:v>5.04</c:v>
                </c:pt>
                <c:pt idx="9">
                  <c:v>5.04</c:v>
                </c:pt>
                <c:pt idx="10">
                  <c:v>5.04</c:v>
                </c:pt>
                <c:pt idx="11">
                  <c:v>5.04</c:v>
                </c:pt>
                <c:pt idx="12">
                  <c:v>5.04</c:v>
                </c:pt>
                <c:pt idx="13">
                  <c:v>5.04</c:v>
                </c:pt>
                <c:pt idx="14">
                  <c:v>5.04</c:v>
                </c:pt>
                <c:pt idx="15">
                  <c:v>5.04</c:v>
                </c:pt>
                <c:pt idx="16">
                  <c:v>5.04</c:v>
                </c:pt>
                <c:pt idx="17">
                  <c:v>5.04</c:v>
                </c:pt>
                <c:pt idx="18">
                  <c:v>5.04</c:v>
                </c:pt>
                <c:pt idx="19">
                  <c:v>5.04</c:v>
                </c:pt>
                <c:pt idx="20">
                  <c:v>5.04</c:v>
                </c:pt>
                <c:pt idx="21">
                  <c:v>5.04</c:v>
                </c:pt>
                <c:pt idx="22">
                  <c:v>5.04</c:v>
                </c:pt>
                <c:pt idx="23">
                  <c:v>5.04</c:v>
                </c:pt>
                <c:pt idx="24">
                  <c:v>5.04</c:v>
                </c:pt>
                <c:pt idx="25">
                  <c:v>5.04</c:v>
                </c:pt>
                <c:pt idx="26">
                  <c:v>5.04</c:v>
                </c:pt>
                <c:pt idx="27">
                  <c:v>5.04</c:v>
                </c:pt>
                <c:pt idx="28">
                  <c:v>5.04</c:v>
                </c:pt>
                <c:pt idx="29">
                  <c:v>5.04</c:v>
                </c:pt>
                <c:pt idx="30">
                  <c:v>5.04</c:v>
                </c:pt>
                <c:pt idx="31">
                  <c:v>5.04</c:v>
                </c:pt>
                <c:pt idx="32">
                  <c:v>5.04</c:v>
                </c:pt>
                <c:pt idx="33">
                  <c:v>5.04</c:v>
                </c:pt>
                <c:pt idx="34">
                  <c:v>5.04</c:v>
                </c:pt>
                <c:pt idx="35">
                  <c:v>5.04</c:v>
                </c:pt>
                <c:pt idx="36">
                  <c:v>5.04</c:v>
                </c:pt>
                <c:pt idx="37">
                  <c:v>5.04</c:v>
                </c:pt>
                <c:pt idx="38">
                  <c:v>5.04</c:v>
                </c:pt>
                <c:pt idx="39">
                  <c:v>5.04</c:v>
                </c:pt>
                <c:pt idx="40">
                  <c:v>5.04</c:v>
                </c:pt>
                <c:pt idx="41">
                  <c:v>5.04</c:v>
                </c:pt>
                <c:pt idx="42">
                  <c:v>5.04</c:v>
                </c:pt>
                <c:pt idx="43">
                  <c:v>5.04</c:v>
                </c:pt>
                <c:pt idx="44">
                  <c:v>5.04</c:v>
                </c:pt>
                <c:pt idx="45">
                  <c:v>5.04</c:v>
                </c:pt>
                <c:pt idx="46">
                  <c:v>5.04</c:v>
                </c:pt>
                <c:pt idx="47">
                  <c:v>5.04</c:v>
                </c:pt>
                <c:pt idx="48">
                  <c:v>5.04</c:v>
                </c:pt>
                <c:pt idx="49">
                  <c:v>5.04</c:v>
                </c:pt>
                <c:pt idx="50">
                  <c:v>5.04</c:v>
                </c:pt>
                <c:pt idx="51">
                  <c:v>5.04</c:v>
                </c:pt>
                <c:pt idx="52">
                  <c:v>5.04</c:v>
                </c:pt>
                <c:pt idx="53">
                  <c:v>5.04</c:v>
                </c:pt>
                <c:pt idx="54">
                  <c:v>5.04</c:v>
                </c:pt>
                <c:pt idx="55">
                  <c:v>5.04</c:v>
                </c:pt>
                <c:pt idx="56">
                  <c:v>5.04</c:v>
                </c:pt>
                <c:pt idx="57">
                  <c:v>5.04</c:v>
                </c:pt>
                <c:pt idx="58">
                  <c:v>5.04</c:v>
                </c:pt>
                <c:pt idx="59">
                  <c:v>5.04</c:v>
                </c:pt>
              </c:numCache>
            </c:numRef>
          </c:yVal>
          <c:smooth val="1"/>
        </c:ser>
        <c:axId val="63542400"/>
        <c:axId val="63544320"/>
      </c:scatterChart>
      <c:valAx>
        <c:axId val="635424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Номер контрольной 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процедуры </a:t>
                </a:r>
              </a:p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(ПНД Ф 14.1</a:t>
                </a:r>
                <a:r>
                  <a:rPr lang="en-US" sz="1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:2:4/243-07)</a:t>
                </a:r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crossAx val="63544320"/>
        <c:crosses val="autoZero"/>
        <c:crossBetween val="midCat"/>
      </c:valAx>
      <c:valAx>
        <c:axId val="63544320"/>
        <c:scaling>
          <c:orientation val="minMax"/>
        </c:scaling>
        <c:axPos val="l"/>
        <c:majorGridlines>
          <c:spPr>
            <a:ln>
              <a:solidFill>
                <a:srgbClr val="DADADA">
                  <a:lumMod val="10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Отклонение от аттестованного значения</a:t>
                </a: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нг/дм3</a:t>
                </a:r>
              </a:p>
            </c:rich>
          </c:tx>
          <c:layout>
            <c:manualLayout>
              <c:xMode val="edge"/>
              <c:yMode val="edge"/>
              <c:x val="3.0481338962089884E-2"/>
              <c:y val="0.12062983172942855"/>
            </c:manualLayout>
          </c:layout>
        </c:title>
        <c:numFmt formatCode="0" sourceLinked="0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crossAx val="63542400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FFFFFF"/>
    </a:solidFill>
  </c:spPr>
  <c:txPr>
    <a:bodyPr/>
    <a:lstStyle/>
    <a:p>
      <a:pPr>
        <a:defRPr>
          <a:solidFill>
            <a:schemeClr val="bg2">
              <a:lumMod val="50000"/>
            </a:schemeClr>
          </a:solidFill>
        </a:defRPr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l-GR" sz="16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sz="16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(Hg) = </a:t>
            </a:r>
            <a:r>
              <a:rPr lang="ru-RU" sz="16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16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нг/дм3 </a:t>
            </a:r>
            <a:r>
              <a:rPr lang="ru-RU" sz="1600" b="1" i="1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(2014 г)</a:t>
            </a:r>
            <a:endParaRPr lang="ru-RU" sz="160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 sz="160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baseline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 стабильности градуировочных характеристик </a:t>
            </a:r>
            <a:endParaRPr lang="ru-RU" sz="1600" b="0" i="0" baseline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'Контроль приемлимости ГХ'!$E$40</c:f>
              <c:strCache>
                <c:ptCount val="1"/>
                <c:pt idx="0">
                  <c:v>| ρcp - C |/C*100</c:v>
                </c:pt>
              </c:strCache>
            </c:strRef>
          </c:tx>
          <c:marker>
            <c:symbol val="none"/>
          </c:marker>
          <c:xVal>
            <c:numRef>
              <c:f>'Контроль приемлимости ГХ'!$B$41:$B$85</c:f>
              <c:numCache>
                <c:formatCode>General</c:formatCode>
                <c:ptCount val="4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</c:numCache>
            </c:numRef>
          </c:xVal>
          <c:yVal>
            <c:numRef>
              <c:f>'Контроль приемлимости ГХ'!$E$41:$E$85</c:f>
              <c:numCache>
                <c:formatCode>0.00</c:formatCode>
                <c:ptCount val="45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8</c:v>
                </c:pt>
                <c:pt idx="4">
                  <c:v>4</c:v>
                </c:pt>
                <c:pt idx="5">
                  <c:v>2</c:v>
                </c:pt>
                <c:pt idx="6">
                  <c:v>10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10</c:v>
                </c:pt>
                <c:pt idx="11">
                  <c:v>4</c:v>
                </c:pt>
                <c:pt idx="12">
                  <c:v>2</c:v>
                </c:pt>
                <c:pt idx="13">
                  <c:v>0</c:v>
                </c:pt>
                <c:pt idx="14">
                  <c:v>12</c:v>
                </c:pt>
                <c:pt idx="15">
                  <c:v>6</c:v>
                </c:pt>
                <c:pt idx="16">
                  <c:v>4</c:v>
                </c:pt>
                <c:pt idx="17">
                  <c:v>6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4</c:v>
                </c:pt>
                <c:pt idx="22">
                  <c:v>8</c:v>
                </c:pt>
                <c:pt idx="23">
                  <c:v>6</c:v>
                </c:pt>
                <c:pt idx="24">
                  <c:v>2</c:v>
                </c:pt>
                <c:pt idx="25">
                  <c:v>2</c:v>
                </c:pt>
                <c:pt idx="26">
                  <c:v>0</c:v>
                </c:pt>
                <c:pt idx="27">
                  <c:v>4</c:v>
                </c:pt>
                <c:pt idx="28">
                  <c:v>4</c:v>
                </c:pt>
                <c:pt idx="29">
                  <c:v>0</c:v>
                </c:pt>
                <c:pt idx="30">
                  <c:v>6</c:v>
                </c:pt>
                <c:pt idx="31">
                  <c:v>6</c:v>
                </c:pt>
                <c:pt idx="32">
                  <c:v>0</c:v>
                </c:pt>
                <c:pt idx="33">
                  <c:v>2</c:v>
                </c:pt>
                <c:pt idx="34">
                  <c:v>8</c:v>
                </c:pt>
                <c:pt idx="35">
                  <c:v>6</c:v>
                </c:pt>
                <c:pt idx="36">
                  <c:v>6</c:v>
                </c:pt>
                <c:pt idx="37">
                  <c:v>4</c:v>
                </c:pt>
                <c:pt idx="38">
                  <c:v>2</c:v>
                </c:pt>
                <c:pt idx="39">
                  <c:v>2</c:v>
                </c:pt>
                <c:pt idx="40">
                  <c:v>0</c:v>
                </c:pt>
                <c:pt idx="41">
                  <c:v>10</c:v>
                </c:pt>
                <c:pt idx="42">
                  <c:v>8</c:v>
                </c:pt>
                <c:pt idx="43">
                  <c:v>9</c:v>
                </c:pt>
                <c:pt idx="44">
                  <c:v>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'Контроль приемлимости ГХ'!$F$40</c:f>
              <c:strCache>
                <c:ptCount val="1"/>
                <c:pt idx="0">
                  <c:v>Норматив контроля стабильности ГХ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'Контроль приемлимости ГХ'!$B$41:$B$85</c:f>
              <c:numCache>
                <c:formatCode>General</c:formatCode>
                <c:ptCount val="4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</c:numCache>
            </c:numRef>
          </c:xVal>
          <c:yVal>
            <c:numRef>
              <c:f>'Контроль приемлимости ГХ'!$F$41:$F$85</c:f>
              <c:numCache>
                <c:formatCode>0.00</c:formatCode>
                <c:ptCount val="45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15</c:v>
                </c:pt>
                <c:pt idx="14">
                  <c:v>15</c:v>
                </c:pt>
                <c:pt idx="15">
                  <c:v>15</c:v>
                </c:pt>
                <c:pt idx="16">
                  <c:v>15</c:v>
                </c:pt>
                <c:pt idx="17">
                  <c:v>15</c:v>
                </c:pt>
                <c:pt idx="18">
                  <c:v>15</c:v>
                </c:pt>
                <c:pt idx="19">
                  <c:v>15</c:v>
                </c:pt>
                <c:pt idx="20">
                  <c:v>15</c:v>
                </c:pt>
                <c:pt idx="21">
                  <c:v>15</c:v>
                </c:pt>
                <c:pt idx="22">
                  <c:v>15</c:v>
                </c:pt>
                <c:pt idx="23">
                  <c:v>15</c:v>
                </c:pt>
                <c:pt idx="24">
                  <c:v>15</c:v>
                </c:pt>
                <c:pt idx="25">
                  <c:v>15</c:v>
                </c:pt>
                <c:pt idx="26">
                  <c:v>15</c:v>
                </c:pt>
                <c:pt idx="27">
                  <c:v>15</c:v>
                </c:pt>
                <c:pt idx="28">
                  <c:v>15</c:v>
                </c:pt>
                <c:pt idx="29">
                  <c:v>15</c:v>
                </c:pt>
                <c:pt idx="30">
                  <c:v>15</c:v>
                </c:pt>
                <c:pt idx="31">
                  <c:v>15</c:v>
                </c:pt>
                <c:pt idx="32">
                  <c:v>15</c:v>
                </c:pt>
                <c:pt idx="33">
                  <c:v>15</c:v>
                </c:pt>
                <c:pt idx="34">
                  <c:v>15</c:v>
                </c:pt>
                <c:pt idx="35">
                  <c:v>15</c:v>
                </c:pt>
                <c:pt idx="36">
                  <c:v>15</c:v>
                </c:pt>
                <c:pt idx="37">
                  <c:v>15</c:v>
                </c:pt>
                <c:pt idx="38">
                  <c:v>15</c:v>
                </c:pt>
                <c:pt idx="39">
                  <c:v>15</c:v>
                </c:pt>
                <c:pt idx="40">
                  <c:v>15</c:v>
                </c:pt>
                <c:pt idx="41">
                  <c:v>15</c:v>
                </c:pt>
                <c:pt idx="42">
                  <c:v>15</c:v>
                </c:pt>
                <c:pt idx="43">
                  <c:v>15</c:v>
                </c:pt>
                <c:pt idx="44">
                  <c:v>15</c:v>
                </c:pt>
              </c:numCache>
            </c:numRef>
          </c:yVal>
          <c:smooth val="1"/>
        </c:ser>
        <c:axId val="63620608"/>
        <c:axId val="63622528"/>
      </c:scatterChart>
      <c:valAx>
        <c:axId val="636206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 dirty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Номер контрольной </a:t>
                </a:r>
                <a:r>
                  <a:rPr lang="ru-RU" sz="1000" b="1" i="0" baseline="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процедуры</a:t>
                </a:r>
              </a:p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(ПНД Ф 14.1</a:t>
                </a:r>
                <a:r>
                  <a:rPr lang="en-US" sz="1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:2:4/243-07)</a:t>
                </a:r>
                <a:endParaRPr lang="ru-RU" sz="100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General" sourceLinked="1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63622528"/>
        <c:crosses val="autoZero"/>
        <c:crossBetween val="midCat"/>
      </c:valAx>
      <c:valAx>
        <c:axId val="63622528"/>
        <c:scaling>
          <c:orientation val="minMax"/>
        </c:scaling>
        <c:axPos val="l"/>
        <c:majorGridlines>
          <c:spPr>
            <a:ln>
              <a:solidFill>
                <a:srgbClr val="DADADA">
                  <a:lumMod val="10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000" b="1" i="0" baseline="0" dirty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Отклонение от аттестованного значения, </a:t>
                </a:r>
                <a:r>
                  <a:rPr lang="ru-RU" sz="1000" b="1" i="0" baseline="0" dirty="0" smtClean="0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%</a:t>
                </a:r>
                <a:endParaRPr lang="ru-RU" sz="1000" b="1" i="0" baseline="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0" sourceLinked="0"/>
        <c:tickLblPos val="nextTo"/>
        <c:spPr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63620608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tx1"/>
    </a:solidFill>
  </c:sp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000" b="0">
                <a:latin typeface="Times New Roman" pitchFamily="18" charset="0"/>
                <a:cs typeface="Times New Roman" pitchFamily="18" charset="0"/>
              </a:rPr>
              <a:t>Массовая доля  общей ртути, мкг/кг</a:t>
            </a:r>
          </a:p>
        </c:rich>
      </c:tx>
      <c:layout>
        <c:manualLayout>
          <c:xMode val="edge"/>
          <c:yMode val="edge"/>
          <c:x val="0.21140390301174194"/>
          <c:y val="1.851851851851867E-2"/>
        </c:manualLayout>
      </c:layout>
    </c:title>
    <c:plotArea>
      <c:layout>
        <c:manualLayout>
          <c:layoutTarget val="inner"/>
          <c:xMode val="edge"/>
          <c:yMode val="edge"/>
          <c:x val="0.34867026745623747"/>
          <c:y val="0.24575713647477698"/>
          <c:w val="0.54892744192099951"/>
          <c:h val="0.5918217309262005"/>
        </c:manualLayout>
      </c:layout>
      <c:barChart>
        <c:barDir val="bar"/>
        <c:grouping val="clustered"/>
        <c:ser>
          <c:idx val="0"/>
          <c:order val="0"/>
          <c:tx>
            <c:strRef>
              <c:f>Лист1!$C$5</c:f>
              <c:strCache>
                <c:ptCount val="1"/>
                <c:pt idx="0">
                  <c:v>Разрез фоновой почвы</c:v>
                </c:pt>
              </c:strCache>
            </c:strRef>
          </c:tx>
          <c:spPr>
            <a:solidFill>
              <a:srgbClr val="00B0F0"/>
            </a:solidFill>
          </c:spPr>
          <c:errBars>
            <c:errBarType val="both"/>
            <c:errValType val="cust"/>
            <c:plus>
              <c:numRef>
                <c:f>Лист1!$D$6:$D$14</c:f>
                <c:numCache>
                  <c:formatCode>General</c:formatCode>
                  <c:ptCount val="9"/>
                  <c:pt idx="0">
                    <c:v>29.7</c:v>
                  </c:pt>
                  <c:pt idx="1">
                    <c:v>26.55</c:v>
                  </c:pt>
                  <c:pt idx="2">
                    <c:v>13.05</c:v>
                  </c:pt>
                  <c:pt idx="3">
                    <c:v>4.95</c:v>
                  </c:pt>
                  <c:pt idx="4">
                    <c:v>3.6</c:v>
                  </c:pt>
                  <c:pt idx="5">
                    <c:v>4.5</c:v>
                  </c:pt>
                  <c:pt idx="6">
                    <c:v>8.1</c:v>
                  </c:pt>
                  <c:pt idx="7">
                    <c:v>8.1</c:v>
                  </c:pt>
                  <c:pt idx="8">
                    <c:v>8.1</c:v>
                  </c:pt>
                </c:numCache>
              </c:numRef>
            </c:plus>
            <c:minus>
              <c:numRef>
                <c:f>Лист1!$D$6:$D$14</c:f>
                <c:numCache>
                  <c:formatCode>General</c:formatCode>
                  <c:ptCount val="9"/>
                  <c:pt idx="0">
                    <c:v>29.7</c:v>
                  </c:pt>
                  <c:pt idx="1">
                    <c:v>26.55</c:v>
                  </c:pt>
                  <c:pt idx="2">
                    <c:v>13.05</c:v>
                  </c:pt>
                  <c:pt idx="3">
                    <c:v>4.95</c:v>
                  </c:pt>
                  <c:pt idx="4">
                    <c:v>3.6</c:v>
                  </c:pt>
                  <c:pt idx="5">
                    <c:v>4.5</c:v>
                  </c:pt>
                  <c:pt idx="6">
                    <c:v>8.1</c:v>
                  </c:pt>
                  <c:pt idx="7">
                    <c:v>8.1</c:v>
                  </c:pt>
                  <c:pt idx="8">
                    <c:v>8.1</c:v>
                  </c:pt>
                </c:numCache>
              </c:numRef>
            </c:minus>
          </c:errBars>
          <c:cat>
            <c:strRef>
              <c:f>Лист1!$B$6:$B$12</c:f>
              <c:strCache>
                <c:ptCount val="7"/>
                <c:pt idx="0">
                  <c:v>0-5</c:v>
                </c:pt>
                <c:pt idx="1">
                  <c:v>5-15</c:v>
                </c:pt>
                <c:pt idx="2">
                  <c:v>15-20</c:v>
                </c:pt>
                <c:pt idx="3">
                  <c:v>20-25</c:v>
                </c:pt>
                <c:pt idx="4">
                  <c:v>25-35</c:v>
                </c:pt>
                <c:pt idx="5">
                  <c:v>35-45</c:v>
                </c:pt>
                <c:pt idx="6">
                  <c:v>45-50</c:v>
                </c:pt>
              </c:strCache>
            </c:strRef>
          </c:cat>
          <c:val>
            <c:numRef>
              <c:f>Лист1!$C$6:$C$12</c:f>
              <c:numCache>
                <c:formatCode>General</c:formatCode>
                <c:ptCount val="7"/>
                <c:pt idx="0">
                  <c:v>66</c:v>
                </c:pt>
                <c:pt idx="1">
                  <c:v>59</c:v>
                </c:pt>
                <c:pt idx="2">
                  <c:v>29</c:v>
                </c:pt>
                <c:pt idx="3">
                  <c:v>11</c:v>
                </c:pt>
                <c:pt idx="4">
                  <c:v>8</c:v>
                </c:pt>
                <c:pt idx="5">
                  <c:v>10</c:v>
                </c:pt>
                <c:pt idx="6">
                  <c:v>18</c:v>
                </c:pt>
              </c:numCache>
            </c:numRef>
          </c:val>
        </c:ser>
        <c:axId val="63657472"/>
        <c:axId val="63659392"/>
      </c:barChart>
      <c:catAx>
        <c:axId val="63657472"/>
        <c:scaling>
          <c:orientation val="maxMin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000" b="0">
                    <a:latin typeface="Times New Roman" pitchFamily="18" charset="0"/>
                    <a:cs typeface="Times New Roman" pitchFamily="18" charset="0"/>
                  </a:rPr>
                  <a:t>Глубина, см</a:t>
                </a:r>
              </a:p>
            </c:rich>
          </c:tx>
          <c:layout/>
        </c:title>
        <c:tickLblPos val="nextTo"/>
        <c:crossAx val="63659392"/>
        <c:crosses val="autoZero"/>
        <c:auto val="1"/>
        <c:lblAlgn val="ctr"/>
        <c:lblOffset val="100"/>
        <c:tickLblSkip val="1"/>
      </c:catAx>
      <c:valAx>
        <c:axId val="63659392"/>
        <c:scaling>
          <c:orientation val="minMax"/>
          <c:max val="105"/>
          <c:min val="0"/>
        </c:scaling>
        <c:axPos val="t"/>
        <c:majorGridlines/>
        <c:numFmt formatCode="General" sourceLinked="1"/>
        <c:tickLblPos val="nextTo"/>
        <c:crossAx val="63657472"/>
        <c:crosses val="autoZero"/>
        <c:crossBetween val="between"/>
        <c:majorUnit val="50"/>
        <c:minorUnit val="50"/>
      </c:valAx>
    </c:plotArea>
    <c:plotVisOnly val="1"/>
    <c:dispBlanksAs val="gap"/>
  </c:chart>
  <c:spPr>
    <a:solidFill>
      <a:srgbClr val="FFFFFF"/>
    </a:solidFill>
    <a:ln>
      <a:noFill/>
    </a:ln>
  </c:sp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0.12274</cdr:x>
      <cdr:y>0.20606</cdr:y>
    </cdr:from>
    <cdr:to>
      <cdr:x>0.96931</cdr:x>
      <cdr:y>0.20909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647700" y="647700"/>
          <a:ext cx="4467225" cy="952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0.12438</cdr:x>
      <cdr:y>0.68416</cdr:y>
    </cdr:from>
    <cdr:to>
      <cdr:x>0.33196</cdr:x>
      <cdr:y>0.76295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55152" y="3529250"/>
          <a:ext cx="1260276" cy="406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000">
              <a:latin typeface="Times New Roman" pitchFamily="18" charset="0"/>
              <a:cs typeface="Times New Roman" pitchFamily="18" charset="0"/>
            </a:rPr>
            <a:t>ДОПУСТИМАЯ</a:t>
          </a:r>
        </a:p>
      </cdr:txBody>
    </cdr:sp>
  </cdr:relSizeAnchor>
  <cdr:relSizeAnchor xmlns:cdr="http://schemas.openxmlformats.org/drawingml/2006/chartDrawing">
    <cdr:from>
      <cdr:x>0.11741</cdr:x>
      <cdr:y>0.62406</cdr:y>
    </cdr:from>
    <cdr:to>
      <cdr:x>0.43149</cdr:x>
      <cdr:y>0.69981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12856" y="3219186"/>
          <a:ext cx="1906867" cy="390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000" dirty="0">
              <a:latin typeface="Times New Roman" pitchFamily="18" charset="0"/>
              <a:cs typeface="Times New Roman" pitchFamily="18" charset="0"/>
            </a:rPr>
            <a:t>УМЕРЕННО ОПАСНАЯ</a:t>
          </a:r>
        </a:p>
      </cdr:txBody>
    </cdr:sp>
  </cdr:relSizeAnchor>
  <cdr:relSizeAnchor xmlns:cdr="http://schemas.openxmlformats.org/drawingml/2006/chartDrawing">
    <cdr:from>
      <cdr:x>0.11913</cdr:x>
      <cdr:y>0.13939</cdr:y>
    </cdr:from>
    <cdr:to>
      <cdr:x>0.48736</cdr:x>
      <cdr:y>0.22424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28650" y="438150"/>
          <a:ext cx="194310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itchFamily="18" charset="0"/>
              <a:cs typeface="Times New Roman" pitchFamily="18" charset="0"/>
            </a:rPr>
            <a:t>ЧРЕЗВЫЧАЙНО ОПАСНАЯ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0.75565</cdr:x>
      <cdr:y>0</cdr:y>
    </cdr:from>
    <cdr:to>
      <cdr:x>0.80487</cdr:x>
      <cdr:y>0.07853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339752" y="0"/>
          <a:ext cx="152402" cy="192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</a:p>
      </cdr:txBody>
    </cdr:sp>
  </cdr:relSizeAnchor>
  <cdr:relSizeAnchor xmlns:cdr="http://schemas.openxmlformats.org/drawingml/2006/chartDrawing">
    <cdr:from>
      <cdr:x>0.68394</cdr:x>
      <cdr:y>0.15969</cdr:y>
    </cdr:from>
    <cdr:to>
      <cdr:x>0.73316</cdr:x>
      <cdr:y>0.23822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3309399" y="581038"/>
          <a:ext cx="238161" cy="285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0.49064</cdr:x>
      <cdr:y>0.28011</cdr:y>
    </cdr:from>
    <cdr:to>
      <cdr:x>0.53986</cdr:x>
      <cdr:y>0.35864</cdr:y>
    </cdr:to>
    <cdr:sp macro="" textlink="">
      <cdr:nvSpPr>
        <cdr:cNvPr id="14" name="TextBox 5"/>
        <cdr:cNvSpPr txBox="1"/>
      </cdr:nvSpPr>
      <cdr:spPr>
        <a:xfrm xmlns:a="http://schemas.openxmlformats.org/drawingml/2006/main">
          <a:off x="2374068" y="1019187"/>
          <a:ext cx="238161" cy="285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41D65-A65D-44B2-A34A-F6D7994F8F5F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83CCA-EA7B-4460-AB03-D99081C606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A9F2AB-BE24-4026-8FB2-4B6C8BAB44F2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DF8981-4F46-418A-978F-DDAD937B4BDA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83CCA-EA7B-4460-AB03-D99081C606FF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4E3445B-72CE-49C5-9E93-555CB7CB63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B47B9-096F-44AC-BDA4-8E8343786A34}" type="datetimeFigureOut">
              <a:rPr lang="ru-RU" smtClean="0"/>
              <a:pPr/>
              <a:t>15.06.2015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202D6-D988-4756-932E-DF346912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22.em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image" Target="../media/image31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chart" Target="../charts/char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ld.kom-sib.ru/images/shop/product/ce52d6f43f381a862187984392fc54ed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Ra915_eng5x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460172"/>
            <a:ext cx="2283431" cy="21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48680"/>
            <a:ext cx="23622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909" y="71264"/>
            <a:ext cx="1528763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1691680" y="0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Times New Roman" pitchFamily="18" charset="0"/>
              </a:rPr>
              <a:t>ИНСТИТУТ  БИОЛОГИИ Коми  НЦ  </a:t>
            </a:r>
            <a:r>
              <a:rPr lang="ru-RU" b="1" dirty="0" err="1" smtClean="0">
                <a:latin typeface="Times New Roman" pitchFamily="18" charset="0"/>
              </a:rPr>
              <a:t>УрО</a:t>
            </a:r>
            <a:r>
              <a:rPr lang="ru-RU" b="1" dirty="0" smtClean="0">
                <a:latin typeface="Times New Roman" pitchFamily="18" charset="0"/>
              </a:rPr>
              <a:t>  РАН, г</a:t>
            </a:r>
            <a:r>
              <a:rPr lang="ru-RU" b="1" dirty="0">
                <a:latin typeface="Times New Roman" pitchFamily="18" charset="0"/>
              </a:rPr>
              <a:t>. СЫКТЫВКАР</a:t>
            </a: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756096" y="2420888"/>
            <a:ext cx="74163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использования анализатора ртути РА-915+ в исследованиях объектов 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окружающей среды</a:t>
            </a:r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1115616" y="4509938"/>
            <a:ext cx="655285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Василевич Р.С.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Низовцев А.Н.</a:t>
            </a:r>
          </a:p>
        </p:txBody>
      </p:sp>
      <p:pic>
        <p:nvPicPr>
          <p:cNvPr id="49154" name="Picture 2" descr="http://www.geo-ndt.ru/images/all/89/180/big/img_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863" y="1182638"/>
            <a:ext cx="2714625" cy="1238250"/>
          </a:xfrm>
          <a:prstGeom prst="rect">
            <a:avLst/>
          </a:prstGeom>
          <a:noFill/>
        </p:spPr>
      </p:pic>
      <p:pic>
        <p:nvPicPr>
          <p:cNvPr id="12" name="Picture 6" descr="&amp;Scy;&amp;acy;&amp;mcy;&amp;acy;&amp;rcy;&amp;icy;&amp;jcy; &amp;fcy;&amp;ocy;&amp;rcy;&amp;mcy;&amp;ycy; &amp;pcy;&amp;iecy;&amp;rcy;&amp;icy;&amp;ocy;&amp;dcy;&amp;icy;&amp;chcy;&amp;iecy;&amp;scy;&amp;kcy;&amp;acy;&amp;yacy; &amp;tcy;&amp;acy;&amp;bcy;&amp;lcy;&amp;icy;&amp;tscy;&amp;acy; &amp;ecy;&amp;lcy;&amp;iecy;&amp;mcy;&amp;iecy;&amp;ncy;&amp;tcy;&amp;ocy;&amp;vcy; - &amp;Scy;&amp;tcy;&amp;ocy;&amp;kcy;&amp;ocy;&amp;vcy;&amp;ocy;&amp;iecy; &amp;fcy;&amp;ocy;&amp;tcy;&amp;ocy; Fabrizio Zanier #6285489"/>
          <p:cNvPicPr>
            <a:picLocks noChangeAspect="1" noChangeArrowheads="1"/>
          </p:cNvPicPr>
          <p:nvPr/>
        </p:nvPicPr>
        <p:blipFill>
          <a:blip r:embed="rId7" cstate="print"/>
          <a:srcRect l="22272" t="11373" r="20514" b="19971"/>
          <a:stretch>
            <a:fillRect/>
          </a:stretch>
        </p:blipFill>
        <p:spPr bwMode="auto">
          <a:xfrm>
            <a:off x="539552" y="4869160"/>
            <a:ext cx="1584176" cy="15841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 descr="http://www.lidepharma.com/UploadFiles/Enzyme%20&amp;Food%20Addictive.jpg"/>
          <p:cNvPicPr>
            <a:picLocks noChangeAspect="1" noChangeArrowheads="1"/>
          </p:cNvPicPr>
          <p:nvPr/>
        </p:nvPicPr>
        <p:blipFill>
          <a:blip r:embed="rId2" cstate="print"/>
          <a:srcRect b="47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259632" y="144016"/>
            <a:ext cx="7884368" cy="9087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Методические и метрологические  особенности определения содержания ртути в различных объектах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&amp;Scy;&amp;acy;&amp;mcy;&amp;acy;&amp;rcy;&amp;icy;&amp;jcy; &amp;fcy;&amp;ocy;&amp;rcy;&amp;mcy;&amp;ycy; &amp;pcy;&amp;iecy;&amp;rcy;&amp;icy;&amp;ocy;&amp;dcy;&amp;icy;&amp;chcy;&amp;iecy;&amp;scy;&amp;kcy;&amp;acy;&amp;yacy; &amp;tcy;&amp;acy;&amp;bcy;&amp;lcy;&amp;icy;&amp;tscy;&amp;acy; &amp;ecy;&amp;lcy;&amp;iecy;&amp;mcy;&amp;iecy;&amp;ncy;&amp;tcy;&amp;ocy;&amp;vcy; - &amp;Scy;&amp;tcy;&amp;ocy;&amp;kcy;&amp;ocy;&amp;vcy;&amp;ocy;&amp;iecy; &amp;fcy;&amp;ocy;&amp;tcy;&amp;ocy; Fabrizio Zanier #6285489"/>
          <p:cNvPicPr>
            <a:picLocks noChangeAspect="1" noChangeArrowheads="1"/>
          </p:cNvPicPr>
          <p:nvPr/>
        </p:nvPicPr>
        <p:blipFill>
          <a:blip r:embed="rId3" cstate="print"/>
          <a:srcRect l="12289" t="5000" r="16878" b="15000"/>
          <a:stretch>
            <a:fillRect/>
          </a:stretch>
        </p:blipFill>
        <p:spPr bwMode="auto">
          <a:xfrm>
            <a:off x="0" y="0"/>
            <a:ext cx="1224136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72008"/>
            <a:ext cx="9144000" cy="9087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массовой доли ртути в образцах почв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0" name="Picture 2" descr="&amp;Mcy;&amp;ocy;&amp;rcy;&amp;scy;&amp;kcy;&amp;ocy;&amp;jcy; &amp;scy;&amp;rcy;&amp;iecy;&amp;dcy;&amp;ycy; &amp;ucy;&amp;chcy;&amp;iecy;&amp;bcy;&amp;ncy;&amp;ocy;&amp;iecy; &amp;pcy;&amp;ocy;&amp;scy;&amp;ocy;&amp;bcy;&amp;icy;&amp;iecy; &amp;YUcy;&amp;zhcy;&amp;ncy;&amp;ocy;-&amp;Scy;&amp;acy;&amp;khcy;&amp;acy;&amp;lcy;&amp;icy;&amp;ncy;&amp;scy;&amp;kcy; 2010 &amp;ucy;&amp;dcy;&amp;kcy; 551. .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103343">
            <a:off x="1758120" y="1585487"/>
            <a:ext cx="6454154" cy="4216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Стандартные образцы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85750" y="1195388"/>
            <a:ext cx="8572500" cy="5386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1) Набор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СОРт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ГСО 7183-95 – порошок оксида кремния, содержащий металлическое серебро в мелкодисперсном состоянии и оксид ртути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СОРт-1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± 4) мкг/кг,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СОРт-2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101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± 6) мкг/кг,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СОРт-3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301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± 14) мкг/кг,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СОРт-4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± 50) мкг/кг;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САЗП-98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ОСО 39804 – стандартный образец состава (агрохимических показателей) засоленной почвы,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(25 ± 6) мкг/кг;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СДПС-2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СДПС-3 – ГСО 2498-83-2500-83 – государственные стандартные образцы состава дерново-подзолистой почвы: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СДПС-2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110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± 20) мкг/кг,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СДПС-3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290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± 20) мкг/кг;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Dorm-2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Certified Reference  Material for Trace Metals Dogfish Muscle and liver,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(Hg) =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4640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± 260)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мкг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 err="1">
                <a:latin typeface="Times New Roman" pitchFamily="18" charset="0"/>
                <a:cs typeface="Times New Roman" pitchFamily="18" charset="0"/>
              </a:rPr>
              <a:t>орг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(Hg) =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4470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± 320)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мкг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Dorm-3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Certified Reference  Material for Trace Metals Fish Protein,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(Hg) =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409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± 30)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мкг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lang="ru-RU" baseline="-25000" dirty="0" err="1">
                <a:latin typeface="Times New Roman" pitchFamily="18" charset="0"/>
                <a:cs typeface="Times New Roman" pitchFamily="18" charset="0"/>
              </a:rPr>
              <a:t>орг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(Hg) =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306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± 56)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мкг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 558290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раствор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мультиэлементного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стандарта 1.09491.0100 для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ICP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спектрометров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Merk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Germany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ru-RU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7.9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± 0.5) мг/дм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1"/>
          <a:ext cx="4500562" cy="400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643438" y="3111500"/>
          <a:ext cx="4500562" cy="374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720" y="4143380"/>
            <a:ext cx="4357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среднее значение величины  коэффициента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градуировочной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функции,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S(b)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стандартное отклонение значений величины коэффициента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градуировочной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функции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ГОСТ Р ИСО 5725-6-2002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4286248" y="3214686"/>
          <a:ext cx="4857752" cy="364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0" y="0"/>
          <a:ext cx="4143372" cy="335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14810" y="1000108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Хср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отклонение измеренного от аттестованного значения,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К0 = 0,84*((0,01*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+ (0.01*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0,5</a:t>
            </a:r>
            <a:endParaRPr lang="ru-RU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714752"/>
            <a:ext cx="3429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Хср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/С * 100 – величина отклонения от аттестованного значения,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15 % - максимально допустимое отклонение от аттестованного значения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278279"/>
            <a:ext cx="4777730" cy="79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 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7921"/>
            <a:ext cx="9144000" cy="5627463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72008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массовой концентрации ртути в поверхностных водах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57158" y="428604"/>
          <a:ext cx="850112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8596" y="5380672"/>
            <a:ext cx="8143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среднее значение величины  коэффициента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градуировочной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функции,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S(b)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стандартное отклонение значений величины коэффициента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градуировочной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функции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4064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ГОСТ Р ИСО 5725-6-2002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683568" y="404664"/>
          <a:ext cx="8001056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0" y="0"/>
          <a:ext cx="4357686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572000" y="3357562"/>
          <a:ext cx="4572000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0034" y="3500438"/>
            <a:ext cx="3214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 - 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/С * 100 – формула расчета величины отклонения от аттестованного значения,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15 % - максимально допустимое отклонение от аттестованного значения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6" y="214290"/>
            <a:ext cx="45005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 контроля удовлетворителен, если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0|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отклонение измеренного от аттестованного значения не превышает норматив контроля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0,01*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0*K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0,01*0,84*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0*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=60 % при диапазоне массовой концентрации ртути 0,010-0,03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/дм3,</a:t>
            </a: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=35 % при диапазоне массовой концентрации ртути свыше 0,03-0,10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вкл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=25 % при диапазоне массовой концентрации ртути 0,1-1,0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/дм3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72008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массовой концентрации ртути в поверхностных водах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836712"/>
            <a:ext cx="38164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ПНДФ 14.1:2:4.160-2000  </a:t>
            </a:r>
          </a:p>
          <a:p>
            <a:pPr algn="just"/>
            <a:r>
              <a:rPr lang="ru-RU" sz="1400" dirty="0" smtClean="0"/>
              <a:t>Методика выполнения измерений массовой концентрации общей ртути в пробах природной, питьевой и сточной воды на анализаторе ртути РА-915+ с приставкой РП-91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836712"/>
            <a:ext cx="45365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ПНДФ 14.1:2:4.243-07</a:t>
            </a:r>
          </a:p>
          <a:p>
            <a:pPr algn="just"/>
            <a:r>
              <a:rPr lang="ru-RU" sz="1400" dirty="0" smtClean="0"/>
              <a:t>Методика выполнения измерений массовой концентрации общей ртути в пробах природных, питьевых, поверхностных, морских и очищенных сточных вод атомно-абсорбционным методом с </a:t>
            </a:r>
            <a:r>
              <a:rPr lang="ru-RU" sz="1400" dirty="0" err="1" smtClean="0"/>
              <a:t>зеемановской</a:t>
            </a:r>
            <a:r>
              <a:rPr lang="ru-RU" sz="1400" dirty="0" smtClean="0"/>
              <a:t> коррекцией неселективного поглощения на анализаторе ртути РА-915+ с приставкой РП-91.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488" y="2420888"/>
            <a:ext cx="4355976" cy="127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87" y="2060848"/>
            <a:ext cx="4205089" cy="161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72000" y="3789040"/>
            <a:ext cx="3816424" cy="259228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Минерализация пробы 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бромид-броматной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смесью в присутствии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HCl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Консервация пробы 1 см</a:t>
            </a:r>
            <a:r>
              <a:rPr lang="ru-RU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(0.05 г/дм</a:t>
            </a:r>
            <a:r>
              <a:rPr lang="ru-RU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на 100 см</a:t>
            </a:r>
            <a:r>
              <a:rPr lang="ru-RU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пробы </a:t>
            </a:r>
          </a:p>
          <a:p>
            <a:pPr algn="just">
              <a:buFont typeface="Arial" pitchFamily="34" charset="0"/>
              <a:buChar char="•"/>
            </a:pP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Плюсы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действие в качестве окислителя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BrCl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 полное отсутствие влияния хлоридов , бромидов, сульфатов, этанола бензол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789040"/>
            <a:ext cx="3816424" cy="259558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Минерализация пробы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KMnO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присутствии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 </a:t>
            </a:r>
            <a:endParaRPr lang="ru-RU" sz="14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Консервация пробы 1 см</a:t>
            </a:r>
            <a:r>
              <a:rPr lang="ru-RU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 и 1 см</a:t>
            </a:r>
            <a:r>
              <a:rPr lang="ru-RU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KMnO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200 см</a:t>
            </a:r>
            <a:r>
              <a:rPr lang="ru-RU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пробы </a:t>
            </a:r>
          </a:p>
          <a:p>
            <a:pPr algn="just">
              <a:buFont typeface="Arial" pitchFamily="34" charset="0"/>
              <a:buChar char="•"/>
            </a:pP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Минусы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более высокий реактивный фон при использовании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KMnO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более низкая 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воспроизводимость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трудоемкость</a:t>
            </a:r>
          </a:p>
          <a:p>
            <a:pPr algn="just">
              <a:buFont typeface="Arial" pitchFamily="34" charset="0"/>
              <a:buChar char="•"/>
            </a:pP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endParaRPr lang="ru-RU" sz="14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endParaRPr lang="ru-RU" sz="14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653136"/>
            <a:ext cx="3816424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endParaRPr lang="ru-RU" sz="1400" dirty="0" smtClean="0"/>
          </a:p>
          <a:p>
            <a:pPr algn="just">
              <a:buFont typeface="Arial" pitchFamily="34" charset="0"/>
              <a:buChar char="•"/>
            </a:pPr>
            <a:endParaRPr lang="ru-RU" sz="1400" baseline="-25000" dirty="0" smtClean="0"/>
          </a:p>
          <a:p>
            <a:pPr algn="just">
              <a:buFont typeface="Arial" pitchFamily="34" charset="0"/>
              <a:buChar char="•"/>
            </a:pPr>
            <a:endParaRPr lang="ru-RU" sz="1400" baseline="-250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15279D"/>
              </a:clrFrom>
              <a:clrTo>
                <a:srgbClr val="15279D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0" y="44624"/>
            <a:ext cx="4629150" cy="3752850"/>
          </a:xfrm>
          <a:prstGeom prst="rect">
            <a:avLst/>
          </a:prstGeom>
          <a:noFill/>
        </p:spPr>
      </p:pic>
      <p:pic>
        <p:nvPicPr>
          <p:cNvPr id="37889" name="Рисунок 9"/>
          <p:cNvPicPr>
            <a:picLocks noChangeAspect="1" noChangeArrowheads="1"/>
          </p:cNvPicPr>
          <p:nvPr/>
        </p:nvPicPr>
        <p:blipFill>
          <a:blip r:embed="rId3" cstate="print"/>
          <a:srcRect l="10873" t="43935" r="2975" b="2045"/>
          <a:stretch>
            <a:fillRect/>
          </a:stretch>
        </p:blipFill>
        <p:spPr bwMode="auto">
          <a:xfrm>
            <a:off x="3563888" y="3719314"/>
            <a:ext cx="5580112" cy="3138686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523507" y="6363915"/>
            <a:ext cx="873125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Пищевая цепь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8028384" y="6579815"/>
            <a:ext cx="759023" cy="2154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Осаждение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742832" y="4544640"/>
            <a:ext cx="711200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Конвекция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809382" y="4544640"/>
            <a:ext cx="539750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 -20 </a:t>
            </a:r>
            <a:r>
              <a:rPr kumimoji="0" lang="en-US" sz="8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076082" y="5278065"/>
            <a:ext cx="539750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  0 </a:t>
            </a:r>
            <a:r>
              <a:rPr kumimoji="0" lang="en-US" sz="800" b="0" i="0" u="none" strike="noStrike" cap="none" normalizeH="0" baseline="3000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740745" y="5030415"/>
            <a:ext cx="606425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ГК-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Hg</a:t>
            </a:r>
            <a:r>
              <a:rPr kumimoji="0" lang="en-US" sz="900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2+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4" name="AutoShape 6"/>
          <p:cNvSpPr>
            <a:spLocks noChangeShapeType="1"/>
          </p:cNvSpPr>
          <p:nvPr/>
        </p:nvSpPr>
        <p:spPr bwMode="auto">
          <a:xfrm flipH="1">
            <a:off x="4253507" y="4849440"/>
            <a:ext cx="219075" cy="1444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8" name="AutoShape 10"/>
          <p:cNvSpPr>
            <a:spLocks noChangeShapeType="1"/>
          </p:cNvSpPr>
          <p:nvPr/>
        </p:nvSpPr>
        <p:spPr bwMode="auto">
          <a:xfrm>
            <a:off x="3910607" y="4754190"/>
            <a:ext cx="76200" cy="2397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148064" y="4149080"/>
            <a:ext cx="986235" cy="261610"/>
          </a:xfrm>
          <a:prstGeom prst="rect">
            <a:avLst/>
          </a:prstGeom>
          <a:solidFill>
            <a:srgbClr val="FFF8E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Осаждение</a:t>
            </a:r>
            <a:endParaRPr kumimoji="0" lang="ru-RU" sz="11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>
            <a:off x="5148064" y="3640063"/>
            <a:ext cx="792088" cy="581025"/>
          </a:xfrm>
          <a:prstGeom prst="downArrow">
            <a:avLst>
              <a:gd name="adj1" fmla="val 50000"/>
              <a:gd name="adj2" fmla="val 4765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217370" y="6551240"/>
            <a:ext cx="606425" cy="2571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ГК-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Hg</a:t>
            </a:r>
            <a:r>
              <a:rPr kumimoji="0" lang="en-US" sz="9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2+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0" name="AutoShape 12"/>
          <p:cNvSpPr>
            <a:spLocks noChangeShapeType="1"/>
          </p:cNvSpPr>
          <p:nvPr/>
        </p:nvSpPr>
        <p:spPr bwMode="auto">
          <a:xfrm flipH="1">
            <a:off x="7833320" y="6687765"/>
            <a:ext cx="1920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2916832" y="268536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2916832" y="291396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0" y="5106090"/>
            <a:ext cx="35638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миграции и аккумуляции ртути в арктических экосистемах 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Lindberg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al.,2002;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Fisk et al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., 2003;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Poissant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2008)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788024" y="289971"/>
            <a:ext cx="41044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Миграционные потоки ртути в арктическом регионе (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AMAP, 2002;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Skov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., 2004;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Macdonald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., 2005;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Outridge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., 2008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07904" y="5445225"/>
            <a:ext cx="720080" cy="2160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К-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Hg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2+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6"/>
          <p:cNvSpPr>
            <a:spLocks noChangeShapeType="1"/>
          </p:cNvSpPr>
          <p:nvPr/>
        </p:nvSpPr>
        <p:spPr bwMode="auto">
          <a:xfrm flipH="1">
            <a:off x="4355976" y="4941168"/>
            <a:ext cx="144016" cy="5040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6"/>
          <p:cNvSpPr>
            <a:spLocks noChangeShapeType="1"/>
          </p:cNvSpPr>
          <p:nvPr/>
        </p:nvSpPr>
        <p:spPr bwMode="auto">
          <a:xfrm>
            <a:off x="4067944" y="5733257"/>
            <a:ext cx="648072" cy="4320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6"/>
          <p:cNvSpPr>
            <a:spLocks noChangeShapeType="1"/>
          </p:cNvSpPr>
          <p:nvPr/>
        </p:nvSpPr>
        <p:spPr bwMode="auto">
          <a:xfrm>
            <a:off x="3590177" y="4797152"/>
            <a:ext cx="189735" cy="6480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699792" y="0"/>
            <a:ext cx="1728192" cy="76470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4400" y="0"/>
            <a:ext cx="822960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Уровни ПДК ртути в атмосферном воздухе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207" y="764803"/>
            <a:ext cx="46369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ПДК ртути в воздухе рабочих зон:</a:t>
            </a:r>
          </a:p>
          <a:p>
            <a:r>
              <a:rPr lang="ru-RU" dirty="0"/>
              <a:t>	максимально разовая      10 мкг/м</a:t>
            </a:r>
            <a:r>
              <a:rPr lang="ru-RU" baseline="30000" dirty="0"/>
              <a:t>3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/>
              <a:t>	</a:t>
            </a:r>
            <a:r>
              <a:rPr lang="ru-RU" dirty="0"/>
              <a:t>среднесменная                 5 мкг/м</a:t>
            </a:r>
            <a:r>
              <a:rPr lang="ru-RU" baseline="30000" dirty="0"/>
              <a:t>3</a:t>
            </a:r>
            <a:r>
              <a:rPr lang="ru-RU" dirty="0"/>
              <a:t>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40909" y="691927"/>
            <a:ext cx="47116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ПДК ртути в воздухе населенных пунктов:</a:t>
            </a:r>
            <a:endParaRPr lang="en-US" dirty="0"/>
          </a:p>
          <a:p>
            <a:r>
              <a:rPr lang="en-US" dirty="0"/>
              <a:t>	</a:t>
            </a:r>
            <a:r>
              <a:rPr lang="ru-RU" dirty="0"/>
              <a:t>среднесуточная               0.3 мкг/м</a:t>
            </a:r>
            <a:r>
              <a:rPr lang="ru-RU" baseline="30000" dirty="0"/>
              <a:t>3</a:t>
            </a:r>
            <a:r>
              <a:rPr lang="ru-RU" dirty="0"/>
              <a:t>  </a:t>
            </a:r>
          </a:p>
          <a:p>
            <a:r>
              <a:rPr lang="ru-RU" dirty="0"/>
              <a:t>	среднегодовая                 0.06  мкг/м</a:t>
            </a:r>
            <a:r>
              <a:rPr lang="ru-RU" baseline="30000" dirty="0"/>
              <a:t>3</a:t>
            </a:r>
            <a:r>
              <a:rPr lang="ru-RU" dirty="0"/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43608" y="4365104"/>
            <a:ext cx="72007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/>
              <a:t>Диапазон измерений массовой концентрации  паров ртути в воздухе:</a:t>
            </a:r>
            <a:endParaRPr lang="en-US" dirty="0"/>
          </a:p>
          <a:p>
            <a:r>
              <a:rPr lang="ru-RU" dirty="0"/>
              <a:t>с применением одноходовой  </a:t>
            </a:r>
            <a:r>
              <a:rPr lang="ru-RU" dirty="0" smtClean="0"/>
              <a:t>кюветы           10-200  мкг/м</a:t>
            </a:r>
            <a:r>
              <a:rPr lang="ru-RU" baseline="30000" dirty="0" smtClean="0"/>
              <a:t>3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с применением многоходовой  кюветы         </a:t>
            </a:r>
            <a:r>
              <a:rPr lang="ru-RU" dirty="0" smtClean="0"/>
              <a:t>0.020-20 мкг/м</a:t>
            </a:r>
            <a:r>
              <a:rPr lang="ru-RU" baseline="30000" dirty="0" smtClean="0"/>
              <a:t>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5496" y="620688"/>
            <a:ext cx="4464496" cy="1152128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602205" y="620688"/>
            <a:ext cx="4464497" cy="1152128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43608" y="4221088"/>
            <a:ext cx="7344816" cy="1296144"/>
          </a:xfrm>
          <a:prstGeom prst="rect">
            <a:avLst/>
          </a:prstGeom>
          <a:noFill/>
          <a:ln w="34925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2276872"/>
            <a:ext cx="822960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Аналитические возможности анализатора РА-915+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2996952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М 03-06-2004 (ФР.1.31.2005.01418)</a:t>
            </a:r>
            <a:r>
              <a:rPr lang="ru-RU" dirty="0" smtClean="0"/>
              <a:t>. </a:t>
            </a:r>
            <a:r>
              <a:rPr lang="ru-RU" sz="1400" dirty="0" smtClean="0"/>
              <a:t>МЕТОДИКА </a:t>
            </a:r>
            <a:r>
              <a:rPr lang="ru-RU" sz="1400" dirty="0"/>
              <a:t>ВЫПОЛНЕНИЯ ИЗМЕРЕНИЙ МАССОВОЙ </a:t>
            </a:r>
            <a:r>
              <a:rPr lang="ru-RU" sz="1400" dirty="0" smtClean="0"/>
              <a:t>КОНЦЕНТРАЦИИ </a:t>
            </a:r>
            <a:r>
              <a:rPr lang="ru-RU" sz="1400" dirty="0"/>
              <a:t>ПАРОВ РТУТИ В АТМОСФЕРНОМ ВОЗДУХЕ, </a:t>
            </a:r>
            <a:r>
              <a:rPr lang="ru-RU" sz="1400" dirty="0" smtClean="0"/>
              <a:t>ВОЗДУХЕ </a:t>
            </a:r>
            <a:r>
              <a:rPr lang="ru-RU" sz="1400" dirty="0"/>
              <a:t>ЖИЛЫХ И ПРОИЗВОДСТВЕННЫХ ПОМЕЩЕНИЙ </a:t>
            </a:r>
            <a:r>
              <a:rPr lang="ru-RU" sz="1400" dirty="0" smtClean="0"/>
              <a:t>АТОМНО-АБСОРБЦИОННЫМ </a:t>
            </a:r>
            <a:r>
              <a:rPr lang="ru-RU" sz="1400" dirty="0"/>
              <a:t>МЕТОДОМ С ЗЕЕМАНОВСКОЙ </a:t>
            </a:r>
            <a:r>
              <a:rPr lang="ru-RU" sz="1400" dirty="0" smtClean="0"/>
              <a:t>КОРРЕКЦИЕЙ </a:t>
            </a:r>
            <a:r>
              <a:rPr lang="ru-RU" sz="1400" dirty="0"/>
              <a:t>НЕСЕЛЕКТИВНОГО ПОГЛОЩЕНИЯ С </a:t>
            </a:r>
            <a:r>
              <a:rPr lang="ru-RU" sz="1400" dirty="0" smtClean="0"/>
              <a:t>ИСПОЛЬЗОВАНИЕМ </a:t>
            </a:r>
            <a:r>
              <a:rPr lang="ru-RU" sz="1400" dirty="0"/>
              <a:t>АНАЛИЗАТОРА РТУТИ РА-915+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oshsc3.by/content/pic/7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5899"/>
            <a:ext cx="5220072" cy="3742101"/>
          </a:xfrm>
          <a:prstGeom prst="rect">
            <a:avLst/>
          </a:prstGeom>
          <a:noFill/>
        </p:spPr>
      </p:pic>
      <p:pic>
        <p:nvPicPr>
          <p:cNvPr id="103430" name="Picture 6" descr="&amp;Scy;&amp;acy;&amp;mcy;&amp;acy;&amp;rcy;&amp;icy;&amp;jcy; &amp;fcy;&amp;ocy;&amp;rcy;&amp;mcy;&amp;ycy; &amp;pcy;&amp;iecy;&amp;rcy;&amp;icy;&amp;ocy;&amp;dcy;&amp;icy;&amp;chcy;&amp;iecy;&amp;scy;&amp;kcy;&amp;acy;&amp;yacy; &amp;tcy;&amp;acy;&amp;bcy;&amp;lcy;&amp;icy;&amp;tscy;&amp;acy; &amp;ecy;&amp;lcy;&amp;iecy;&amp;mcy;&amp;iecy;&amp;ncy;&amp;tcy;&amp;ocy;&amp;vcy; - &amp;Scy;&amp;tcy;&amp;ocy;&amp;kcy;&amp;ocy;&amp;vcy;&amp;ocy;&amp;iecy; &amp;fcy;&amp;ocy;&amp;tcy;&amp;ocy; Fabrizio Zanier #62854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4557" y="0"/>
            <a:ext cx="5789443" cy="4824536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-72008"/>
            <a:ext cx="4572000" cy="3140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33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Ртуть в объектах окружающей среды Республики</a:t>
            </a: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rgbClr val="0A33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Коми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A33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83568" y="-315416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Профильное распределение общей ртути</a:t>
            </a:r>
          </a:p>
        </p:txBody>
      </p:sp>
      <p:graphicFrame>
        <p:nvGraphicFramePr>
          <p:cNvPr id="5" name="Рисунок 39"/>
          <p:cNvGraphicFramePr>
            <a:graphicFrameLocks/>
          </p:cNvGraphicFramePr>
          <p:nvPr/>
        </p:nvGraphicFramePr>
        <p:xfrm>
          <a:off x="321220" y="4077072"/>
          <a:ext cx="1920875" cy="265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Рисунок 40"/>
          <p:cNvGraphicFramePr>
            <a:graphicFrameLocks/>
          </p:cNvGraphicFramePr>
          <p:nvPr/>
        </p:nvGraphicFramePr>
        <p:xfrm>
          <a:off x="2964426" y="4077072"/>
          <a:ext cx="192913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Рисунок 41"/>
          <p:cNvGraphicFramePr>
            <a:graphicFrameLocks/>
          </p:cNvGraphicFramePr>
          <p:nvPr/>
        </p:nvGraphicFramePr>
        <p:xfrm>
          <a:off x="5750508" y="4077072"/>
          <a:ext cx="1891030" cy="265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877" name="Freeform 17"/>
          <p:cNvSpPr>
            <a:spLocks/>
          </p:cNvSpPr>
          <p:nvPr/>
        </p:nvSpPr>
        <p:spPr bwMode="auto">
          <a:xfrm>
            <a:off x="1035621" y="4791456"/>
            <a:ext cx="639763" cy="1417637"/>
          </a:xfrm>
          <a:custGeom>
            <a:avLst/>
            <a:gdLst>
              <a:gd name="T0" fmla="*/ 2147483647 w 1007"/>
              <a:gd name="T1" fmla="*/ 0 h 2038"/>
              <a:gd name="T2" fmla="*/ 2147483647 w 1007"/>
              <a:gd name="T3" fmla="*/ 2147483647 h 2038"/>
              <a:gd name="T4" fmla="*/ 2147483647 w 1007"/>
              <a:gd name="T5" fmla="*/ 2147483647 h 2038"/>
              <a:gd name="T6" fmla="*/ 2147483647 w 1007"/>
              <a:gd name="T7" fmla="*/ 2147483647 h 2038"/>
              <a:gd name="T8" fmla="*/ 2147483647 w 1007"/>
              <a:gd name="T9" fmla="*/ 2147483647 h 2038"/>
              <a:gd name="T10" fmla="*/ 2147483647 w 1007"/>
              <a:gd name="T11" fmla="*/ 2147483647 h 2038"/>
              <a:gd name="T12" fmla="*/ 2147483647 w 1007"/>
              <a:gd name="T13" fmla="*/ 2147483647 h 20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7"/>
              <a:gd name="T22" fmla="*/ 0 h 2038"/>
              <a:gd name="T23" fmla="*/ 1007 w 1007"/>
              <a:gd name="T24" fmla="*/ 2038 h 20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7" h="2038">
                <a:moveTo>
                  <a:pt x="1007" y="0"/>
                </a:moveTo>
                <a:cubicBezTo>
                  <a:pt x="1001" y="106"/>
                  <a:pt x="996" y="213"/>
                  <a:pt x="885" y="326"/>
                </a:cubicBezTo>
                <a:cubicBezTo>
                  <a:pt x="774" y="439"/>
                  <a:pt x="479" y="566"/>
                  <a:pt x="341" y="679"/>
                </a:cubicBezTo>
                <a:cubicBezTo>
                  <a:pt x="203" y="792"/>
                  <a:pt x="112" y="890"/>
                  <a:pt x="56" y="1005"/>
                </a:cubicBezTo>
                <a:cubicBezTo>
                  <a:pt x="0" y="1120"/>
                  <a:pt x="4" y="1259"/>
                  <a:pt x="2" y="1372"/>
                </a:cubicBezTo>
                <a:cubicBezTo>
                  <a:pt x="0" y="1485"/>
                  <a:pt x="15" y="1573"/>
                  <a:pt x="42" y="1684"/>
                </a:cubicBezTo>
                <a:cubicBezTo>
                  <a:pt x="69" y="1795"/>
                  <a:pt x="117" y="1916"/>
                  <a:pt x="165" y="2038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8" name="Freeform 18"/>
          <p:cNvSpPr>
            <a:spLocks/>
          </p:cNvSpPr>
          <p:nvPr/>
        </p:nvSpPr>
        <p:spPr bwMode="auto">
          <a:xfrm>
            <a:off x="3678809" y="4791456"/>
            <a:ext cx="773112" cy="1357312"/>
          </a:xfrm>
          <a:custGeom>
            <a:avLst/>
            <a:gdLst>
              <a:gd name="T0" fmla="*/ 2147483647 w 1413"/>
              <a:gd name="T1" fmla="*/ 0 h 2092"/>
              <a:gd name="T2" fmla="*/ 2147483647 w 1413"/>
              <a:gd name="T3" fmla="*/ 2147483647 h 2092"/>
              <a:gd name="T4" fmla="*/ 2147483647 w 1413"/>
              <a:gd name="T5" fmla="*/ 2147483647 h 2092"/>
              <a:gd name="T6" fmla="*/ 2147483647 w 1413"/>
              <a:gd name="T7" fmla="*/ 2147483647 h 2092"/>
              <a:gd name="T8" fmla="*/ 2147483647 w 1413"/>
              <a:gd name="T9" fmla="*/ 2147483647 h 2092"/>
              <a:gd name="T10" fmla="*/ 2147483647 w 1413"/>
              <a:gd name="T11" fmla="*/ 2147483647 h 2092"/>
              <a:gd name="T12" fmla="*/ 2147483647 w 1413"/>
              <a:gd name="T13" fmla="*/ 2147483647 h 2092"/>
              <a:gd name="T14" fmla="*/ 2147483647 w 1413"/>
              <a:gd name="T15" fmla="*/ 2147483647 h 2092"/>
              <a:gd name="T16" fmla="*/ 2147483647 w 1413"/>
              <a:gd name="T17" fmla="*/ 2147483647 h 20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13"/>
              <a:gd name="T28" fmla="*/ 0 h 2092"/>
              <a:gd name="T29" fmla="*/ 1413 w 1413"/>
              <a:gd name="T30" fmla="*/ 2092 h 20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13" h="2092">
                <a:moveTo>
                  <a:pt x="253" y="0"/>
                </a:moveTo>
                <a:cubicBezTo>
                  <a:pt x="644" y="67"/>
                  <a:pt x="1035" y="135"/>
                  <a:pt x="1218" y="217"/>
                </a:cubicBezTo>
                <a:cubicBezTo>
                  <a:pt x="1401" y="299"/>
                  <a:pt x="1413" y="403"/>
                  <a:pt x="1354" y="489"/>
                </a:cubicBezTo>
                <a:cubicBezTo>
                  <a:pt x="1295" y="575"/>
                  <a:pt x="1055" y="647"/>
                  <a:pt x="865" y="733"/>
                </a:cubicBezTo>
                <a:cubicBezTo>
                  <a:pt x="675" y="819"/>
                  <a:pt x="328" y="914"/>
                  <a:pt x="213" y="1005"/>
                </a:cubicBezTo>
                <a:cubicBezTo>
                  <a:pt x="98" y="1096"/>
                  <a:pt x="197" y="1189"/>
                  <a:pt x="172" y="1277"/>
                </a:cubicBezTo>
                <a:cubicBezTo>
                  <a:pt x="147" y="1365"/>
                  <a:pt x="81" y="1449"/>
                  <a:pt x="63" y="1535"/>
                </a:cubicBezTo>
                <a:cubicBezTo>
                  <a:pt x="45" y="1621"/>
                  <a:pt x="65" y="1709"/>
                  <a:pt x="63" y="1793"/>
                </a:cubicBezTo>
                <a:cubicBezTo>
                  <a:pt x="61" y="1877"/>
                  <a:pt x="0" y="2092"/>
                  <a:pt x="50" y="2038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9" name="Freeform 19"/>
          <p:cNvSpPr>
            <a:spLocks/>
          </p:cNvSpPr>
          <p:nvPr/>
        </p:nvSpPr>
        <p:spPr bwMode="auto">
          <a:xfrm rot="224759">
            <a:off x="6439471" y="4805743"/>
            <a:ext cx="493713" cy="1417638"/>
          </a:xfrm>
          <a:custGeom>
            <a:avLst/>
            <a:gdLst>
              <a:gd name="T0" fmla="*/ 2147483647 w 963"/>
              <a:gd name="T1" fmla="*/ 0 h 1976"/>
              <a:gd name="T2" fmla="*/ 2147483647 w 963"/>
              <a:gd name="T3" fmla="*/ 2147483647 h 1976"/>
              <a:gd name="T4" fmla="*/ 2147483647 w 963"/>
              <a:gd name="T5" fmla="*/ 2147483647 h 1976"/>
              <a:gd name="T6" fmla="*/ 2147483647 w 963"/>
              <a:gd name="T7" fmla="*/ 2147483647 h 1976"/>
              <a:gd name="T8" fmla="*/ 2147483647 w 963"/>
              <a:gd name="T9" fmla="*/ 2147483647 h 1976"/>
              <a:gd name="T10" fmla="*/ 2147483647 w 963"/>
              <a:gd name="T11" fmla="*/ 2147483647 h 1976"/>
              <a:gd name="T12" fmla="*/ 2147483647 w 963"/>
              <a:gd name="T13" fmla="*/ 2147483647 h 19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3"/>
              <a:gd name="T22" fmla="*/ 0 h 1976"/>
              <a:gd name="T23" fmla="*/ 963 w 963"/>
              <a:gd name="T24" fmla="*/ 1976 h 19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3" h="1976">
                <a:moveTo>
                  <a:pt x="963" y="0"/>
                </a:moveTo>
                <a:cubicBezTo>
                  <a:pt x="913" y="96"/>
                  <a:pt x="863" y="193"/>
                  <a:pt x="721" y="294"/>
                </a:cubicBezTo>
                <a:cubicBezTo>
                  <a:pt x="579" y="395"/>
                  <a:pt x="220" y="492"/>
                  <a:pt x="110" y="605"/>
                </a:cubicBezTo>
                <a:cubicBezTo>
                  <a:pt x="0" y="718"/>
                  <a:pt x="70" y="851"/>
                  <a:pt x="64" y="974"/>
                </a:cubicBezTo>
                <a:cubicBezTo>
                  <a:pt x="58" y="1097"/>
                  <a:pt x="72" y="1224"/>
                  <a:pt x="76" y="1343"/>
                </a:cubicBezTo>
                <a:cubicBezTo>
                  <a:pt x="80" y="1462"/>
                  <a:pt x="85" y="1583"/>
                  <a:pt x="87" y="1688"/>
                </a:cubicBezTo>
                <a:cubicBezTo>
                  <a:pt x="89" y="1793"/>
                  <a:pt x="87" y="1945"/>
                  <a:pt x="87" y="1976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496" y="6003781"/>
          <a:ext cx="8928991" cy="1301750"/>
        </p:xfrm>
        <a:graphic>
          <a:graphicData uri="http://schemas.openxmlformats.org/drawingml/2006/table">
            <a:tbl>
              <a:tblPr/>
              <a:tblGrid>
                <a:gridCol w="2969244"/>
                <a:gridCol w="2956843"/>
                <a:gridCol w="3002904"/>
              </a:tblGrid>
              <a:tr h="3206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Горная торфянисто-подзолисто-глееватая (фон).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 Грунт насыпной гравийный (разлив ртути).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Задернованный грунт насыпной песчаный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аэротехногенное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 поступление ртути).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539552" y="336612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Антропогенно-нарушенные</a:t>
            </a:r>
            <a:r>
              <a:rPr lang="ru-RU" sz="16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почвы и </a:t>
            </a:r>
            <a:r>
              <a:rPr lang="ru-RU" sz="16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почвогрунты</a:t>
            </a:r>
            <a:r>
              <a:rPr lang="ru-RU" sz="16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16024" y="5375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Фоновые почвы 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16508" y="1132732"/>
            <a:ext cx="259229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671761" y="1218681"/>
            <a:ext cx="2598392" cy="182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063354"/>
          <a:ext cx="8928991" cy="1301750"/>
        </p:xfrm>
        <a:graphic>
          <a:graphicData uri="http://schemas.openxmlformats.org/drawingml/2006/table">
            <a:tbl>
              <a:tblPr/>
              <a:tblGrid>
                <a:gridCol w="2411760"/>
                <a:gridCol w="2520280"/>
                <a:gridCol w="3996951"/>
              </a:tblGrid>
              <a:tr h="3206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Подзол иллювиально-железистый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Почва торфянисто-подзолисто-глееватая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Диаграмма характерной зависимости массовых долей ртути и гумуса от глубины почвенного горизонта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583" marR="6658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991879" y="856993"/>
            <a:ext cx="2592289" cy="269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804248" y="476672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(0.94÷0.99)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624"/>
            <a:ext cx="8535987" cy="4810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Значения содержания ртути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органогенных горизонтах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почв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idx="1"/>
          </p:nvPr>
        </p:nvGraphicFramePr>
        <p:xfrm>
          <a:off x="0" y="692696"/>
          <a:ext cx="9144000" cy="6092825"/>
        </p:xfrm>
        <a:graphic>
          <a:graphicData uri="http://schemas.openxmlformats.org/presentationml/2006/ole">
            <p:oleObj spid="_x0000_s37890" name="Диаграмма" r:id="rId3" imgW="5314990" imgH="4086062" progId="Excel.Sheet.8">
              <p:embed/>
            </p:oleObj>
          </a:graphicData>
        </a:graphic>
      </p:graphicFrame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5364088" y="600363"/>
            <a:ext cx="35638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8113" algn="l"/>
              </a:tabLst>
            </a:pP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8113" algn="l"/>
              </a:tabLs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Низовцев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А.Н.,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Безносиков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В.А.,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Кондратенок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Б.М., Лодыгин Е.Д. Фоновое содержание ртути в почвах таежной зоны Республики Коми // Вестник СПбГУ. – Сер. 3. – 2011. –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3.– С. 120-128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8113" algn="l"/>
              </a:tabLst>
            </a:pP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8113" algn="l"/>
              </a:tabLst>
            </a:pPr>
            <a:r>
              <a:rPr lang="ru-RU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Василевич </a:t>
            </a:r>
            <a:r>
              <a:rPr lang="ru-RU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Р.С., </a:t>
            </a:r>
            <a:r>
              <a:rPr lang="ru-RU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Безносиков</a:t>
            </a:r>
            <a:r>
              <a:rPr lang="ru-RU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В.А., </a:t>
            </a:r>
            <a:r>
              <a:rPr lang="ru-RU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Кондратенок</a:t>
            </a:r>
            <a:r>
              <a:rPr lang="ru-RU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Б.М. Ртуть в объектах окружающей среды фоновых и техногенных территорий // Известия высших учебных заведений. Нефть и газ. 2009. № 3. С. 116–122.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507413" cy="13716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Фрагмент базы данных по ртути в фоновых почвах районов Республики Коми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Содержимое 5" descr="All Hg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760"/>
            <a:ext cx="5184998" cy="5589240"/>
          </a:xfrm>
        </p:spPr>
      </p:pic>
      <p:sp>
        <p:nvSpPr>
          <p:cNvPr id="4" name="Прямоугольник 3"/>
          <p:cNvSpPr/>
          <p:nvPr/>
        </p:nvSpPr>
        <p:spPr>
          <a:xfrm>
            <a:off x="5364088" y="1628800"/>
            <a:ext cx="3419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Министерства природных ресурсов и охраны окружающей среды Республики Коми от 25 ноября 2009 г. № 529 «Об установлении нормативов фонового содержания химических элементов и углеводородов в почвах Республики Коми» // Ведомости нормативных актов органов государственной власти Республики Коми, 2009. № 46. Ст. 923. С. 87-93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507413" cy="13716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Профильная дифференциация валовой ртути в бугристых торфяниках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Работа\2014\Воркута\14.08.22_Воркута_Сейда\IMG_0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3131840" cy="2258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Работа\2014\Воркута\14.08.22_Воркута_Сейда\IMG_0208.JPG"/>
          <p:cNvPicPr>
            <a:picLocks noChangeAspect="1" noChangeArrowheads="1"/>
          </p:cNvPicPr>
          <p:nvPr/>
        </p:nvPicPr>
        <p:blipFill>
          <a:blip r:embed="rId3" cstate="print"/>
          <a:srcRect l="13889"/>
          <a:stretch>
            <a:fillRect/>
          </a:stretch>
        </p:blipFill>
        <p:spPr bwMode="auto">
          <a:xfrm rot="5400000">
            <a:off x="3566641" y="977975"/>
            <a:ext cx="2232249" cy="2093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Диаграмма 6"/>
          <p:cNvGraphicFramePr/>
          <p:nvPr/>
        </p:nvGraphicFramePr>
        <p:xfrm>
          <a:off x="251520" y="3716752"/>
          <a:ext cx="324036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3635896" y="3717032"/>
          <a:ext cx="3167952" cy="2159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55576" y="5949280"/>
            <a:ext cx="2974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Василевич Р.С.,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2015]</a:t>
            </a:r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6372200" y="836712"/>
          <a:ext cx="2496319" cy="266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04248" y="3861048"/>
            <a:ext cx="2339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Коэффициенты корреляции 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</a:p>
          <a:p>
            <a:r>
              <a:rPr lang="el-GR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0.40,</a:t>
            </a:r>
          </a:p>
          <a:p>
            <a:r>
              <a:rPr lang="el-GR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ФК</a:t>
            </a:r>
            <a:r>
              <a:rPr lang="ru-RU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СОО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0.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62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ГК</a:t>
            </a:r>
            <a:r>
              <a:rPr lang="ru-RU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С: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0.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74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33, r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0.34)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000496" y="500042"/>
            <a:ext cx="5006982" cy="1571636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Показатель загрязнения ртутью почв и грунтов в зоне влияния обогащения золотопромышленного концентрата</a:t>
            </a: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857375" y="3286125"/>
            <a:ext cx="1643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ОПАСНАЯ</a:t>
            </a:r>
          </a:p>
        </p:txBody>
      </p:sp>
      <p:pic>
        <p:nvPicPr>
          <p:cNvPr id="8" name="Рисунок 7" descr="Югыд Ва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785794"/>
            <a:ext cx="2854337" cy="3509637"/>
          </a:xfrm>
          <a:prstGeom prst="rect">
            <a:avLst/>
          </a:prstGeom>
        </p:spPr>
      </p:pic>
      <p:pic>
        <p:nvPicPr>
          <p:cNvPr id="7" name="Рисунок 6" descr="ООПТ РК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1671736" cy="1890373"/>
          </a:xfrm>
          <a:prstGeom prst="rect">
            <a:avLst/>
          </a:prstGeom>
        </p:spPr>
      </p:pic>
      <p:sp>
        <p:nvSpPr>
          <p:cNvPr id="9" name="AutoShape 9"/>
          <p:cNvSpPr>
            <a:spLocks noChangeArrowheads="1"/>
          </p:cNvSpPr>
          <p:nvPr/>
        </p:nvSpPr>
        <p:spPr bwMode="auto">
          <a:xfrm rot="2026341">
            <a:off x="1179867" y="1157375"/>
            <a:ext cx="1166170" cy="284335"/>
          </a:xfrm>
          <a:prstGeom prst="rightArrow">
            <a:avLst>
              <a:gd name="adj1" fmla="val 50000"/>
              <a:gd name="adj2" fmla="val 29799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 eaLnBrk="0" hangingPunct="0"/>
            <a:endParaRPr lang="ru-RU"/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3286116" y="1285860"/>
            <a:ext cx="431800" cy="407987"/>
          </a:xfrm>
          <a:prstGeom prst="star4">
            <a:avLst>
              <a:gd name="adj" fmla="val 12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 eaLnBrk="0" hangingPunct="0"/>
            <a:endParaRPr lang="ru-RU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928926" y="1699517"/>
          <a:ext cx="6071278" cy="5158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844" y="4429132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Сана-Вож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(Интинский район Республики Коми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границах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нац.парка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Югыд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496" y="6095037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Низовцев А.Н.,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Безносиков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В.А.,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Кондратенок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Б.М.,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Габов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Д.Н.  Ртуть в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техногенно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нарушенных грунтах Республики Коми // Теоретическая и прикладная экология. – 2013. - №1. – С.48-53. 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Дудник лесной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1" y="1428736"/>
            <a:ext cx="3107653" cy="4357718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/>
        </p:nvGraphicFramePr>
        <p:xfrm>
          <a:off x="3286116" y="1428736"/>
          <a:ext cx="5143520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285852" y="0"/>
          <a:ext cx="4572000" cy="2285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3000364" y="2071678"/>
          <a:ext cx="4572000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572000" y="4500570"/>
          <a:ext cx="4572000" cy="235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Содержимое 6" descr="Дудник лесной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2844" y="142852"/>
            <a:ext cx="1426447" cy="2000240"/>
          </a:xfrm>
          <a:prstGeom prst="rect">
            <a:avLst/>
          </a:prstGeom>
        </p:spPr>
      </p:pic>
      <p:pic>
        <p:nvPicPr>
          <p:cNvPr id="8" name="Рисунок 8" descr="Иван-Чай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285992"/>
            <a:ext cx="1428759" cy="201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7" descr="злак.jpg"/>
          <p:cNvPicPr>
            <a:picLocks noGrp="1" noChangeAspect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357554" y="4643446"/>
            <a:ext cx="1414884" cy="20002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284365"/>
            <a:ext cx="3347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Захожий И.Г.,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Далькэ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И.В., Низовцев А.Н., Головко Т.К.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Биоаккумуляция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и физиологические реакции  растений на техногенное загрязнение среды ртутью // Теоретическая и прикладная экология. – 2011. - №2. – С.37-44. 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 ртути в органах рыб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166687" y="1547812"/>
          <a:ext cx="8810625" cy="376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692696"/>
          <a:ext cx="8496944" cy="4680262"/>
        </p:xfrm>
        <a:graphic>
          <a:graphicData uri="http://schemas.openxmlformats.org/drawingml/2006/table">
            <a:tbl>
              <a:tblPr/>
              <a:tblGrid>
                <a:gridCol w="1728192"/>
                <a:gridCol w="2924717"/>
                <a:gridCol w="1465627"/>
                <a:gridCol w="1240146"/>
                <a:gridCol w="1138262"/>
              </a:tblGrid>
              <a:tr h="3642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Вид документа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Наименование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Объект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ПДК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Класс опасности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ГН 217_2041-06</a:t>
                      </a:r>
                      <a:endParaRPr lang="ru-RU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Предельно допустимые концентрации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(ПДК) химических </a:t>
                      </a: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веществ в почве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Почва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2.1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мг/кг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СанПиН</a:t>
                      </a:r>
                      <a:r>
                        <a:rPr lang="ru-RU" sz="12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 2.1.4.1074-01</a:t>
                      </a:r>
                      <a:endParaRPr lang="ru-RU" sz="1200" dirty="0">
                        <a:solidFill>
                          <a:srgbClr val="00B0F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Питьевая вода. гигиенические требования к качеству воды </a:t>
                      </a:r>
                      <a:br>
                        <a:rPr lang="ru-RU" sz="1200" dirty="0">
                          <a:latin typeface="Times New Roman"/>
                          <a:ea typeface="Times New Roman"/>
                        </a:rPr>
                      </a:b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централизованных систем </a:t>
                      </a:r>
                      <a:br>
                        <a:rPr lang="ru-RU" sz="1200" dirty="0">
                          <a:latin typeface="Times New Roman"/>
                          <a:ea typeface="Times New Roman"/>
                        </a:rPr>
                      </a:b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питьевого водоснабжения. </a:t>
                      </a:r>
                      <a:br>
                        <a:rPr lang="ru-RU" sz="1200" dirty="0">
                          <a:latin typeface="Times New Roman"/>
                          <a:ea typeface="Times New Roman"/>
                        </a:rPr>
                      </a:b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контроль качества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Питьевая вода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0.5 мкг/дм</a:t>
                      </a:r>
                      <a:r>
                        <a:rPr lang="ru-RU" sz="1200" b="1" baseline="30000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35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ПРИКАЗ </a:t>
                      </a:r>
                      <a:r>
                        <a:rPr lang="ru-RU" sz="1200" b="1" dirty="0" err="1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Госкомрыболовства</a:t>
                      </a:r>
                      <a:r>
                        <a:rPr lang="ru-RU" sz="12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 РФ от 28_04_1999 N 96</a:t>
                      </a:r>
                      <a:endParaRPr lang="ru-RU" sz="1200" dirty="0">
                        <a:solidFill>
                          <a:srgbClr val="00B0F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Перечень </a:t>
                      </a:r>
                      <a:r>
                        <a:rPr lang="ru-RU" sz="1200" b="0" dirty="0" err="1" smtClean="0">
                          <a:latin typeface="Times New Roman"/>
                          <a:ea typeface="Times New Roman"/>
                        </a:rPr>
                        <a:t>рыбохозяйственных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нормативов: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предельно допустимых концентраций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(ПДК) и </a:t>
                      </a: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ориентировочно безопасных уровней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воздействия (ОБУВ) </a:t>
                      </a: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вредных веществ для воды водных объектов,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имеющих </a:t>
                      </a:r>
                      <a:r>
                        <a:rPr lang="ru-RU" sz="1200" b="0" dirty="0" err="1">
                          <a:latin typeface="Times New Roman"/>
                          <a:ea typeface="Times New Roman"/>
                        </a:rPr>
                        <a:t>рыбохозяйственное</a:t>
                      </a: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 значение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Водные объекты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рыбохозяйственного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значения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0.01 мкг/дм</a:t>
                      </a:r>
                      <a:r>
                        <a:rPr lang="ru-RU" sz="1200" b="1" baseline="30000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401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b="1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</a:rPr>
                        <a:t>ГН 2.1.5.1315-03</a:t>
                      </a:r>
                      <a:endParaRPr lang="ru-RU" sz="1200" dirty="0">
                        <a:solidFill>
                          <a:srgbClr val="00B0F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Предельно допустимые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концентрации (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ПДК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) химических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веществ в воде водных объектов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хозяйственно-питьевого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и культурно-бытового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 водопользования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Водные объекты хозяйственно-питьевого и культурно-бытового водопользования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0.5 мкг/дм</a:t>
                      </a:r>
                      <a:r>
                        <a:rPr lang="ru-RU" sz="1200" b="1" baseline="30000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ГН 2.1.6.1338-03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Предельно допустимые концентрации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ПДК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загрязняющих веществ в атмосферном воздухе населенных мест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Атмосферный воздух населенных мест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0.3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мкг/м</a:t>
                      </a:r>
                      <a:r>
                        <a:rPr lang="ru-RU" sz="1200" b="1" baseline="30000" dirty="0" smtClean="0"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среднесуточная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4754" marR="54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78581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Диапазоны содержания ртути в различных типах вод фоновых территорий, </a:t>
            </a:r>
            <a:r>
              <a:rPr lang="ru-RU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нг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дм</a:t>
            </a:r>
            <a:r>
              <a:rPr lang="en-US" sz="3600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2071688"/>
            <a:ext cx="8229600" cy="4525962"/>
          </a:xfrm>
        </p:spPr>
        <p:txBody>
          <a:bodyPr>
            <a:normAutofit/>
          </a:bodyPr>
          <a:lstStyle/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талые, снеговые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&lt; 10*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питьевая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&lt; 10 *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поверхностные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грунтовые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10 -300**</a:t>
            </a:r>
          </a:p>
          <a:p>
            <a:pPr marL="514350" indent="-514350">
              <a:buFont typeface="Arial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- ниже предела определения методики</a:t>
            </a:r>
          </a:p>
          <a:p>
            <a:pPr marL="514350" indent="-514350">
              <a:buFont typeface="Arial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** - сильно зависит от содержания взвешенных частиц глинистых минералов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243408"/>
            <a:ext cx="9144000" cy="9087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массовой концентрации ртути в снеге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3" name="Picture 3" descr="E:\Работа\2014\Тр.-Печорск\19.03.2014_Снег\IMG_0435.JPG"/>
          <p:cNvPicPr>
            <a:picLocks noChangeAspect="1" noChangeArrowheads="1"/>
          </p:cNvPicPr>
          <p:nvPr/>
        </p:nvPicPr>
        <p:blipFill>
          <a:blip r:embed="rId2" cstate="print"/>
          <a:srcRect l="13334" t="24444"/>
          <a:stretch>
            <a:fillRect/>
          </a:stretch>
        </p:blipFill>
        <p:spPr bwMode="auto">
          <a:xfrm>
            <a:off x="107504" y="548680"/>
            <a:ext cx="374412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4" name="Picture 4" descr="E:\Работа\2014\Тр.-Печорск\19.03.2014_Снег\IMG_20140327_113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068960"/>
            <a:ext cx="2767519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5" name="Picture 5" descr="E:\Работа\2014\Тр.-Печорск\19.03.2014_Снег\IMG_20140327_115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092963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6" name="Picture 6" descr="E:\Работа\2014\Тр.-Печорск\19.03.2014_Снег\IMG_20140328_151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76671"/>
            <a:ext cx="1872208" cy="249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7" name="Picture 7" descr="E:\Работа\2014\Тр.-Печорск\19.03.2014_Снег\Фото-0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76672"/>
            <a:ext cx="313184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8" name="Picture 8" descr="E:\Работа\2014\Тр.-Печорск\19.03.2014_Снег\IMG_04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2736145"/>
            <a:ext cx="3131840" cy="234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9" name="Picture 9" descr="E:\Работа\2014\Тр.-Печорск\19.03.2014_Снег\Фото-01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4509120"/>
            <a:ext cx="3132000" cy="2252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9087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массовой концентрации ртути в снеге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580112" y="322422"/>
            <a:ext cx="432048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Выявление очагов поступления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ртути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Воркутинской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промышленной агломерации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585707" y="1978606"/>
          <a:ext cx="3450789" cy="4129104"/>
        </p:xfrm>
        <a:graphic>
          <a:graphicData uri="http://schemas.openxmlformats.org/drawingml/2006/table">
            <a:tbl>
              <a:tblPr/>
              <a:tblGrid>
                <a:gridCol w="598485"/>
                <a:gridCol w="1000444"/>
                <a:gridCol w="926227"/>
                <a:gridCol w="925633"/>
              </a:tblGrid>
              <a:tr h="721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Шифр пробы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>
                          <a:latin typeface="Calibri"/>
                          <a:ea typeface="Calibri"/>
                          <a:cs typeface="Times New Roman"/>
                        </a:rPr>
                        <a:t>ρ</a:t>
                      </a: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000" b="1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) нефильтрованного образца, мкг/дм</a:t>
                      </a:r>
                      <a:r>
                        <a:rPr lang="ru-RU" sz="1000" b="1" baseline="300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>
                          <a:latin typeface="Calibri"/>
                          <a:ea typeface="Calibri"/>
                          <a:cs typeface="Times New Roman"/>
                        </a:rPr>
                        <a:t>ρ</a:t>
                      </a: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000" b="1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r>
                        <a:rPr lang="ru-RU" sz="1000" b="1">
                          <a:latin typeface="Calibri"/>
                          <a:ea typeface="Calibri"/>
                          <a:cs typeface="Times New Roman"/>
                        </a:rPr>
                        <a:t>) фильтрованного образца, мкг/дм</a:t>
                      </a:r>
                      <a:r>
                        <a:rPr lang="ru-RU" sz="1000" b="1" baseline="300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Доля взвешенных форм </a:t>
                      </a:r>
                      <a:r>
                        <a:rPr lang="en-US" sz="1000" b="1" dirty="0">
                          <a:latin typeface="Calibri"/>
                          <a:ea typeface="Calibri"/>
                          <a:cs typeface="Times New Roman"/>
                        </a:rPr>
                        <a:t>Hg, %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0.018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0.012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34.9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В2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0.88</a:t>
                      </a:r>
                      <a:endParaRPr lang="ru-RU" sz="1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0.20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77.7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В3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0.42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0.29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30.7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В4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0.41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0.29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29.2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В5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1.14</a:t>
                      </a:r>
                      <a:endParaRPr lang="ru-RU" sz="1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В6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0.018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0.012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32.9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В7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&lt;0.01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&lt;0.01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В8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&lt;0.01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&lt;0.01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В9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0.014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0.0049*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66.2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В10 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0.063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25.4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В11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&lt;0.01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&lt;0.01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В12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0.25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0.16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35.2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В13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0.33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0.20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39.7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В14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0.019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0.012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38.5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В15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0.19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0.15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20.1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В16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1.0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49.0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В17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Calibri"/>
                          <a:cs typeface="Times New Roman"/>
                        </a:rPr>
                        <a:t>0.039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0.018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53.9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В18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0.082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0.062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24.3</a:t>
                      </a:r>
                    </a:p>
                  </a:txBody>
                  <a:tcPr marL="64123" marR="64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459" name="Picture 3" descr="C:\Documents and Settings\VASILEVICH\Мои документы\NetSpeakerphone\Received Files\Василевич Мария, каб 314\vorkuta_hg_all_mkg_l_grad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6" y="547828"/>
            <a:ext cx="5571416" cy="518542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589240"/>
            <a:ext cx="432048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Times New Roman" pitchFamily="18" charset="0"/>
                <a:ea typeface="+mj-ea"/>
                <a:cs typeface="Times New Roman" pitchFamily="18" charset="0"/>
              </a:rPr>
              <a:t>[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Василевич М.И.,</a:t>
            </a:r>
            <a:r>
              <a:rPr kumimoji="0" lang="ru-RU" sz="1600" b="0" i="1" u="none" strike="noStrike" kern="1200" cap="none" spc="0" normalizeH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Василевич Р.С., 2014</a:t>
            </a:r>
            <a:r>
              <a:rPr lang="en-US" sz="1600" dirty="0" smtClean="0">
                <a:latin typeface="Times New Roman" pitchFamily="18" charset="0"/>
                <a:ea typeface="+mj-ea"/>
                <a:cs typeface="Times New Roman" pitchFamily="18" charset="0"/>
              </a:rPr>
              <a:t>]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8599984" cy="69269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массовой концентрации ртути в природном газе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0" y="764704"/>
            <a:ext cx="5076056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tiqua" pitchFamily="2" charset="0"/>
                <a:ea typeface="+mj-ea"/>
                <a:cs typeface="+mj-cs"/>
              </a:rPr>
              <a:t>Распределение средних по залежам концентраций ртути в природном газе для газовых и нефтяных месторождений бывшего СССР</a:t>
            </a:r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0" y="2708920"/>
          <a:ext cx="4536505" cy="3841725"/>
        </p:xfrm>
        <a:graphic>
          <a:graphicData uri="http://schemas.openxmlformats.org/presentationml/2006/ole">
            <p:oleObj spid="_x0000_s17410" name="Диаграмма" r:id="rId3" imgW="4038568" imgH="4533961" progId="MSGraph.Chart.8">
              <p:embed followColorScheme="full"/>
            </p:oleObj>
          </a:graphicData>
        </a:graphic>
      </p:graphicFrame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331640" y="2420888"/>
            <a:ext cx="2678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1" i="1" dirty="0" smtClean="0"/>
              <a:t>ρ</a:t>
            </a:r>
            <a:r>
              <a:rPr lang="ru-RU" b="1" dirty="0" smtClean="0"/>
              <a:t> </a:t>
            </a:r>
            <a:r>
              <a:rPr lang="en-US" b="1" dirty="0"/>
              <a:t>(Hg) =0.01÷4</a:t>
            </a:r>
            <a:r>
              <a:rPr lang="ru-RU" b="1" dirty="0"/>
              <a:t>5</a:t>
            </a:r>
            <a:r>
              <a:rPr lang="en-US" b="1" dirty="0"/>
              <a:t>00 </a:t>
            </a:r>
            <a:r>
              <a:rPr lang="ru-RU" b="1" dirty="0"/>
              <a:t>мкг/м</a:t>
            </a:r>
            <a:r>
              <a:rPr lang="ru-RU" b="1" baseline="30000" dirty="0"/>
              <a:t>3</a:t>
            </a:r>
            <a:endParaRPr lang="en-US" b="1" baseline="300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95536" y="1844824"/>
            <a:ext cx="4176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Опасный </a:t>
            </a:r>
            <a:r>
              <a:rPr lang="ru-RU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el-GR" sz="20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(Hg</a:t>
            </a: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)= </a:t>
            </a:r>
            <a:r>
              <a:rPr lang="ru-RU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 мкг/м</a:t>
            </a:r>
            <a:r>
              <a:rPr lang="ru-RU" sz="2000" b="1" baseline="30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b="1" baseline="300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658816" y="1412776"/>
            <a:ext cx="4485184" cy="630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tiqua" pitchFamily="2" charset="0"/>
                <a:ea typeface="+mj-ea"/>
                <a:cs typeface="+mj-cs"/>
              </a:rPr>
              <a:t>Коррозионное воздействие ртути на магистральные газопроводы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60672" y="2043112"/>
            <a:ext cx="450787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Образование амальгам с металлами</a:t>
            </a:r>
          </a:p>
          <a:p>
            <a:pPr>
              <a:buFont typeface="Wingdings" pitchFamily="2" charset="2"/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Образование электрохимических ячеек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Образование оксида или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основного металла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2Al+6H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O-&gt;2Al(OH)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2Cr+3H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O-&gt;Cr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Ni+H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O-&gt;NiO+H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005213" y="4221088"/>
            <a:ext cx="44633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Ртутная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коррозия – причина многих невыясненных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разрушений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аварий на трубопроводах и аппаратах газовой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промышленности в нашей стране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4079" y="188913"/>
            <a:ext cx="8518401" cy="342900"/>
          </a:xfrm>
        </p:spPr>
        <p:txBody>
          <a:bodyPr>
            <a:normAutofit fontScale="90000"/>
          </a:bodyPr>
          <a:lstStyle/>
          <a:p>
            <a:r>
              <a:rPr lang="ru-RU" sz="24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«Чувствительность» методов определения ртути</a:t>
            </a:r>
            <a:r>
              <a:rPr lang="en-US" sz="24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природном газе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1687" name="Group 247"/>
          <p:cNvGraphicFramePr>
            <a:graphicFrameLocks noGrp="1"/>
          </p:cNvGraphicFramePr>
          <p:nvPr>
            <p:ph idx="1"/>
          </p:nvPr>
        </p:nvGraphicFramePr>
        <p:xfrm>
          <a:off x="71883" y="692150"/>
          <a:ext cx="8964613" cy="6084320"/>
        </p:xfrm>
        <a:graphic>
          <a:graphicData uri="http://schemas.openxmlformats.org/drawingml/2006/table">
            <a:tbl>
              <a:tblPr/>
              <a:tblGrid>
                <a:gridCol w="2646363"/>
                <a:gridCol w="2260600"/>
                <a:gridCol w="2470150"/>
                <a:gridCol w="158750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 анализа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Нижний предел обнаружения ртути в природном газе,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мкг/м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обнаружения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Hg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 предварительным концентрированием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мкг/м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Мешающее влияние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фотометрический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Тяж. мет.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нейтронно-активационный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0.01-0.05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Na, Br, P, Se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флуориметрический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потенциометрия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Fe(II),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пероксиды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амперометрический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вольтамперометрия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атомная абсорбция (ААС) пламенный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ААС термический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10-15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Ароматичес-кие УВ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атомно-эмисионный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Тяж. мет.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атомная абсорбция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РА-915+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Ароматичес-кие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УВ,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63" y="116632"/>
            <a:ext cx="8518401" cy="3429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«Чувствительность»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методов определения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ртути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природном газе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620688"/>
            <a:ext cx="6624736" cy="64807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ГОСТ 28726-90</a:t>
            </a:r>
            <a:r>
              <a:rPr lang="ru-RU" dirty="0" smtClean="0"/>
              <a:t>. Газы горючие природные. Метод определения ртути (2-10000 мкг/м</a:t>
            </a:r>
            <a:r>
              <a:rPr lang="ru-RU" baseline="30000" dirty="0" smtClean="0"/>
              <a:t>3</a:t>
            </a:r>
            <a:r>
              <a:rPr lang="ru-RU" dirty="0" smtClean="0"/>
              <a:t>).</a:t>
            </a:r>
            <a:r>
              <a:rPr lang="en-US" dirty="0" smtClean="0"/>
              <a:t> </a:t>
            </a:r>
            <a:r>
              <a:rPr lang="ru-RU" dirty="0" smtClean="0"/>
              <a:t>Введен 01.01.1992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96752"/>
            <a:ext cx="444370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1052736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just"/>
            <a:r>
              <a:rPr lang="ru-RU" sz="1400" dirty="0" smtClean="0"/>
              <a:t>Метод заключается в </a:t>
            </a:r>
            <a:r>
              <a:rPr lang="ru-RU" sz="1400" dirty="0" err="1" smtClean="0"/>
              <a:t>абсорбuии</a:t>
            </a:r>
            <a:r>
              <a:rPr lang="ru-RU" sz="1400" dirty="0" smtClean="0"/>
              <a:t> ртути из газа сернокислотным раствором </a:t>
            </a:r>
            <a:r>
              <a:rPr lang="ru-RU" sz="1400" dirty="0" err="1" smtClean="0"/>
              <a:t>марганцевокислого</a:t>
            </a:r>
            <a:r>
              <a:rPr lang="ru-RU" sz="1400" dirty="0" smtClean="0"/>
              <a:t> калия, восстановлении ионов ртути раствором хлорида олова (II) до элементарной ртути  и </a:t>
            </a:r>
            <a:r>
              <a:rPr lang="ru-RU" sz="1400" dirty="0" err="1" smtClean="0"/>
              <a:t>отдувом</a:t>
            </a:r>
            <a:r>
              <a:rPr lang="ru-RU" sz="1400" dirty="0" smtClean="0"/>
              <a:t> ее из раствора потоком воздуха (азота) в газовую кювету атомно-абсорбционного спектрометра и измерении поглощения резонансной линии ртути с регистрацией пика на самописце.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4005064"/>
            <a:ext cx="66247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ISO 6978</a:t>
            </a:r>
            <a:r>
              <a:rPr lang="ru-RU" dirty="0" smtClean="0"/>
              <a:t>. </a:t>
            </a:r>
            <a:r>
              <a:rPr lang="en-US" dirty="0" smtClean="0"/>
              <a:t>Natural gas — Determination of</a:t>
            </a:r>
            <a:r>
              <a:rPr lang="ru-RU" dirty="0" smtClean="0"/>
              <a:t> </a:t>
            </a:r>
            <a:r>
              <a:rPr lang="en-US" dirty="0" smtClean="0"/>
              <a:t>mercury </a:t>
            </a:r>
            <a:endParaRPr lang="ru-RU" dirty="0" smtClean="0"/>
          </a:p>
          <a:p>
            <a:r>
              <a:rPr lang="ru-RU" dirty="0" smtClean="0"/>
              <a:t>0.010-100 мкг/м</a:t>
            </a:r>
            <a:r>
              <a:rPr lang="ru-RU" baseline="30000" dirty="0" smtClean="0"/>
              <a:t>3</a:t>
            </a:r>
            <a:r>
              <a:rPr lang="ru-RU" dirty="0" smtClean="0"/>
              <a:t>. Введен 15.10.2003.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4725144"/>
            <a:ext cx="403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Метод заключается в пропускании  природного газа через кварцевые трубки, содержащие золото/платиновый сплав , связывании ртути </a:t>
            </a:r>
            <a:r>
              <a:rPr lang="en-US" sz="1400" dirty="0" smtClean="0"/>
              <a:t>Au/Pt </a:t>
            </a:r>
            <a:r>
              <a:rPr lang="ru-RU" sz="1400" dirty="0" smtClean="0"/>
              <a:t>сплавом за счет образования амальгамы</a:t>
            </a:r>
            <a:r>
              <a:rPr lang="en-US" sz="1400" dirty="0" smtClean="0"/>
              <a:t> </a:t>
            </a:r>
            <a:r>
              <a:rPr lang="ru-RU" sz="1400" dirty="0" smtClean="0"/>
              <a:t>с последующей десорбцией (при 700 °С) и вторичной амальгамацией аналитической трубки,  которая нагревается до 800 °С и регистрируется методом ААС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895" y="4509120"/>
            <a:ext cx="4162105" cy="20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онференции\2015\4. Сыктывкар_Семинар Люмэкс\Вспомогательные материалы\ртуть в газе_фото установки\P1020591.JPG"/>
          <p:cNvPicPr>
            <a:picLocks noChangeAspect="1" noChangeArrowheads="1"/>
          </p:cNvPicPr>
          <p:nvPr/>
        </p:nvPicPr>
        <p:blipFill>
          <a:blip r:embed="rId2" cstate="print"/>
          <a:srcRect b="17450"/>
          <a:stretch>
            <a:fillRect/>
          </a:stretch>
        </p:blipFill>
        <p:spPr bwMode="auto">
          <a:xfrm>
            <a:off x="-1" y="1"/>
            <a:ext cx="914370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4016"/>
            <a:ext cx="6300192" cy="908720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массовой концентрации ртути в природном газе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[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Данные Филиала ООО «</a:t>
            </a:r>
            <a:r>
              <a:rPr lang="ru-RU" sz="1600" b="1" dirty="0" err="1" smtClean="0">
                <a:solidFill>
                  <a:srgbClr val="0070C0"/>
                </a:solidFill>
                <a:latin typeface="Arial" pitchFamily="34" charset="0"/>
              </a:rPr>
              <a:t>Газпром-ВНИИГАЗ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</a:rPr>
              <a:t>» в г. Ухта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</a:rPr>
              <a:t>]</a:t>
            </a:r>
            <a:r>
              <a:rPr lang="ru-RU" sz="1600" b="1" dirty="0" smtClean="0">
                <a:solidFill>
                  <a:srgbClr val="00B0F0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B0F0"/>
                </a:solidFill>
                <a:latin typeface="Arial" pitchFamily="34" charset="0"/>
                <a:ea typeface="Times New Roman" pitchFamily="18" charset="0"/>
              </a:rPr>
            </a:br>
            <a:endParaRPr lang="ru-RU" sz="1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403648" y="1772816"/>
            <a:ext cx="7200799" cy="3754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dirty="0" smtClean="0"/>
              <a:t>Диапазон измерений массовой концентрации  паров ртути в газе:</a:t>
            </a:r>
            <a:endParaRPr lang="en-US" sz="1400" dirty="0" smtClean="0"/>
          </a:p>
          <a:p>
            <a:r>
              <a:rPr lang="ru-RU" sz="1400" dirty="0" smtClean="0"/>
              <a:t>с применением одноходовой  кюветы           0.5-2000  мкг/м</a:t>
            </a:r>
            <a:r>
              <a:rPr lang="ru-RU" sz="1400" baseline="30000" dirty="0" smtClean="0"/>
              <a:t>3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с </a:t>
            </a:r>
            <a:r>
              <a:rPr lang="ru-RU" sz="1400" dirty="0"/>
              <a:t>применением многоходовой  кюветы         </a:t>
            </a:r>
            <a:r>
              <a:rPr lang="ru-RU" sz="1400" dirty="0" smtClean="0"/>
              <a:t>0.020-20 мкг/м</a:t>
            </a:r>
            <a:r>
              <a:rPr lang="ru-RU" sz="1400" baseline="30000" dirty="0" smtClean="0"/>
              <a:t>3</a:t>
            </a:r>
            <a:r>
              <a:rPr lang="ru-RU" sz="1400" dirty="0" smtClean="0"/>
              <a:t> </a:t>
            </a:r>
          </a:p>
          <a:p>
            <a:endParaRPr lang="ru-RU" sz="1400" dirty="0" smtClean="0"/>
          </a:p>
          <a:p>
            <a:r>
              <a:rPr lang="ru-RU" sz="1400" dirty="0" smtClean="0"/>
              <a:t>Сложность определения ртути в природном углеводородном газе в первую очередь связана с наличием сильного неселективного поглощения аналитической линии ртути некоторыми примесями, входящими в состав природного газа: </a:t>
            </a:r>
          </a:p>
          <a:p>
            <a:r>
              <a:rPr lang="en-US" sz="1400" dirty="0" smtClean="0"/>
              <a:t>H</a:t>
            </a:r>
            <a:r>
              <a:rPr lang="ru-RU" sz="1400" baseline="-25000" dirty="0" smtClean="0"/>
              <a:t>2</a:t>
            </a:r>
            <a:r>
              <a:rPr lang="en-US" sz="1400" dirty="0" smtClean="0"/>
              <a:t>S</a:t>
            </a:r>
            <a:r>
              <a:rPr lang="ru-RU" sz="1400" dirty="0" smtClean="0"/>
              <a:t>					до 50 мг/м</a:t>
            </a:r>
            <a:r>
              <a:rPr lang="ru-RU" sz="1400" baseline="30000" dirty="0" smtClean="0"/>
              <a:t>3</a:t>
            </a:r>
            <a:endParaRPr lang="ru-RU" sz="1400" dirty="0" smtClean="0"/>
          </a:p>
          <a:p>
            <a:r>
              <a:rPr lang="ru-RU" sz="1400" dirty="0" smtClean="0"/>
              <a:t>бензол					&gt;10 мг/м</a:t>
            </a:r>
            <a:r>
              <a:rPr lang="ru-RU" sz="1400" baseline="30000" dirty="0" smtClean="0"/>
              <a:t>3</a:t>
            </a:r>
            <a:endParaRPr lang="ru-RU" sz="1400" dirty="0" smtClean="0"/>
          </a:p>
          <a:p>
            <a:r>
              <a:rPr lang="ru-RU" sz="1400" dirty="0" smtClean="0"/>
              <a:t>меркаптаны				до 50 мг/м</a:t>
            </a:r>
            <a:r>
              <a:rPr lang="ru-RU" sz="1400" baseline="30000" dirty="0" smtClean="0"/>
              <a:t>3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Второй проблемой являются заметные потери ртути при отборе проб газа и транспортировке их в металлических контейнерах высокого давления.</a:t>
            </a:r>
          </a:p>
          <a:p>
            <a:endParaRPr lang="ru-RU" sz="1400" dirty="0" smtClean="0"/>
          </a:p>
          <a:p>
            <a:r>
              <a:rPr lang="ru-RU" sz="1400" b="1" dirty="0" smtClean="0"/>
              <a:t>Методика СТО Газпром 5.16-2012 «Природный газ. Методика определения ртути методом атомно-абсорбционной спектрометрии (холодного пара)» (ФР.1.31.2013.14986).</a:t>
            </a:r>
          </a:p>
          <a:p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260648"/>
          <a:ext cx="3718692" cy="4820217"/>
        </p:xfrm>
        <a:graphic>
          <a:graphicData uri="http://schemas.openxmlformats.org/drawingml/2006/table">
            <a:tbl>
              <a:tblPr/>
              <a:tblGrid>
                <a:gridCol w="922410"/>
                <a:gridCol w="639150"/>
                <a:gridCol w="653676"/>
                <a:gridCol w="646414"/>
                <a:gridCol w="857042"/>
              </a:tblGrid>
              <a:tr h="123152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Arial Cyr"/>
                        </a:rPr>
                        <a:t>Результаты исследования компонентного состава газа сепарации пласта ТП19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396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latin typeface="Arial Cyr"/>
                      </a:endParaRP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Газ сепарации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10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latin typeface="Arial Cyr"/>
                        </a:rPr>
                        <a:t>Компонент</a:t>
                      </a:r>
                    </a:p>
                  </a:txBody>
                  <a:tcPr marL="7244" marR="7244" marT="72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latin typeface="Arial Cyr"/>
                        </a:rPr>
                        <a:t>% масс</a:t>
                      </a:r>
                    </a:p>
                  </a:txBody>
                  <a:tcPr marL="7244" marR="7244" marT="7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latin typeface="Arial Cyr"/>
                        </a:rPr>
                        <a:t>% моль</a:t>
                      </a:r>
                    </a:p>
                  </a:txBody>
                  <a:tcPr marL="7244" marR="7244" marT="7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latin typeface="Arial Cyr"/>
                        </a:rPr>
                        <a:t>мг/м</a:t>
                      </a:r>
                      <a:r>
                        <a:rPr lang="ru-RU" sz="800" b="1" i="0" u="none" strike="noStrike" baseline="30000">
                          <a:latin typeface="Arial Cyr"/>
                        </a:rPr>
                        <a:t>3</a:t>
                      </a:r>
                      <a:endParaRPr lang="ru-RU" sz="800" b="1" i="0" u="none" strike="noStrike">
                        <a:latin typeface="Arial Cyr"/>
                      </a:endParaRPr>
                    </a:p>
                  </a:txBody>
                  <a:tcPr marL="7244" marR="7244" marT="7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latin typeface="Arial Cyr"/>
                        </a:rPr>
                        <a:t>сумма аром. УВ</a:t>
                      </a:r>
                    </a:p>
                  </a:txBody>
                  <a:tcPr marL="7244" marR="7244" marT="7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Водород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0.0001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0.001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0.758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Гелий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0.01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15.16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Аргон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0.001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15.16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Азот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0.702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0.456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5321.16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Диоксид углерода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0.725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0.3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5495.5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Метан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79.188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89.768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600245.04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Этан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10.046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6.076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76148.68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Пропан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5.652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2.331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42842.16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Изо-бутан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1.168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0.365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8853.44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Н-бутан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1.399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0.438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10604.42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Нео-пентан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0.017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128.86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Изо-пентан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0.336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0.085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2546.88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Н-пентан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0.289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0.073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2190.62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Гексан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0.266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0.056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2016.28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Бензол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0.001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FF0000"/>
                          </a:solidFill>
                          <a:latin typeface="Arial Cyr"/>
                        </a:rPr>
                        <a:t>30.32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59.124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Гептан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0.135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0.024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1023.3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Толуол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0.0021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FF6600"/>
                          </a:solidFill>
                          <a:latin typeface="Arial Cyr"/>
                        </a:rPr>
                        <a:t>15.918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Октан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0.0558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0.00888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422.964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Этилбензол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0.0003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0.00005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FF6600"/>
                          </a:solidFill>
                          <a:latin typeface="Arial Cyr"/>
                        </a:rPr>
                        <a:t>2.274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Мета- и параксилол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0.0007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0.00012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FF6600"/>
                          </a:solidFill>
                          <a:latin typeface="Arial Cyr"/>
                        </a:rPr>
                        <a:t>5.306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Ортоксилол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0.0007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0.00013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FF6600"/>
                          </a:solidFill>
                          <a:latin typeface="Arial Cyr"/>
                        </a:rPr>
                        <a:t>5.306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Нонан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0.0067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0.00096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50.786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Декан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0.0032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0.00041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24.256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Сумма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100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100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latin typeface="Arial Cyr"/>
                        </a:rPr>
                        <a:t>758000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6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Молярная масса, г моль</a:t>
                      </a:r>
                      <a:r>
                        <a:rPr lang="ru-RU" sz="800" b="0" i="0" u="none" strike="noStrike" baseline="30000">
                          <a:latin typeface="Arial Cyr"/>
                        </a:rPr>
                        <a:t>-1</a:t>
                      </a:r>
                      <a:endParaRPr lang="ru-RU" sz="800" b="0" i="0" u="none" strike="noStrike">
                        <a:latin typeface="Arial Cyr"/>
                      </a:endParaRP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18.186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8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Плотность, кг*м</a:t>
                      </a:r>
                      <a:r>
                        <a:rPr lang="ru-RU" sz="800" b="0" i="0" u="none" strike="noStrike" baseline="30000">
                          <a:latin typeface="Arial Cyr"/>
                        </a:rPr>
                        <a:t>-3</a:t>
                      </a:r>
                      <a:endParaRPr lang="ru-RU" sz="800" b="0" i="0" u="none" strike="noStrike">
                        <a:latin typeface="Arial Cyr"/>
                      </a:endParaRP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0.758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Arial Cyr"/>
                        </a:rPr>
                        <a:t>Ртуть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latin typeface="Arial Cyr"/>
                        </a:rPr>
                        <a:t>0.000002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96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Arial Cyr"/>
                        </a:rPr>
                        <a:t>Общий сигнал ртути и </a:t>
                      </a:r>
                      <a:r>
                        <a:rPr lang="ru-RU" sz="800" b="1" i="0" u="none" strike="noStrike" dirty="0" smtClean="0">
                          <a:latin typeface="Arial Cyr"/>
                        </a:rPr>
                        <a:t>ароматических</a:t>
                      </a:r>
                      <a:r>
                        <a:rPr lang="ru-RU" sz="800" b="1" i="0" u="none" strike="noStrike" baseline="0" dirty="0" smtClean="0">
                          <a:latin typeface="Arial Cyr"/>
                        </a:rPr>
                        <a:t> УВ</a:t>
                      </a:r>
                      <a:endParaRPr lang="ru-RU" sz="800" b="1" i="0" u="none" strike="noStrike" dirty="0">
                        <a:latin typeface="Arial Cyr"/>
                      </a:endParaRP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latin typeface="Arial Cyr"/>
                        </a:rPr>
                        <a:t>0.000064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96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latin typeface="Arial Cyr"/>
                        </a:rPr>
                        <a:t>Расчетная массовая доля ароматики</a:t>
                      </a:r>
                    </a:p>
                  </a:txBody>
                  <a:tcPr marL="7244" marR="7244" marT="72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latin typeface="Arial Cyr"/>
                        </a:rPr>
                        <a:t>31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7244" marR="7244" marT="72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3968" y="332656"/>
          <a:ext cx="3386666" cy="4986767"/>
        </p:xfrm>
        <a:graphic>
          <a:graphicData uri="http://schemas.openxmlformats.org/drawingml/2006/table">
            <a:tbl>
              <a:tblPr/>
              <a:tblGrid>
                <a:gridCol w="838414"/>
                <a:gridCol w="580949"/>
                <a:gridCol w="594152"/>
                <a:gridCol w="589751"/>
                <a:gridCol w="783400"/>
              </a:tblGrid>
              <a:tr h="21771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Arial Cyr"/>
                        </a:rPr>
                        <a:t>Компонентный состав устьевого газа пласта ХМ1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1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Arial Cyr"/>
                        </a:rPr>
                        <a:t>Результаты исследования компонентного состава газа сепарации пласта ТП19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753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Газ сепарации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922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latin typeface="Arial Cyr"/>
                        </a:rPr>
                        <a:t>Компонент</a:t>
                      </a:r>
                    </a:p>
                  </a:txBody>
                  <a:tcPr marL="6597" marR="6597" marT="65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latin typeface="Arial Cyr"/>
                        </a:rPr>
                        <a:t>% масс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latin typeface="Arial Cyr"/>
                        </a:rPr>
                        <a:t>% моль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latin typeface="Arial Cyr"/>
                        </a:rPr>
                        <a:t>мг/м</a:t>
                      </a:r>
                      <a:r>
                        <a:rPr lang="ru-RU" sz="700" b="1" i="0" u="none" strike="noStrike" baseline="30000">
                          <a:latin typeface="Arial Cyr"/>
                        </a:rPr>
                        <a:t>3</a:t>
                      </a:r>
                      <a:endParaRPr lang="ru-RU" sz="700" b="1" i="0" u="none" strike="noStrike">
                        <a:latin typeface="Arial Cyr"/>
                      </a:endParaRP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latin typeface="Arial Cyr"/>
                        </a:rPr>
                        <a:t>сумма аром. УВ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Водород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&lt;0,0001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&lt;0,0001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latin typeface="Arial Cyr"/>
                        </a:rPr>
                        <a:t>#ЗНАЧ!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Гелий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0.0029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0.012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19.75364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Аргон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0.0088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59.94208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Азот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1.041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0.607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7090.8756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Диоксид углерода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0.095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0.035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647.102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Метан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96.206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98.061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655316.7896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Этан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2.085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1.134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14202.186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Пропан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0.117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0.043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796.9572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Изо-бутан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0.084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0.024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572.1744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Н-бутан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0.025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613.044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Нео-пентан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0.018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122.6088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Изо-пентан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0.051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0.012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347.3916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Н-пентан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0.056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0.013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381.4496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Гексан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0.048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326.9568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Бензол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34.058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62.189908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Гептан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0.049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333.7684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Толуол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0.0032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0.00057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21.79712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Октан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0.0337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0.00482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229.55092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Этилбензол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0.00012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0.00002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0.817392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Мета- и параксилол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0.00029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0.00005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1.975364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Ортоксилол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0.00052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0.00008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3.542032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Нонан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0.0105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0.00133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71.5218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Декан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0.0024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0.00027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16.34784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Сумма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100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100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latin typeface="Arial Cyr"/>
                        </a:rPr>
                        <a:t>681160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Молярная масса, г моль</a:t>
                      </a:r>
                      <a:r>
                        <a:rPr lang="ru-RU" sz="700" b="0" i="0" u="none" strike="noStrike" baseline="30000">
                          <a:latin typeface="Arial Cyr"/>
                        </a:rPr>
                        <a:t>-1</a:t>
                      </a:r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16.3534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948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Плотность, кг*м</a:t>
                      </a:r>
                      <a:r>
                        <a:rPr lang="ru-RU" sz="700" b="0" i="0" u="none" strike="noStrike" baseline="30000">
                          <a:latin typeface="Arial Cyr"/>
                        </a:rPr>
                        <a:t>-3</a:t>
                      </a:r>
                      <a:endParaRPr lang="ru-RU" sz="700" b="0" i="0" u="none" strike="noStrike">
                        <a:latin typeface="Arial Cyr"/>
                      </a:endParaRP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0.68116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5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latin typeface="Arial Cyr"/>
                        </a:rPr>
                        <a:t>Ртуть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latin typeface="Arial Cyr"/>
                        </a:rPr>
                        <a:t>0.000036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53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latin typeface="Arial Cyr"/>
                        </a:rPr>
                        <a:t>Общий сигнал ртути и ароматики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latin typeface="Arial Cyr"/>
                        </a:rPr>
                        <a:t>0.000038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53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latin typeface="Arial Cyr"/>
                        </a:rPr>
                        <a:t>Расчетная массовая доля ароматики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latin typeface="Arial Cyr"/>
                        </a:rPr>
                        <a:t>1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51520" y="5445224"/>
            <a:ext cx="6300192" cy="90872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Мешающее влияние ароматических соединений, поглощающих на </a:t>
            </a:r>
            <a:r>
              <a:rPr lang="el-GR" sz="20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ru-RU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253,7 нм.</a:t>
            </a:r>
            <a:br>
              <a:rPr lang="ru-RU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Устраняется учетом сигнала от ароматических соединений при пропускании пробы через сорбционный фильтр </a:t>
            </a:r>
            <a:endParaRPr lang="ru-RU" sz="2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15279D"/>
              </a:clrFrom>
              <a:clrTo>
                <a:srgbClr val="15279D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0" y="44624"/>
            <a:ext cx="4629150" cy="3752850"/>
          </a:xfrm>
          <a:prstGeom prst="rect">
            <a:avLst/>
          </a:prstGeom>
          <a:noFill/>
        </p:spPr>
      </p:pic>
      <p:pic>
        <p:nvPicPr>
          <p:cNvPr id="37889" name="Рисунок 9"/>
          <p:cNvPicPr>
            <a:picLocks noChangeAspect="1" noChangeArrowheads="1"/>
          </p:cNvPicPr>
          <p:nvPr/>
        </p:nvPicPr>
        <p:blipFill>
          <a:blip r:embed="rId3" cstate="print"/>
          <a:srcRect l="10873" t="43935" r="2975" b="2045"/>
          <a:stretch>
            <a:fillRect/>
          </a:stretch>
        </p:blipFill>
        <p:spPr bwMode="auto">
          <a:xfrm>
            <a:off x="3563888" y="3719314"/>
            <a:ext cx="5580112" cy="3138686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523507" y="6363915"/>
            <a:ext cx="873125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Пищевая цепь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8076207" y="6579815"/>
            <a:ext cx="711200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Осаждение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742832" y="4544640"/>
            <a:ext cx="711200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Конвекция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809382" y="4544640"/>
            <a:ext cx="539750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T -20 </a:t>
            </a:r>
            <a:r>
              <a:rPr kumimoji="0" lang="en-US" sz="8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0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076082" y="5278065"/>
            <a:ext cx="539750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T  0 </a:t>
            </a:r>
            <a:r>
              <a:rPr kumimoji="0" lang="en-US" sz="800" b="0" i="0" u="none" strike="noStrike" cap="none" normalizeH="0" baseline="3000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0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740745" y="5030415"/>
            <a:ext cx="606425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ГК-</a:t>
            </a:r>
            <a:r>
              <a:rPr kumimoji="0" lang="en-US" sz="1000" b="1" i="0" u="none" strike="noStrike" cap="none" normalizeH="0" baseline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Hg</a:t>
            </a:r>
            <a:r>
              <a:rPr kumimoji="0" lang="en-US" sz="1000" b="1" i="0" u="none" strike="noStrike" cap="none" normalizeH="0" baseline="3000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2+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7894" name="AutoShape 6"/>
          <p:cNvSpPr>
            <a:spLocks noChangeShapeType="1"/>
          </p:cNvSpPr>
          <p:nvPr/>
        </p:nvSpPr>
        <p:spPr bwMode="auto">
          <a:xfrm flipH="1">
            <a:off x="4253507" y="4849440"/>
            <a:ext cx="219075" cy="1444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8" name="AutoShape 10"/>
          <p:cNvSpPr>
            <a:spLocks noChangeShapeType="1"/>
          </p:cNvSpPr>
          <p:nvPr/>
        </p:nvSpPr>
        <p:spPr bwMode="auto">
          <a:xfrm>
            <a:off x="3910607" y="4754190"/>
            <a:ext cx="76200" cy="2397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148064" y="4149080"/>
            <a:ext cx="986235" cy="261610"/>
          </a:xfrm>
          <a:prstGeom prst="rect">
            <a:avLst/>
          </a:prstGeom>
          <a:solidFill>
            <a:srgbClr val="FFF8E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Осаждение</a:t>
            </a:r>
            <a:endParaRPr kumimoji="0" lang="ru-RU" sz="11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>
            <a:off x="5220072" y="3573016"/>
            <a:ext cx="720080" cy="648072"/>
          </a:xfrm>
          <a:prstGeom prst="downArrow">
            <a:avLst>
              <a:gd name="adj1" fmla="val 50000"/>
              <a:gd name="adj2" fmla="val 4765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217370" y="6551240"/>
            <a:ext cx="606425" cy="2571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ГК-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Hg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</a:rPr>
              <a:t>2+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7900" name="AutoShape 12"/>
          <p:cNvSpPr>
            <a:spLocks noChangeShapeType="1"/>
          </p:cNvSpPr>
          <p:nvPr/>
        </p:nvSpPr>
        <p:spPr bwMode="auto">
          <a:xfrm flipH="1">
            <a:off x="7833320" y="6687765"/>
            <a:ext cx="1920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2916832" y="268536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2916832" y="291396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0" y="5106090"/>
            <a:ext cx="35638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миграции и аккумуляции ртути в арктических экосистемах 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Lindberg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al.,2002;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Fisk et al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., 2003;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Poissant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2008)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788024" y="289971"/>
            <a:ext cx="41044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Миграционные потоки ртути в арктическом регионе (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AMAP, 2002;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Skov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., 2004;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Macdonald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., 2005;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Outridge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., 2008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07904" y="5445225"/>
            <a:ext cx="720080" cy="2160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Calibri" pitchFamily="34" charset="0"/>
                <a:ea typeface="Times New Roman" pitchFamily="18" charset="0"/>
              </a:rPr>
              <a:t>Ф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К-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Hg</a:t>
            </a:r>
            <a:r>
              <a:rPr kumimoji="0" lang="en-US" sz="1000" b="1" i="0" u="none" strike="noStrike" cap="none" normalizeH="0" baseline="3000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2+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1" name="AutoShape 6"/>
          <p:cNvSpPr>
            <a:spLocks noChangeShapeType="1"/>
          </p:cNvSpPr>
          <p:nvPr/>
        </p:nvSpPr>
        <p:spPr bwMode="auto">
          <a:xfrm flipH="1">
            <a:off x="4355976" y="4941168"/>
            <a:ext cx="144016" cy="5040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6"/>
          <p:cNvSpPr>
            <a:spLocks noChangeShapeType="1"/>
          </p:cNvSpPr>
          <p:nvPr/>
        </p:nvSpPr>
        <p:spPr bwMode="auto">
          <a:xfrm>
            <a:off x="4067944" y="5733257"/>
            <a:ext cx="648072" cy="4320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/>
          <p:cNvSpPr>
            <a:spLocks noChangeShapeType="1"/>
          </p:cNvSpPr>
          <p:nvPr/>
        </p:nvSpPr>
        <p:spPr bwMode="auto">
          <a:xfrm>
            <a:off x="3590177" y="4797152"/>
            <a:ext cx="189735" cy="6480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699792" y="0"/>
            <a:ext cx="1728192" cy="76470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50000"/>
          </a:blip>
          <a:srcRect/>
          <a:stretch>
            <a:fillRect/>
          </a:stretch>
        </p:blipFill>
        <p:spPr bwMode="auto">
          <a:xfrm>
            <a:off x="-36512" y="-2"/>
            <a:ext cx="9180512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8" name="Диаграмма 57"/>
          <p:cNvGraphicFramePr/>
          <p:nvPr/>
        </p:nvGraphicFramePr>
        <p:xfrm>
          <a:off x="0" y="0"/>
          <a:ext cx="309634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0" y="2395046"/>
            <a:ext cx="30963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9263" marR="0" lvl="0" indent="-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200" b="1" i="1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(Hg</a:t>
            </a:r>
            <a:r>
              <a:rPr kumimoji="0" lang="ru-RU" sz="12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2+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4.7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ммоль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/дм</a:t>
            </a:r>
            <a:r>
              <a:rPr kumimoji="0" lang="ru-RU" sz="12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;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200" b="1" i="1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(Hg</a:t>
            </a:r>
            <a:r>
              <a:rPr kumimoji="0" lang="ru-RU" sz="12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2+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0.50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ммоль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/дм</a:t>
            </a:r>
            <a:r>
              <a:rPr kumimoji="0" lang="ru-RU" sz="12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200" b="1" i="1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(Hg</a:t>
            </a:r>
            <a:r>
              <a:rPr kumimoji="0" lang="ru-RU" sz="12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2+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0.50 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мкмоль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/дм</a:t>
            </a:r>
            <a:r>
              <a:rPr kumimoji="0" lang="ru-RU" sz="12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1691680" y="2204864"/>
            <a:ext cx="8820472" cy="504056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ru-RU" sz="22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Изотермы сорбции ионов ртути (II) ГК </a:t>
            </a:r>
            <a:endParaRPr kumimoji="0" lang="ru-RU" sz="2200" b="0" i="1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520700" y="1813073"/>
            <a:ext cx="2924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  <p:graphicFrame>
        <p:nvGraphicFramePr>
          <p:cNvPr id="62" name="Диаграмма 61"/>
          <p:cNvGraphicFramePr/>
          <p:nvPr/>
        </p:nvGraphicFramePr>
        <p:xfrm>
          <a:off x="5796136" y="2780928"/>
          <a:ext cx="317222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3" name="Диаграмма 62"/>
          <p:cNvGraphicFramePr/>
          <p:nvPr/>
        </p:nvGraphicFramePr>
        <p:xfrm>
          <a:off x="2627784" y="2852936"/>
          <a:ext cx="324036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4" name="Стрелка вправо 63"/>
          <p:cNvSpPr/>
          <p:nvPr/>
        </p:nvSpPr>
        <p:spPr>
          <a:xfrm rot="9728367">
            <a:off x="3398599" y="3680048"/>
            <a:ext cx="1656184" cy="121523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3739331" y="2924944"/>
            <a:ext cx="3286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</a:rPr>
              <a:t>1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91880" y="5157192"/>
            <a:ext cx="2376264" cy="2769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200" b="1" i="1" dirty="0" smtClean="0"/>
              <a:t>с</a:t>
            </a:r>
            <a:r>
              <a:rPr lang="ru-RU" sz="1200" b="1" i="1" baseline="-25000" dirty="0" smtClean="0"/>
              <a:t>0</a:t>
            </a:r>
            <a:r>
              <a:rPr lang="ru-RU" sz="1200" b="1" dirty="0" smtClean="0"/>
              <a:t>(Hg</a:t>
            </a:r>
            <a:r>
              <a:rPr lang="ru-RU" sz="1200" b="1" baseline="30000" dirty="0" smtClean="0"/>
              <a:t>2+</a:t>
            </a:r>
            <a:r>
              <a:rPr lang="ru-RU" sz="1200" b="1" dirty="0" smtClean="0"/>
              <a:t>) </a:t>
            </a:r>
            <a:r>
              <a:rPr lang="en-US" sz="1200" b="1" dirty="0" smtClean="0"/>
              <a:t> = </a:t>
            </a:r>
            <a:r>
              <a:rPr lang="ru-RU" sz="1200" b="1" dirty="0" smtClean="0"/>
              <a:t>0.025-5.0 </a:t>
            </a:r>
            <a:r>
              <a:rPr lang="ru-RU" sz="1200" b="1" dirty="0" err="1" smtClean="0"/>
              <a:t>мкмоль</a:t>
            </a:r>
            <a:r>
              <a:rPr lang="ru-RU" sz="1200" b="1" dirty="0" smtClean="0"/>
              <a:t>/дм</a:t>
            </a:r>
            <a:r>
              <a:rPr lang="ru-RU" sz="1200" b="1" baseline="30000" dirty="0" smtClean="0"/>
              <a:t>3</a:t>
            </a:r>
            <a:endParaRPr lang="ru-RU" sz="1200" b="1" baseline="30000" dirty="0"/>
          </a:p>
        </p:txBody>
      </p:sp>
      <p:sp>
        <p:nvSpPr>
          <p:cNvPr id="68" name="TextBox 67"/>
          <p:cNvSpPr txBox="1"/>
          <p:nvPr/>
        </p:nvSpPr>
        <p:spPr>
          <a:xfrm>
            <a:off x="2987824" y="5445224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ГК почв: 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тундровая поверхностно-глеевая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гор. А0); 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торфянисто-тундровая глеевая (гор. О);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тундровая поверхностно-глеевая освоенная (гор.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Адер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.); 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торфяно-тундровая глеевая (гор. О);</a:t>
            </a:r>
          </a:p>
          <a:p>
            <a:pPr marL="228600" indent="-228600">
              <a:buFontTx/>
              <a:buAutoNum type="arabicPeriod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торфяно-тундровая глеевая (гор. Т);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торфянисто-тундровая глеевая (гор. О) («гидролизный образец»)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16216" y="5373216"/>
            <a:ext cx="2376264" cy="2769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200" b="1" i="1" dirty="0" smtClean="0"/>
              <a:t>с</a:t>
            </a:r>
            <a:r>
              <a:rPr lang="ru-RU" sz="1200" b="1" i="1" baseline="-25000" dirty="0" smtClean="0"/>
              <a:t>0</a:t>
            </a:r>
            <a:r>
              <a:rPr lang="ru-RU" sz="1200" b="1" dirty="0" smtClean="0"/>
              <a:t>(Hg</a:t>
            </a:r>
            <a:r>
              <a:rPr lang="ru-RU" sz="1200" b="1" baseline="30000" dirty="0" smtClean="0"/>
              <a:t>2+</a:t>
            </a:r>
            <a:r>
              <a:rPr lang="ru-RU" sz="1200" b="1" dirty="0" smtClean="0"/>
              <a:t>) </a:t>
            </a:r>
            <a:r>
              <a:rPr lang="en-US" sz="1200" b="1" dirty="0" smtClean="0"/>
              <a:t> = 0.025-0.50 </a:t>
            </a:r>
            <a:r>
              <a:rPr lang="ru-RU" sz="1200" b="1" dirty="0" err="1" smtClean="0"/>
              <a:t>ммоль</a:t>
            </a:r>
            <a:r>
              <a:rPr lang="ru-RU" sz="1200" b="1" dirty="0" smtClean="0"/>
              <a:t>/дм</a:t>
            </a:r>
            <a:r>
              <a:rPr lang="ru-RU" sz="1200" b="1" baseline="30000" dirty="0" smtClean="0"/>
              <a:t>3</a:t>
            </a:r>
            <a:endParaRPr lang="ru-RU" sz="1200" b="1" baseline="30000" dirty="0"/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7020272" y="2708920"/>
            <a:ext cx="108012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</a:rPr>
              <a:t>1, 2, 4, 5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1" name="Text Box 2"/>
          <p:cNvSpPr txBox="1">
            <a:spLocks noChangeArrowheads="1"/>
          </p:cNvSpPr>
          <p:nvPr/>
        </p:nvSpPr>
        <p:spPr bwMode="auto">
          <a:xfrm>
            <a:off x="7596336" y="3501008"/>
            <a:ext cx="79208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6876256" y="4005064"/>
            <a:ext cx="43204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3" name="Text Box 2"/>
          <p:cNvSpPr txBox="1">
            <a:spLocks noChangeArrowheads="1"/>
          </p:cNvSpPr>
          <p:nvPr/>
        </p:nvSpPr>
        <p:spPr bwMode="auto">
          <a:xfrm>
            <a:off x="4099371" y="2996952"/>
            <a:ext cx="3286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</a:rPr>
              <a:t>2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4459411" y="3140968"/>
            <a:ext cx="3286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</a:rPr>
              <a:t>3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4963467" y="3212976"/>
            <a:ext cx="3286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</a:rPr>
              <a:t>4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5395515" y="3501008"/>
            <a:ext cx="3286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</a:rPr>
              <a:t>6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9" name="Прямоугольник с двумя скругленными противолежащими углами 78"/>
          <p:cNvSpPr/>
          <p:nvPr/>
        </p:nvSpPr>
        <p:spPr>
          <a:xfrm>
            <a:off x="8280920" y="9505056"/>
            <a:ext cx="827584" cy="332656"/>
          </a:xfrm>
          <a:prstGeom prst="round2Diag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21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0" name="Рисунок 79" descr="komplexII.bmp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84984"/>
            <a:ext cx="26997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2843808" y="444243"/>
            <a:ext cx="66237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МОЛЕКУЛЯРНЫЙ СОСТАВ ГУМУСОВЫХ ВЕЩЕСТВ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ПОЧВ БОЛЬШЕЗЕМЕЛЬСКОЙ ТУНДРЫ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ОСОБЕННОСТИ ИХ ВЗАИМОДЕЙСТВИЯ С ИОНАМИ РТУТИ 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Василевич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Р.С.,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2011, 2012, 2013,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, 2015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kumimoji="0" lang="ru-RU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5603" name="Содержимое 4" descr="2014-Аттестат аккредитации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549275"/>
            <a:ext cx="8556625" cy="6048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996952"/>
            <a:ext cx="8892480" cy="50405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prst="relaxedInset"/>
            <a:bevelB w="152400" h="50800" prst="softRound"/>
          </a:sp3d>
        </p:spPr>
        <p:txBody>
          <a:bodyPr>
            <a:sp3d/>
          </a:bodyPr>
          <a:lstStyle/>
          <a:p>
            <a:pPr lvl="0" algn="ctr"/>
            <a:r>
              <a:rPr lang="ru-RU" sz="6000" i="1" kern="0" dirty="0" smtClean="0">
                <a:solidFill>
                  <a:srgbClr val="0070C0"/>
                </a:solidFill>
                <a:effectLst>
                  <a:outerShdw blurRad="38100" dist="63500" dir="2700000" algn="tl">
                    <a:srgbClr val="000000">
                      <a:alpha val="56000"/>
                    </a:srgb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Спасибо за внимание </a:t>
            </a:r>
            <a:r>
              <a:rPr lang="ru-RU" sz="6000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!</a:t>
            </a:r>
            <a:endParaRPr kumimoji="0" lang="ru-RU" sz="6000" b="0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+mj-cs"/>
            </a:endParaRPr>
          </a:p>
        </p:txBody>
      </p:sp>
      <p:pic>
        <p:nvPicPr>
          <p:cNvPr id="6" name="Picture 3" descr="Ra915_eng5x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509120"/>
            <a:ext cx="2283431" cy="21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Ra915_eng5x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09120"/>
            <a:ext cx="2283431" cy="21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Ra915_eng5x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365104"/>
            <a:ext cx="2283431" cy="21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Ra915_eng5x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2283431" cy="21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Ra915_eng5x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76672"/>
            <a:ext cx="2283431" cy="21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Ra915_eng5x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052736"/>
            <a:ext cx="2283431" cy="21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3059113" y="1557338"/>
            <a:ext cx="3168650" cy="4667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Природные воды </a:t>
            </a:r>
          </a:p>
        </p:txBody>
      </p:sp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3059113" y="765175"/>
            <a:ext cx="35274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Атмосферные осадки</a:t>
            </a:r>
          </a:p>
        </p:txBody>
      </p:sp>
      <p:sp>
        <p:nvSpPr>
          <p:cNvPr id="339973" name="Text Box 5"/>
          <p:cNvSpPr txBox="1">
            <a:spLocks noChangeArrowheads="1"/>
          </p:cNvSpPr>
          <p:nvPr/>
        </p:nvSpPr>
        <p:spPr bwMode="auto">
          <a:xfrm>
            <a:off x="3059113" y="2492375"/>
            <a:ext cx="4392612" cy="4667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Очищенные сточные воды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974" name="Line 6"/>
          <p:cNvSpPr>
            <a:spLocks noChangeShapeType="1"/>
          </p:cNvSpPr>
          <p:nvPr/>
        </p:nvSpPr>
        <p:spPr bwMode="auto">
          <a:xfrm flipV="1">
            <a:off x="1619250" y="2060575"/>
            <a:ext cx="1223963" cy="6477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975" name="Line 7"/>
          <p:cNvSpPr>
            <a:spLocks noChangeShapeType="1"/>
          </p:cNvSpPr>
          <p:nvPr/>
        </p:nvSpPr>
        <p:spPr bwMode="auto">
          <a:xfrm flipV="1">
            <a:off x="1619250" y="981075"/>
            <a:ext cx="1223963" cy="10795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976" name="Line 8"/>
          <p:cNvSpPr>
            <a:spLocks noChangeShapeType="1"/>
          </p:cNvSpPr>
          <p:nvPr/>
        </p:nvSpPr>
        <p:spPr bwMode="auto">
          <a:xfrm flipV="1">
            <a:off x="1692275" y="2852738"/>
            <a:ext cx="1150938" cy="360362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971550" y="1341438"/>
            <a:ext cx="58896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br>
              <a:rPr lang="ru-RU" sz="360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  <a:p>
            <a:pPr algn="ctr"/>
            <a:r>
              <a:rPr lang="ru-RU" sz="360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  <a:p>
            <a:pPr algn="ctr"/>
            <a:r>
              <a:rPr lang="ru-RU" sz="360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pPr algn="ctr"/>
            <a:r>
              <a:rPr lang="ru-RU" sz="360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ctr"/>
            <a:r>
              <a:rPr lang="ru-RU" sz="360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pPr algn="ctr"/>
            <a:r>
              <a:rPr lang="ru-RU" sz="360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339978" name="Text Box 10"/>
          <p:cNvSpPr txBox="1">
            <a:spLocks noChangeArrowheads="1"/>
          </p:cNvSpPr>
          <p:nvPr/>
        </p:nvSpPr>
        <p:spPr bwMode="auto">
          <a:xfrm>
            <a:off x="3059113" y="3429000"/>
            <a:ext cx="1296987" cy="46672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Почвы</a:t>
            </a:r>
            <a:endParaRPr lang="ru-RU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3059113" y="4292600"/>
            <a:ext cx="4392612" cy="4667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Растительные материалы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3059113" y="5157788"/>
            <a:ext cx="2735262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Ткани животных</a:t>
            </a:r>
          </a:p>
        </p:txBody>
      </p:sp>
      <p:sp>
        <p:nvSpPr>
          <p:cNvPr id="339981" name="Line 13"/>
          <p:cNvSpPr>
            <a:spLocks noChangeShapeType="1"/>
          </p:cNvSpPr>
          <p:nvPr/>
        </p:nvSpPr>
        <p:spPr bwMode="auto">
          <a:xfrm>
            <a:off x="1619250" y="3933825"/>
            <a:ext cx="1079500" cy="576263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982" name="Line 14"/>
          <p:cNvSpPr>
            <a:spLocks noChangeShapeType="1"/>
          </p:cNvSpPr>
          <p:nvPr/>
        </p:nvSpPr>
        <p:spPr bwMode="auto">
          <a:xfrm>
            <a:off x="1547813" y="4292600"/>
            <a:ext cx="1295400" cy="1081088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983" name="Line 15"/>
          <p:cNvSpPr>
            <a:spLocks noChangeShapeType="1"/>
          </p:cNvSpPr>
          <p:nvPr/>
        </p:nvSpPr>
        <p:spPr bwMode="auto">
          <a:xfrm>
            <a:off x="1692275" y="3573463"/>
            <a:ext cx="10795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39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39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9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9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39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9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9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1" grpId="0" animBg="1"/>
      <p:bldP spid="339972" grpId="0" animBg="1"/>
      <p:bldP spid="339973" grpId="0" animBg="1"/>
      <p:bldP spid="339974" grpId="0" animBg="1"/>
      <p:bldP spid="339975" grpId="0" animBg="1"/>
      <p:bldP spid="339976" grpId="0" animBg="1"/>
      <p:bldP spid="339977" grpId="0"/>
      <p:bldP spid="339978" grpId="0" animBg="1"/>
      <p:bldP spid="339979" grpId="0" animBg="1"/>
      <p:bldP spid="339980" grpId="0" animBg="1"/>
      <p:bldP spid="339981" grpId="0" animBg="1"/>
      <p:bldP spid="339982" grpId="0" animBg="1"/>
      <p:bldP spid="3399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7651" name="Picture 17" descr="P10900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382" y="40096"/>
            <a:ext cx="9084618" cy="6817905"/>
          </a:xfrm>
          <a:noFill/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547688" y="5773738"/>
            <a:ext cx="7993062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«холодного пара»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тандем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Hitachi-180/60/70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приставкой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ГРГ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(1982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-200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Рисунок 9" descr="DSCN07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3748" y="0"/>
            <a:ext cx="9147748" cy="682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1475656" y="260648"/>
            <a:ext cx="6480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Комплекс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РА-915+ с приставками РП-91 (метод «холодного пара») и с приставкой РП-91С(метод пиролиза) (2002-2015)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РА-915+ / РП-9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549275"/>
            <a:ext cx="4032250" cy="3249613"/>
          </a:xfrm>
          <a:ln>
            <a:solidFill>
              <a:srgbClr val="FF0000">
                <a:alpha val="27058"/>
              </a:srgbClr>
            </a:solidFill>
          </a:ln>
        </p:spPr>
      </p:pic>
      <p:pic>
        <p:nvPicPr>
          <p:cNvPr id="29700" name="i-main-pic" descr="Картинка 1 из 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5" y="3595688"/>
            <a:ext cx="4867523" cy="3168650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5219700" y="4005263"/>
            <a:ext cx="3914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Определение содержания ртути в жидких образцах</a:t>
            </a:r>
          </a:p>
        </p:txBody>
      </p:sp>
      <p:sp>
        <p:nvSpPr>
          <p:cNvPr id="29702" name="TextBox 3"/>
          <p:cNvSpPr txBox="1">
            <a:spLocks noChangeArrowheads="1"/>
          </p:cNvSpPr>
          <p:nvPr/>
        </p:nvSpPr>
        <p:spPr bwMode="auto">
          <a:xfrm>
            <a:off x="136525" y="2787650"/>
            <a:ext cx="4773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Определение ртути в твердых образцах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 201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75" y="44624"/>
            <a:ext cx="7772400" cy="571500"/>
          </a:xfrm>
        </p:spPr>
        <p:txBody>
          <a:bodyPr>
            <a:normAutofit fontScale="90000"/>
          </a:bodyPr>
          <a:lstStyle/>
          <a:p>
            <a:pPr defTabSz="912813" eaLnBrk="1" hangingPunct="1"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Методики исследования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4294967295"/>
          </p:nvPr>
        </p:nvSpPr>
        <p:spPr>
          <a:xfrm>
            <a:off x="250825" y="620688"/>
            <a:ext cx="8307388" cy="4524375"/>
          </a:xfrm>
        </p:spPr>
        <p:txBody>
          <a:bodyPr>
            <a:noAutofit/>
          </a:bodyPr>
          <a:lstStyle/>
          <a:p>
            <a:pPr algn="just" defTabSz="912813">
              <a:buNone/>
              <a:defRPr/>
            </a:pPr>
            <a:r>
              <a:rPr lang="ru-RU" sz="1800" i="1" u="sng" dirty="0" smtClean="0">
                <a:latin typeface="Times New Roman" pitchFamily="18" charset="0"/>
                <a:cs typeface="Times New Roman" pitchFamily="18" charset="0"/>
              </a:rPr>
              <a:t>В области аккредитации </a:t>
            </a:r>
            <a:r>
              <a:rPr lang="ru-RU" sz="1800" i="1" u="sng" dirty="0" err="1" smtClean="0">
                <a:latin typeface="Times New Roman" pitchFamily="18" charset="0"/>
                <a:cs typeface="Times New Roman" pitchFamily="18" charset="0"/>
              </a:rPr>
              <a:t>экоаналитической</a:t>
            </a:r>
            <a:r>
              <a:rPr lang="ru-RU" sz="1800" i="1" u="sng" dirty="0" smtClean="0">
                <a:latin typeface="Times New Roman" pitchFamily="18" charset="0"/>
                <a:cs typeface="Times New Roman" pitchFamily="18" charset="0"/>
              </a:rPr>
              <a:t> лаборатории</a:t>
            </a:r>
            <a:r>
              <a:rPr lang="en-US" sz="1800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912813"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ПНДФ 14.1:2:4.243-07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– методика выполнения измерений массовой концентрации общей ртути в пробах природной, питьевой и сточной воды методом «холодного пара» на анализаторе ртути РА-915+ с приставкой РП-91.</a:t>
            </a:r>
          </a:p>
          <a:p>
            <a:pPr algn="just" defTabSz="912813"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912813"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ПНДФ 16.1:2.23-2000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– методика выполнения измерений массовой концентрации общей ртути в пробах почв и грунтов на анализаторе ртути РА-915+ с приставкой РП-91С (предварительное определение общей ртути  в почвах и грунтах). </a:t>
            </a:r>
          </a:p>
          <a:p>
            <a:pPr algn="just" defTabSz="912813"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912813"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ФР 1.31.2007.03904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– методика выполнения измерений массовой доли общей ртути в пробах пищевых продуктов, продовольственного  сырья,  кормов,  комбикормов  и  сырья  для  их производства  атомно-абсорбционным  методом  с  использованием анализатора  ртути  РА-915+  с  приставкой  ПИРО-915+  атомно-абсорбционным  методом  с  использованием  программного  обеспечения RA915P. </a:t>
            </a:r>
            <a:endParaRPr lang="ru-RU" sz="1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912813">
              <a:buNone/>
              <a:defRPr/>
            </a:pPr>
            <a:r>
              <a:rPr lang="ru-RU" sz="1800" i="1" u="sng" dirty="0" smtClean="0">
                <a:latin typeface="Times New Roman" pitchFamily="18" charset="0"/>
                <a:cs typeface="Times New Roman" pitchFamily="18" charset="0"/>
              </a:rPr>
              <a:t>Вне области аккредитации </a:t>
            </a:r>
            <a:r>
              <a:rPr lang="ru-RU" sz="1800" i="1" u="sng" dirty="0" err="1" smtClean="0">
                <a:latin typeface="Times New Roman" pitchFamily="18" charset="0"/>
                <a:cs typeface="Times New Roman" pitchFamily="18" charset="0"/>
              </a:rPr>
              <a:t>экоаналитической</a:t>
            </a:r>
            <a:r>
              <a:rPr lang="ru-RU" sz="1800" i="1" u="sng" dirty="0" smtClean="0">
                <a:latin typeface="Times New Roman" pitchFamily="18" charset="0"/>
                <a:cs typeface="Times New Roman" pitchFamily="18" charset="0"/>
              </a:rPr>
              <a:t> лаборатории</a:t>
            </a:r>
            <a:r>
              <a:rPr lang="en-US" sz="1800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912813" eaLnBrk="1" hangingPunct="1">
              <a:buFontTx/>
              <a:buNone/>
              <a:defRPr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 03-06-2004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– методика выполнения измерений массовой концентрации ртути в атмосферном воздухе, воздухе жилых и производственных помещений атомно-абсорбционным методом с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зеемановской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коррекцией неселективного поглощения с использованием анализатора ртути РА-915+. </a:t>
            </a:r>
          </a:p>
          <a:p>
            <a:pPr algn="just" defTabSz="912813" eaLnBrk="1" hangingPunct="1">
              <a:buFontTx/>
              <a:buNone/>
              <a:defRPr/>
            </a:pPr>
            <a:endPara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2813" eaLnBrk="1" hangingPunct="1">
              <a:buFontTx/>
              <a:buNone/>
              <a:defRPr/>
            </a:pPr>
            <a:endPara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nekras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nekras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nekras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2681</TotalTime>
  <Words>2981</Words>
  <Application>Microsoft Office PowerPoint</Application>
  <PresentationFormat>Экран (4:3)</PresentationFormat>
  <Paragraphs>765</Paragraphs>
  <Slides>40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 Office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Методики исследования</vt:lpstr>
      <vt:lpstr>Методические и метрологические  особенности определения содержания ртути в различных объектах</vt:lpstr>
      <vt:lpstr>Определение массовой доли ртути в образцах почв</vt:lpstr>
      <vt:lpstr>Стандартные образцы</vt:lpstr>
      <vt:lpstr>Слайд 13</vt:lpstr>
      <vt:lpstr>Слайд 14</vt:lpstr>
      <vt:lpstr>Определение массовой концентрации ртути в поверхностных водах</vt:lpstr>
      <vt:lpstr>Слайд 16</vt:lpstr>
      <vt:lpstr>Слайд 17</vt:lpstr>
      <vt:lpstr>Слайд 18</vt:lpstr>
      <vt:lpstr>Определение массовой концентрации ртути в поверхностных водах</vt:lpstr>
      <vt:lpstr>Слайд 20</vt:lpstr>
      <vt:lpstr>Слайд 21</vt:lpstr>
      <vt:lpstr>Профильное распределение общей ртути</vt:lpstr>
      <vt:lpstr> Значения содержания ртути в органогенных горизонтах почв</vt:lpstr>
      <vt:lpstr>Фрагмент базы данных по ртути в фоновых почвах районов Республики Коми</vt:lpstr>
      <vt:lpstr>Профильная дифференциация валовой ртути в бугристых торфяниках</vt:lpstr>
      <vt:lpstr>Показатель загрязнения ртутью почв и грунтов в зоне влияния обогащения золотопромышленного концентрата</vt:lpstr>
      <vt:lpstr>Слайд 27</vt:lpstr>
      <vt:lpstr>Слайд 28</vt:lpstr>
      <vt:lpstr>Содержание ртути в органах рыб</vt:lpstr>
      <vt:lpstr>Диапазоны содержания ртути в различных типах вод фоновых территорий, нг/дм3 : </vt:lpstr>
      <vt:lpstr>Определение массовой концентрации ртути в снеге</vt:lpstr>
      <vt:lpstr>Определение массовой концентрации ртути в снеге</vt:lpstr>
      <vt:lpstr>Определение массовой концентрации ртути в природном газе</vt:lpstr>
      <vt:lpstr>«Чувствительность» методов определения ртути в природном газе</vt:lpstr>
      <vt:lpstr>«Чувствительность» методов определения ртути в природном газе</vt:lpstr>
      <vt:lpstr>Определение массовой концентрации ртути в природном газе  [Данные Филиала ООО «Газпром-ВНИИГАЗ» в г. Ухта] </vt:lpstr>
      <vt:lpstr>Мешающее влияние ароматических соединений, поглощающих на λ = 253,7 нм. Устраняется учетом сигнала от ароматических соединений при пропускании пробы через сорбционный фильтр </vt:lpstr>
      <vt:lpstr>Слайд 38</vt:lpstr>
      <vt:lpstr>Слайд 39</vt:lpstr>
      <vt:lpstr>Слайд 40</vt:lpstr>
    </vt:vector>
  </TitlesOfParts>
  <Company>IB KomiSC, Ur.Br,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VASILEVICH</dc:creator>
  <cp:lastModifiedBy>VASILEVICH</cp:lastModifiedBy>
  <cp:revision>448</cp:revision>
  <dcterms:created xsi:type="dcterms:W3CDTF">2015-05-15T05:38:27Z</dcterms:created>
  <dcterms:modified xsi:type="dcterms:W3CDTF">2015-06-15T05:12:56Z</dcterms:modified>
</cp:coreProperties>
</file>