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50;&#1086;&#1085;&#1092;_&#1051;&#1080;&#1096;&#1072;&#1081;&#1085;&#1080;&#1082;&#1080;_2019\&#1044;&#1072;&#1085;&#1085;&#1099;&#1077;%20&#1082;%20&#1082;&#1086;&#1085;&#1092;&#1077;&#1088;&#1077;&#1085;&#1094;&#1080;&#1080;%20&#1087;&#1086;%20&#1083;&#1080;&#1096;&#1072;&#1081;&#1085;&#1080;&#1082;&#1072;&#1084;_2016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50;&#1086;&#1085;&#1092;_&#1051;&#1080;&#1096;&#1072;&#1081;&#1085;&#1080;&#1082;&#1080;_2019\&#1044;&#1072;&#1085;&#1085;&#1099;&#1077;%20&#1082;%20&#1082;&#1086;&#1085;&#1092;&#1077;&#1088;&#1077;&#1085;&#1094;&#1080;&#1080;%20&#1087;&#1086;%20&#1083;&#1080;&#1096;&#1072;&#1081;&#1085;&#1080;&#1082;&#1072;&#1084;_2016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2;&#1045;&#1058;&#1040;&#1053;_&#1048;&#1053;&#1058;&#1040;\&#1056;&#1072;&#1089;&#1095;&#1077;&#1090;&#1099;_&#1048;&#1085;&#1090;&#1072;_2015\&#1057;&#1077;&#1079;&#1086;&#1085;&#1085;&#1072;&#1103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2;&#1045;&#1058;&#1040;&#1053;_&#1048;&#1053;&#1058;&#1040;\&#1056;&#1072;&#1089;&#1095;&#1077;&#1090;&#1099;_&#1048;&#1085;&#1090;&#1072;_2016\&#1057;&#1045;&#1047;&#1054;&#1053;&#1053;&#1040;&#1071;_2016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2;&#1045;&#1058;&#1040;&#1053;_&#1048;&#1053;&#1058;&#1040;\&#1056;&#1072;&#1089;&#1095;&#1077;&#1090;&#1099;_&#1048;&#1085;&#1090;&#1072;_2015\&#1089;&#1091;&#1090;&#1086;&#1095;&#1085;&#1099;&#1077;\&#1057;&#1091;&#1090;&#1082;&#1080;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2;&#1045;&#1058;&#1040;&#1053;_&#1048;&#1053;&#1058;&#1040;\&#1056;&#1072;&#1089;&#1095;&#1077;&#1090;&#1099;_&#1048;&#1085;&#1090;&#1072;_2016\&#1089;&#1091;&#1090;&#1082;&#1080;\&#1057;&#1091;&#1090;&#1086;&#1095;&#1085;&#1099;&#1077;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2;&#1045;&#1058;&#1040;&#1053;_&#1048;&#1053;&#1058;&#1040;\&#1056;&#1072;&#1089;&#1095;&#1077;&#1090;&#1099;_&#1048;&#1085;&#1090;&#1072;_2015\&#1057;&#1077;&#1079;&#1086;&#1085;&#1085;&#1072;&#1103;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2;&#1045;&#1058;&#1040;&#1053;_&#1048;&#1053;&#1058;&#1040;\&#1056;&#1072;&#1089;&#1095;&#1077;&#1090;&#1099;_&#1048;&#1085;&#1090;&#1072;_2016\&#1057;&#1045;&#1047;&#1054;&#1053;&#1053;&#1040;&#1071;_2016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145953630796092"/>
          <c:y val="2.9606445027705097E-2"/>
          <c:w val="0.88326268591425516"/>
          <c:h val="0.940787109944590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Лист1!$A$2:$A$9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-10</c:v>
                </c:pt>
                <c:pt idx="1">
                  <c:v>0</c:v>
                </c:pt>
                <c:pt idx="2">
                  <c:v>50</c:v>
                </c:pt>
                <c:pt idx="3">
                  <c:v>100</c:v>
                </c:pt>
                <c:pt idx="4">
                  <c:v>150</c:v>
                </c:pt>
                <c:pt idx="5">
                  <c:v>200</c:v>
                </c:pt>
                <c:pt idx="6">
                  <c:v>250</c:v>
                </c:pt>
                <c:pt idx="7">
                  <c:v>300</c:v>
                </c:pt>
              </c:numCache>
            </c:numRef>
          </c:val>
        </c:ser>
        <c:ser>
          <c:idx val="2"/>
          <c:order val="1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Лист1!$A$2:$A$9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Лист1!$D$2:$D$9</c:f>
              <c:numCache>
                <c:formatCode>General</c:formatCode>
                <c:ptCount val="8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741504"/>
        <c:axId val="40780160"/>
      </c:barChart>
      <c:catAx>
        <c:axId val="40741504"/>
        <c:scaling>
          <c:orientation val="minMax"/>
        </c:scaling>
        <c:delete val="1"/>
        <c:axPos val="b"/>
        <c:majorTickMark val="out"/>
        <c:minorTickMark val="none"/>
        <c:tickLblPos val="none"/>
        <c:crossAx val="40780160"/>
        <c:crosses val="autoZero"/>
        <c:auto val="1"/>
        <c:lblAlgn val="ctr"/>
        <c:lblOffset val="100"/>
        <c:noMultiLvlLbl val="0"/>
      </c:catAx>
      <c:valAx>
        <c:axId val="4078016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 dirty="0" smtClean="0"/>
                  <a:t>с</a:t>
                </a:r>
                <a:r>
                  <a:rPr lang="en-US" dirty="0" smtClean="0"/>
                  <a:t>m</a:t>
                </a:r>
                <a:endParaRPr lang="ru-RU" dirty="0"/>
              </a:p>
            </c:rich>
          </c:tx>
          <c:layout>
            <c:manualLayout>
              <c:xMode val="edge"/>
              <c:yMode val="edge"/>
              <c:x val="1.3888500051326567E-3"/>
              <c:y val="0.4287821734803735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407415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884692237573798"/>
          <c:y val="3.9058985433698172E-2"/>
          <c:w val="0.80886792434924026"/>
          <c:h val="0.88537070606563573"/>
        </c:manualLayout>
      </c:layout>
      <c:lineChart>
        <c:grouping val="standard"/>
        <c:varyColors val="0"/>
        <c:ser>
          <c:idx val="1"/>
          <c:order val="0"/>
          <c:tx>
            <c:v>PS (15 см)</c:v>
          </c:tx>
          <c:spPr>
            <a:ln w="38100"/>
          </c:spPr>
          <c:marker>
            <c:symbol val="none"/>
          </c:marker>
          <c:cat>
            <c:numRef>
              <c:f>Температура_2016!$A$3:$A$224</c:f>
              <c:numCache>
                <c:formatCode>dd\-mmm</c:formatCode>
                <c:ptCount val="222"/>
                <c:pt idx="0">
                  <c:v>42873</c:v>
                </c:pt>
                <c:pt idx="1">
                  <c:v>42874</c:v>
                </c:pt>
                <c:pt idx="2">
                  <c:v>42875</c:v>
                </c:pt>
                <c:pt idx="3">
                  <c:v>42876</c:v>
                </c:pt>
                <c:pt idx="4">
                  <c:v>42877</c:v>
                </c:pt>
                <c:pt idx="5">
                  <c:v>42878</c:v>
                </c:pt>
                <c:pt idx="6">
                  <c:v>42879</c:v>
                </c:pt>
                <c:pt idx="7">
                  <c:v>42880</c:v>
                </c:pt>
                <c:pt idx="8">
                  <c:v>42881</c:v>
                </c:pt>
                <c:pt idx="9">
                  <c:v>42882</c:v>
                </c:pt>
                <c:pt idx="10">
                  <c:v>42883</c:v>
                </c:pt>
                <c:pt idx="11">
                  <c:v>42884</c:v>
                </c:pt>
                <c:pt idx="12">
                  <c:v>42885</c:v>
                </c:pt>
                <c:pt idx="13">
                  <c:v>42886</c:v>
                </c:pt>
                <c:pt idx="14">
                  <c:v>42887</c:v>
                </c:pt>
                <c:pt idx="15">
                  <c:v>42888</c:v>
                </c:pt>
                <c:pt idx="16">
                  <c:v>42889</c:v>
                </c:pt>
                <c:pt idx="17">
                  <c:v>42890</c:v>
                </c:pt>
                <c:pt idx="18">
                  <c:v>42891</c:v>
                </c:pt>
                <c:pt idx="19">
                  <c:v>42892</c:v>
                </c:pt>
                <c:pt idx="20">
                  <c:v>42893</c:v>
                </c:pt>
                <c:pt idx="21">
                  <c:v>42894</c:v>
                </c:pt>
                <c:pt idx="22">
                  <c:v>42895</c:v>
                </c:pt>
                <c:pt idx="23">
                  <c:v>42896</c:v>
                </c:pt>
                <c:pt idx="24">
                  <c:v>42897</c:v>
                </c:pt>
                <c:pt idx="25">
                  <c:v>42898</c:v>
                </c:pt>
                <c:pt idx="26">
                  <c:v>42899</c:v>
                </c:pt>
                <c:pt idx="27">
                  <c:v>42900</c:v>
                </c:pt>
                <c:pt idx="28">
                  <c:v>42901</c:v>
                </c:pt>
                <c:pt idx="29">
                  <c:v>42902</c:v>
                </c:pt>
                <c:pt idx="30">
                  <c:v>42903</c:v>
                </c:pt>
                <c:pt idx="31">
                  <c:v>42904</c:v>
                </c:pt>
                <c:pt idx="32">
                  <c:v>42905</c:v>
                </c:pt>
                <c:pt idx="33">
                  <c:v>42906</c:v>
                </c:pt>
                <c:pt idx="34">
                  <c:v>42907</c:v>
                </c:pt>
                <c:pt idx="35">
                  <c:v>42908</c:v>
                </c:pt>
                <c:pt idx="36">
                  <c:v>42909</c:v>
                </c:pt>
                <c:pt idx="37">
                  <c:v>42910</c:v>
                </c:pt>
                <c:pt idx="38">
                  <c:v>42911</c:v>
                </c:pt>
                <c:pt idx="39">
                  <c:v>42912</c:v>
                </c:pt>
                <c:pt idx="40">
                  <c:v>42913</c:v>
                </c:pt>
                <c:pt idx="41">
                  <c:v>42914</c:v>
                </c:pt>
                <c:pt idx="42">
                  <c:v>42915</c:v>
                </c:pt>
                <c:pt idx="43">
                  <c:v>42916</c:v>
                </c:pt>
                <c:pt idx="44">
                  <c:v>42917</c:v>
                </c:pt>
                <c:pt idx="45">
                  <c:v>42918</c:v>
                </c:pt>
                <c:pt idx="46">
                  <c:v>42919</c:v>
                </c:pt>
                <c:pt idx="47">
                  <c:v>42920</c:v>
                </c:pt>
                <c:pt idx="48">
                  <c:v>42921</c:v>
                </c:pt>
                <c:pt idx="49">
                  <c:v>42922</c:v>
                </c:pt>
                <c:pt idx="50">
                  <c:v>42923</c:v>
                </c:pt>
                <c:pt idx="51">
                  <c:v>42924</c:v>
                </c:pt>
                <c:pt idx="52">
                  <c:v>42925</c:v>
                </c:pt>
                <c:pt idx="53">
                  <c:v>42926</c:v>
                </c:pt>
                <c:pt idx="54">
                  <c:v>42927</c:v>
                </c:pt>
                <c:pt idx="55">
                  <c:v>42928</c:v>
                </c:pt>
                <c:pt idx="56">
                  <c:v>42929</c:v>
                </c:pt>
                <c:pt idx="57">
                  <c:v>42930</c:v>
                </c:pt>
                <c:pt idx="58">
                  <c:v>42931</c:v>
                </c:pt>
                <c:pt idx="59">
                  <c:v>42932</c:v>
                </c:pt>
                <c:pt idx="60">
                  <c:v>42933</c:v>
                </c:pt>
                <c:pt idx="61">
                  <c:v>42934</c:v>
                </c:pt>
                <c:pt idx="62">
                  <c:v>42935</c:v>
                </c:pt>
                <c:pt idx="63">
                  <c:v>42936</c:v>
                </c:pt>
                <c:pt idx="64">
                  <c:v>42937</c:v>
                </c:pt>
                <c:pt idx="65">
                  <c:v>42938</c:v>
                </c:pt>
                <c:pt idx="66">
                  <c:v>42939</c:v>
                </c:pt>
                <c:pt idx="67">
                  <c:v>42940</c:v>
                </c:pt>
                <c:pt idx="68">
                  <c:v>42941</c:v>
                </c:pt>
                <c:pt idx="69">
                  <c:v>42942</c:v>
                </c:pt>
                <c:pt idx="70">
                  <c:v>42943</c:v>
                </c:pt>
                <c:pt idx="71">
                  <c:v>42944</c:v>
                </c:pt>
                <c:pt idx="72">
                  <c:v>42945</c:v>
                </c:pt>
                <c:pt idx="73">
                  <c:v>42946</c:v>
                </c:pt>
                <c:pt idx="74">
                  <c:v>42947</c:v>
                </c:pt>
                <c:pt idx="75">
                  <c:v>42948</c:v>
                </c:pt>
                <c:pt idx="76">
                  <c:v>42949</c:v>
                </c:pt>
                <c:pt idx="77">
                  <c:v>42950</c:v>
                </c:pt>
                <c:pt idx="78">
                  <c:v>42951</c:v>
                </c:pt>
                <c:pt idx="79">
                  <c:v>42952</c:v>
                </c:pt>
                <c:pt idx="80">
                  <c:v>42953</c:v>
                </c:pt>
                <c:pt idx="81">
                  <c:v>42954</c:v>
                </c:pt>
                <c:pt idx="82">
                  <c:v>42955</c:v>
                </c:pt>
                <c:pt idx="83">
                  <c:v>42956</c:v>
                </c:pt>
                <c:pt idx="84">
                  <c:v>42957</c:v>
                </c:pt>
                <c:pt idx="85">
                  <c:v>42958</c:v>
                </c:pt>
                <c:pt idx="86">
                  <c:v>42959</c:v>
                </c:pt>
                <c:pt idx="87">
                  <c:v>42960</c:v>
                </c:pt>
                <c:pt idx="88">
                  <c:v>42961</c:v>
                </c:pt>
                <c:pt idx="89">
                  <c:v>42962</c:v>
                </c:pt>
                <c:pt idx="90">
                  <c:v>42963</c:v>
                </c:pt>
                <c:pt idx="91">
                  <c:v>42964</c:v>
                </c:pt>
                <c:pt idx="92">
                  <c:v>42965</c:v>
                </c:pt>
                <c:pt idx="93">
                  <c:v>42966</c:v>
                </c:pt>
                <c:pt idx="94">
                  <c:v>42967</c:v>
                </c:pt>
                <c:pt idx="95">
                  <c:v>42968</c:v>
                </c:pt>
                <c:pt idx="96">
                  <c:v>42969</c:v>
                </c:pt>
                <c:pt idx="97">
                  <c:v>42970</c:v>
                </c:pt>
                <c:pt idx="98">
                  <c:v>42971</c:v>
                </c:pt>
                <c:pt idx="99">
                  <c:v>42972</c:v>
                </c:pt>
                <c:pt idx="100">
                  <c:v>42973</c:v>
                </c:pt>
                <c:pt idx="101">
                  <c:v>42974</c:v>
                </c:pt>
                <c:pt idx="102">
                  <c:v>42975</c:v>
                </c:pt>
                <c:pt idx="103">
                  <c:v>42976</c:v>
                </c:pt>
                <c:pt idx="104">
                  <c:v>42977</c:v>
                </c:pt>
                <c:pt idx="105">
                  <c:v>42978</c:v>
                </c:pt>
                <c:pt idx="106">
                  <c:v>42979</c:v>
                </c:pt>
                <c:pt idx="107">
                  <c:v>42980</c:v>
                </c:pt>
                <c:pt idx="108">
                  <c:v>42981</c:v>
                </c:pt>
                <c:pt idx="109">
                  <c:v>42982</c:v>
                </c:pt>
                <c:pt idx="110">
                  <c:v>42983</c:v>
                </c:pt>
                <c:pt idx="111">
                  <c:v>42984</c:v>
                </c:pt>
                <c:pt idx="112">
                  <c:v>42985</c:v>
                </c:pt>
                <c:pt idx="113">
                  <c:v>42986</c:v>
                </c:pt>
                <c:pt idx="114">
                  <c:v>42987</c:v>
                </c:pt>
                <c:pt idx="115">
                  <c:v>42988</c:v>
                </c:pt>
                <c:pt idx="116">
                  <c:v>42989</c:v>
                </c:pt>
                <c:pt idx="117">
                  <c:v>42990</c:v>
                </c:pt>
                <c:pt idx="118">
                  <c:v>42991</c:v>
                </c:pt>
                <c:pt idx="119">
                  <c:v>42992</c:v>
                </c:pt>
                <c:pt idx="120">
                  <c:v>42993</c:v>
                </c:pt>
                <c:pt idx="121">
                  <c:v>42994</c:v>
                </c:pt>
                <c:pt idx="122">
                  <c:v>42995</c:v>
                </c:pt>
                <c:pt idx="123">
                  <c:v>42996</c:v>
                </c:pt>
                <c:pt idx="124">
                  <c:v>42997</c:v>
                </c:pt>
                <c:pt idx="125">
                  <c:v>42998</c:v>
                </c:pt>
                <c:pt idx="126">
                  <c:v>42999</c:v>
                </c:pt>
                <c:pt idx="127">
                  <c:v>43000</c:v>
                </c:pt>
                <c:pt idx="128">
                  <c:v>43001</c:v>
                </c:pt>
                <c:pt idx="129">
                  <c:v>43002</c:v>
                </c:pt>
                <c:pt idx="130">
                  <c:v>43003</c:v>
                </c:pt>
                <c:pt idx="131">
                  <c:v>43004</c:v>
                </c:pt>
                <c:pt idx="132">
                  <c:v>43005</c:v>
                </c:pt>
                <c:pt idx="133">
                  <c:v>43006</c:v>
                </c:pt>
                <c:pt idx="134">
                  <c:v>43007</c:v>
                </c:pt>
                <c:pt idx="135">
                  <c:v>43008</c:v>
                </c:pt>
                <c:pt idx="136">
                  <c:v>43009</c:v>
                </c:pt>
                <c:pt idx="137">
                  <c:v>43010</c:v>
                </c:pt>
                <c:pt idx="138">
                  <c:v>43011</c:v>
                </c:pt>
                <c:pt idx="139">
                  <c:v>43012</c:v>
                </c:pt>
                <c:pt idx="140">
                  <c:v>43013</c:v>
                </c:pt>
                <c:pt idx="141">
                  <c:v>43014</c:v>
                </c:pt>
                <c:pt idx="142">
                  <c:v>43015</c:v>
                </c:pt>
                <c:pt idx="143">
                  <c:v>43016</c:v>
                </c:pt>
                <c:pt idx="144">
                  <c:v>43017</c:v>
                </c:pt>
                <c:pt idx="145">
                  <c:v>43018</c:v>
                </c:pt>
                <c:pt idx="146">
                  <c:v>43019</c:v>
                </c:pt>
                <c:pt idx="147">
                  <c:v>43020</c:v>
                </c:pt>
                <c:pt idx="148">
                  <c:v>43021</c:v>
                </c:pt>
                <c:pt idx="149">
                  <c:v>43022</c:v>
                </c:pt>
                <c:pt idx="150">
                  <c:v>43023</c:v>
                </c:pt>
                <c:pt idx="151">
                  <c:v>43024</c:v>
                </c:pt>
                <c:pt idx="152">
                  <c:v>43025</c:v>
                </c:pt>
                <c:pt idx="153">
                  <c:v>43026</c:v>
                </c:pt>
                <c:pt idx="154">
                  <c:v>43027</c:v>
                </c:pt>
                <c:pt idx="155">
                  <c:v>43028</c:v>
                </c:pt>
                <c:pt idx="156">
                  <c:v>43029</c:v>
                </c:pt>
                <c:pt idx="157">
                  <c:v>43030</c:v>
                </c:pt>
                <c:pt idx="158">
                  <c:v>43031</c:v>
                </c:pt>
                <c:pt idx="159">
                  <c:v>43032</c:v>
                </c:pt>
                <c:pt idx="160">
                  <c:v>43033</c:v>
                </c:pt>
                <c:pt idx="161">
                  <c:v>43034</c:v>
                </c:pt>
                <c:pt idx="162">
                  <c:v>43035</c:v>
                </c:pt>
                <c:pt idx="163">
                  <c:v>43036</c:v>
                </c:pt>
                <c:pt idx="164">
                  <c:v>43037</c:v>
                </c:pt>
                <c:pt idx="165">
                  <c:v>43038</c:v>
                </c:pt>
                <c:pt idx="166">
                  <c:v>43039</c:v>
                </c:pt>
                <c:pt idx="167">
                  <c:v>43040</c:v>
                </c:pt>
                <c:pt idx="168">
                  <c:v>43041</c:v>
                </c:pt>
                <c:pt idx="169">
                  <c:v>43042</c:v>
                </c:pt>
                <c:pt idx="170">
                  <c:v>43043</c:v>
                </c:pt>
                <c:pt idx="171">
                  <c:v>43044</c:v>
                </c:pt>
                <c:pt idx="172">
                  <c:v>43045</c:v>
                </c:pt>
                <c:pt idx="173">
                  <c:v>43046</c:v>
                </c:pt>
                <c:pt idx="174">
                  <c:v>43047</c:v>
                </c:pt>
                <c:pt idx="175">
                  <c:v>43048</c:v>
                </c:pt>
                <c:pt idx="176">
                  <c:v>43049</c:v>
                </c:pt>
                <c:pt idx="177">
                  <c:v>43050</c:v>
                </c:pt>
                <c:pt idx="178">
                  <c:v>43051</c:v>
                </c:pt>
                <c:pt idx="179">
                  <c:v>43052</c:v>
                </c:pt>
                <c:pt idx="180">
                  <c:v>43053</c:v>
                </c:pt>
                <c:pt idx="181">
                  <c:v>43054</c:v>
                </c:pt>
                <c:pt idx="182">
                  <c:v>43055</c:v>
                </c:pt>
                <c:pt idx="183">
                  <c:v>43056</c:v>
                </c:pt>
                <c:pt idx="184">
                  <c:v>43057</c:v>
                </c:pt>
                <c:pt idx="185">
                  <c:v>43058</c:v>
                </c:pt>
                <c:pt idx="186">
                  <c:v>43059</c:v>
                </c:pt>
                <c:pt idx="187">
                  <c:v>43060</c:v>
                </c:pt>
                <c:pt idx="188">
                  <c:v>43061</c:v>
                </c:pt>
                <c:pt idx="189">
                  <c:v>43062</c:v>
                </c:pt>
                <c:pt idx="190">
                  <c:v>43063</c:v>
                </c:pt>
                <c:pt idx="191">
                  <c:v>43064</c:v>
                </c:pt>
                <c:pt idx="192">
                  <c:v>43065</c:v>
                </c:pt>
                <c:pt idx="193">
                  <c:v>43066</c:v>
                </c:pt>
                <c:pt idx="194">
                  <c:v>43067</c:v>
                </c:pt>
                <c:pt idx="195">
                  <c:v>43068</c:v>
                </c:pt>
                <c:pt idx="196">
                  <c:v>43069</c:v>
                </c:pt>
                <c:pt idx="197">
                  <c:v>43070</c:v>
                </c:pt>
                <c:pt idx="198">
                  <c:v>43071</c:v>
                </c:pt>
                <c:pt idx="199">
                  <c:v>43072</c:v>
                </c:pt>
                <c:pt idx="200">
                  <c:v>43073</c:v>
                </c:pt>
                <c:pt idx="201">
                  <c:v>43074</c:v>
                </c:pt>
                <c:pt idx="202">
                  <c:v>43075</c:v>
                </c:pt>
                <c:pt idx="203">
                  <c:v>43076</c:v>
                </c:pt>
                <c:pt idx="204">
                  <c:v>43077</c:v>
                </c:pt>
                <c:pt idx="205">
                  <c:v>43078</c:v>
                </c:pt>
                <c:pt idx="206">
                  <c:v>43079</c:v>
                </c:pt>
                <c:pt idx="207">
                  <c:v>43080</c:v>
                </c:pt>
                <c:pt idx="208">
                  <c:v>43081</c:v>
                </c:pt>
                <c:pt idx="209">
                  <c:v>43082</c:v>
                </c:pt>
                <c:pt idx="210">
                  <c:v>43083</c:v>
                </c:pt>
                <c:pt idx="211">
                  <c:v>43084</c:v>
                </c:pt>
                <c:pt idx="212">
                  <c:v>43085</c:v>
                </c:pt>
                <c:pt idx="213">
                  <c:v>43086</c:v>
                </c:pt>
                <c:pt idx="214">
                  <c:v>43087</c:v>
                </c:pt>
                <c:pt idx="215">
                  <c:v>43088</c:v>
                </c:pt>
                <c:pt idx="216">
                  <c:v>43089</c:v>
                </c:pt>
                <c:pt idx="217">
                  <c:v>43090</c:v>
                </c:pt>
                <c:pt idx="218">
                  <c:v>43091</c:v>
                </c:pt>
                <c:pt idx="219">
                  <c:v>43092</c:v>
                </c:pt>
                <c:pt idx="220">
                  <c:v>43093</c:v>
                </c:pt>
                <c:pt idx="221">
                  <c:v>43094</c:v>
                </c:pt>
              </c:numCache>
            </c:numRef>
          </c:cat>
          <c:val>
            <c:numRef>
              <c:f>Температура_2016!$C$3:$C$224</c:f>
              <c:numCache>
                <c:formatCode>General</c:formatCode>
                <c:ptCount val="222"/>
                <c:pt idx="0">
                  <c:v>1.4084999999999996</c:v>
                </c:pt>
                <c:pt idx="1">
                  <c:v>2.8397083333333328</c:v>
                </c:pt>
                <c:pt idx="2">
                  <c:v>4.1494583333333344</c:v>
                </c:pt>
                <c:pt idx="3">
                  <c:v>4.4754166666666668</c:v>
                </c:pt>
                <c:pt idx="4">
                  <c:v>5.098583333333333</c:v>
                </c:pt>
                <c:pt idx="5">
                  <c:v>6.8514583333333334</c:v>
                </c:pt>
                <c:pt idx="6">
                  <c:v>7.6818750000000007</c:v>
                </c:pt>
                <c:pt idx="7">
                  <c:v>8.3374583333333341</c:v>
                </c:pt>
                <c:pt idx="8">
                  <c:v>8.4955416666666714</c:v>
                </c:pt>
                <c:pt idx="9">
                  <c:v>5.639166666666668</c:v>
                </c:pt>
                <c:pt idx="10">
                  <c:v>3.5610416666666662</c:v>
                </c:pt>
                <c:pt idx="11">
                  <c:v>4.2123333333333353</c:v>
                </c:pt>
                <c:pt idx="12">
                  <c:v>2.0397083333333321</c:v>
                </c:pt>
                <c:pt idx="13">
                  <c:v>1.1560833333333342</c:v>
                </c:pt>
                <c:pt idx="14">
                  <c:v>1.7435833333333342</c:v>
                </c:pt>
                <c:pt idx="15">
                  <c:v>3.9355833333333328</c:v>
                </c:pt>
                <c:pt idx="16">
                  <c:v>4.2200000000000006</c:v>
                </c:pt>
                <c:pt idx="17">
                  <c:v>5.2836249999999998</c:v>
                </c:pt>
                <c:pt idx="18">
                  <c:v>7.1321666666666657</c:v>
                </c:pt>
                <c:pt idx="19">
                  <c:v>6.9697083333333341</c:v>
                </c:pt>
                <c:pt idx="20">
                  <c:v>5.1954999999999973</c:v>
                </c:pt>
                <c:pt idx="21">
                  <c:v>5.0180000000000007</c:v>
                </c:pt>
                <c:pt idx="22">
                  <c:v>6.8214583333333323</c:v>
                </c:pt>
                <c:pt idx="23">
                  <c:v>7.9217499999999994</c:v>
                </c:pt>
                <c:pt idx="24">
                  <c:v>8.3951666666666718</c:v>
                </c:pt>
                <c:pt idx="25">
                  <c:v>9.3190000000000008</c:v>
                </c:pt>
                <c:pt idx="26">
                  <c:v>10.718999999999999</c:v>
                </c:pt>
                <c:pt idx="27">
                  <c:v>11.768000000000001</c:v>
                </c:pt>
                <c:pt idx="28">
                  <c:v>10.75508333333334</c:v>
                </c:pt>
                <c:pt idx="29">
                  <c:v>8.6530000000000022</c:v>
                </c:pt>
                <c:pt idx="30">
                  <c:v>7.3689166666666637</c:v>
                </c:pt>
                <c:pt idx="31">
                  <c:v>8.8710000000000004</c:v>
                </c:pt>
                <c:pt idx="32">
                  <c:v>12.009333333333336</c:v>
                </c:pt>
                <c:pt idx="33">
                  <c:v>13.550750000000004</c:v>
                </c:pt>
                <c:pt idx="34">
                  <c:v>13.47029166666667</c:v>
                </c:pt>
                <c:pt idx="35">
                  <c:v>13.069875000000001</c:v>
                </c:pt>
                <c:pt idx="36">
                  <c:v>13.860458333333337</c:v>
                </c:pt>
                <c:pt idx="37">
                  <c:v>11.077208333333333</c:v>
                </c:pt>
                <c:pt idx="38">
                  <c:v>8.521374999999999</c:v>
                </c:pt>
                <c:pt idx="39">
                  <c:v>8.7067500000000013</c:v>
                </c:pt>
                <c:pt idx="40">
                  <c:v>10.373541666666673</c:v>
                </c:pt>
                <c:pt idx="41">
                  <c:v>9.290750000000001</c:v>
                </c:pt>
                <c:pt idx="42">
                  <c:v>8.7077083333333309</c:v>
                </c:pt>
                <c:pt idx="43">
                  <c:v>10.061708333333334</c:v>
                </c:pt>
                <c:pt idx="44">
                  <c:v>12.065708333333335</c:v>
                </c:pt>
                <c:pt idx="45">
                  <c:v>12.762666666666673</c:v>
                </c:pt>
                <c:pt idx="46">
                  <c:v>14.042375</c:v>
                </c:pt>
                <c:pt idx="47">
                  <c:v>15.08229166666667</c:v>
                </c:pt>
                <c:pt idx="48">
                  <c:v>14.741208333333331</c:v>
                </c:pt>
                <c:pt idx="49">
                  <c:v>14.559750000000006</c:v>
                </c:pt>
                <c:pt idx="50">
                  <c:v>15.273291666666667</c:v>
                </c:pt>
                <c:pt idx="51">
                  <c:v>15.534166666666666</c:v>
                </c:pt>
                <c:pt idx="52">
                  <c:v>16.561875000000008</c:v>
                </c:pt>
                <c:pt idx="53">
                  <c:v>17.274958333333327</c:v>
                </c:pt>
                <c:pt idx="54">
                  <c:v>17.034250000000011</c:v>
                </c:pt>
                <c:pt idx="55">
                  <c:v>16.169708333333318</c:v>
                </c:pt>
                <c:pt idx="56">
                  <c:v>15.846375</c:v>
                </c:pt>
                <c:pt idx="57">
                  <c:v>16.518708333333322</c:v>
                </c:pt>
                <c:pt idx="58">
                  <c:v>16.606708333333323</c:v>
                </c:pt>
                <c:pt idx="59">
                  <c:v>17.098708333333313</c:v>
                </c:pt>
                <c:pt idx="60">
                  <c:v>17.111583333333325</c:v>
                </c:pt>
                <c:pt idx="61">
                  <c:v>16.991874999999997</c:v>
                </c:pt>
                <c:pt idx="62">
                  <c:v>17.382166666666667</c:v>
                </c:pt>
                <c:pt idx="63">
                  <c:v>17.454249999999984</c:v>
                </c:pt>
                <c:pt idx="64">
                  <c:v>17.440583333333315</c:v>
                </c:pt>
                <c:pt idx="65">
                  <c:v>16.134249999999991</c:v>
                </c:pt>
                <c:pt idx="66">
                  <c:v>14.761333333333333</c:v>
                </c:pt>
                <c:pt idx="67">
                  <c:v>13.574291666666667</c:v>
                </c:pt>
                <c:pt idx="68">
                  <c:v>14.572875000000002</c:v>
                </c:pt>
                <c:pt idx="69">
                  <c:v>15.393916666666673</c:v>
                </c:pt>
                <c:pt idx="70">
                  <c:v>14.185458333333335</c:v>
                </c:pt>
                <c:pt idx="71">
                  <c:v>12.616625000000001</c:v>
                </c:pt>
                <c:pt idx="72">
                  <c:v>10.911625000000001</c:v>
                </c:pt>
                <c:pt idx="73">
                  <c:v>10.294333333333331</c:v>
                </c:pt>
                <c:pt idx="74">
                  <c:v>11.19616666666667</c:v>
                </c:pt>
                <c:pt idx="75">
                  <c:v>13.656708333333334</c:v>
                </c:pt>
                <c:pt idx="76">
                  <c:v>13.130333333333331</c:v>
                </c:pt>
                <c:pt idx="77">
                  <c:v>13.500583333333337</c:v>
                </c:pt>
                <c:pt idx="78">
                  <c:v>14.202416666666668</c:v>
                </c:pt>
                <c:pt idx="79">
                  <c:v>14.433083333333332</c:v>
                </c:pt>
                <c:pt idx="80">
                  <c:v>13.27416666666667</c:v>
                </c:pt>
                <c:pt idx="81">
                  <c:v>14.080958333333333</c:v>
                </c:pt>
                <c:pt idx="82">
                  <c:v>14.303541666666673</c:v>
                </c:pt>
                <c:pt idx="83">
                  <c:v>15.373125</c:v>
                </c:pt>
                <c:pt idx="84">
                  <c:v>15.091916666666664</c:v>
                </c:pt>
                <c:pt idx="85">
                  <c:v>14.451125000000001</c:v>
                </c:pt>
                <c:pt idx="86">
                  <c:v>14.888374999999998</c:v>
                </c:pt>
                <c:pt idx="87">
                  <c:v>15.776416666666668</c:v>
                </c:pt>
                <c:pt idx="88">
                  <c:v>13.44391666666667</c:v>
                </c:pt>
                <c:pt idx="89">
                  <c:v>12.376250000000004</c:v>
                </c:pt>
                <c:pt idx="90">
                  <c:v>14.090250000000003</c:v>
                </c:pt>
                <c:pt idx="91">
                  <c:v>14.834958333333335</c:v>
                </c:pt>
                <c:pt idx="92">
                  <c:v>13.934833333333337</c:v>
                </c:pt>
                <c:pt idx="93">
                  <c:v>12.664833333333334</c:v>
                </c:pt>
                <c:pt idx="94">
                  <c:v>11.939875000000001</c:v>
                </c:pt>
                <c:pt idx="95">
                  <c:v>12.172291666666666</c:v>
                </c:pt>
                <c:pt idx="96">
                  <c:v>13.927791666666666</c:v>
                </c:pt>
                <c:pt idx="97">
                  <c:v>12.924666666666671</c:v>
                </c:pt>
                <c:pt idx="98">
                  <c:v>13.281625</c:v>
                </c:pt>
                <c:pt idx="99">
                  <c:v>11.432374999999999</c:v>
                </c:pt>
                <c:pt idx="100">
                  <c:v>8.335458333333337</c:v>
                </c:pt>
                <c:pt idx="101">
                  <c:v>7.8963333333333372</c:v>
                </c:pt>
                <c:pt idx="102">
                  <c:v>7.520083333333333</c:v>
                </c:pt>
                <c:pt idx="103">
                  <c:v>6.7975416666666666</c:v>
                </c:pt>
                <c:pt idx="104">
                  <c:v>6.6809999999999965</c:v>
                </c:pt>
                <c:pt idx="105">
                  <c:v>6.0856666666666674</c:v>
                </c:pt>
                <c:pt idx="106">
                  <c:v>5.661458333333333</c:v>
                </c:pt>
                <c:pt idx="107">
                  <c:v>7.1129166666666626</c:v>
                </c:pt>
                <c:pt idx="108">
                  <c:v>7.4294166666666666</c:v>
                </c:pt>
                <c:pt idx="109">
                  <c:v>9.1725000000000048</c:v>
                </c:pt>
                <c:pt idx="110">
                  <c:v>9.8621666666666723</c:v>
                </c:pt>
                <c:pt idx="111">
                  <c:v>9.6924166666666718</c:v>
                </c:pt>
                <c:pt idx="112">
                  <c:v>9.0457916666666662</c:v>
                </c:pt>
                <c:pt idx="113">
                  <c:v>9.1421250000000001</c:v>
                </c:pt>
                <c:pt idx="114">
                  <c:v>7.2492500000000017</c:v>
                </c:pt>
                <c:pt idx="115">
                  <c:v>8.5309166666666698</c:v>
                </c:pt>
                <c:pt idx="116">
                  <c:v>8.1426250000000007</c:v>
                </c:pt>
                <c:pt idx="117">
                  <c:v>7.9536249999999988</c:v>
                </c:pt>
                <c:pt idx="118">
                  <c:v>7.6335714285714289</c:v>
                </c:pt>
                <c:pt idx="119">
                  <c:v>7.4046250000000002</c:v>
                </c:pt>
                <c:pt idx="120">
                  <c:v>6.5401249999999953</c:v>
                </c:pt>
                <c:pt idx="121">
                  <c:v>7.6917083333333363</c:v>
                </c:pt>
                <c:pt idx="122">
                  <c:v>7.254458333333333</c:v>
                </c:pt>
                <c:pt idx="123">
                  <c:v>7.843166666666666</c:v>
                </c:pt>
                <c:pt idx="124">
                  <c:v>6.0146666666666642</c:v>
                </c:pt>
                <c:pt idx="125">
                  <c:v>5.5401666666666669</c:v>
                </c:pt>
                <c:pt idx="126">
                  <c:v>6.5848333333333313</c:v>
                </c:pt>
                <c:pt idx="127">
                  <c:v>6.0220416666666665</c:v>
                </c:pt>
                <c:pt idx="128">
                  <c:v>5.8065833333333332</c:v>
                </c:pt>
                <c:pt idx="129">
                  <c:v>6.9386249999999983</c:v>
                </c:pt>
                <c:pt idx="130">
                  <c:v>7.5035833333333359</c:v>
                </c:pt>
                <c:pt idx="131">
                  <c:v>7.1429583333333326</c:v>
                </c:pt>
                <c:pt idx="132">
                  <c:v>5.8557083333333324</c:v>
                </c:pt>
                <c:pt idx="133">
                  <c:v>3.6519999999999997</c:v>
                </c:pt>
                <c:pt idx="134">
                  <c:v>1.7905833333333343</c:v>
                </c:pt>
                <c:pt idx="135">
                  <c:v>0.95241666666666658</c:v>
                </c:pt>
                <c:pt idx="136">
                  <c:v>0.6138750000000005</c:v>
                </c:pt>
                <c:pt idx="137">
                  <c:v>0.59895833333333381</c:v>
                </c:pt>
                <c:pt idx="138">
                  <c:v>0.84295833333333359</c:v>
                </c:pt>
                <c:pt idx="139">
                  <c:v>1.3079999999999994</c:v>
                </c:pt>
                <c:pt idx="140">
                  <c:v>1.3949166666666672</c:v>
                </c:pt>
                <c:pt idx="141">
                  <c:v>2.2672499999999993</c:v>
                </c:pt>
                <c:pt idx="142">
                  <c:v>2.3258333333333328</c:v>
                </c:pt>
                <c:pt idx="143">
                  <c:v>2.8405416666666672</c:v>
                </c:pt>
                <c:pt idx="144">
                  <c:v>2.7700833333333339</c:v>
                </c:pt>
                <c:pt idx="145">
                  <c:v>1.5988749999999998</c:v>
                </c:pt>
                <c:pt idx="146">
                  <c:v>0.78683333333333361</c:v>
                </c:pt>
                <c:pt idx="147">
                  <c:v>0.45545833333333346</c:v>
                </c:pt>
                <c:pt idx="148">
                  <c:v>0.31708333333333338</c:v>
                </c:pt>
                <c:pt idx="149">
                  <c:v>0.24233333333333346</c:v>
                </c:pt>
                <c:pt idx="150">
                  <c:v>0.20633333333333345</c:v>
                </c:pt>
                <c:pt idx="151">
                  <c:v>0.16412499999999994</c:v>
                </c:pt>
                <c:pt idx="152">
                  <c:v>0.15250000000000005</c:v>
                </c:pt>
                <c:pt idx="153">
                  <c:v>0.13616666666666657</c:v>
                </c:pt>
                <c:pt idx="154">
                  <c:v>0.13499999999999998</c:v>
                </c:pt>
                <c:pt idx="155">
                  <c:v>0.13150000000000001</c:v>
                </c:pt>
                <c:pt idx="156">
                  <c:v>0.12450000000000004</c:v>
                </c:pt>
                <c:pt idx="157">
                  <c:v>0.11050000000000007</c:v>
                </c:pt>
                <c:pt idx="158">
                  <c:v>0.10700000000000007</c:v>
                </c:pt>
                <c:pt idx="159">
                  <c:v>0.11866666666666668</c:v>
                </c:pt>
                <c:pt idx="160">
                  <c:v>0.14666666666666661</c:v>
                </c:pt>
                <c:pt idx="161">
                  <c:v>0.12333333333333342</c:v>
                </c:pt>
                <c:pt idx="162">
                  <c:v>0.10116666666666672</c:v>
                </c:pt>
                <c:pt idx="163">
                  <c:v>7.433333333333339E-2</c:v>
                </c:pt>
                <c:pt idx="164">
                  <c:v>6.5000000000000016E-2</c:v>
                </c:pt>
                <c:pt idx="165">
                  <c:v>-7.5416666666666731E-3</c:v>
                </c:pt>
                <c:pt idx="166">
                  <c:v>-0.12508333333333341</c:v>
                </c:pt>
                <c:pt idx="167">
                  <c:v>-0.18058333333333343</c:v>
                </c:pt>
                <c:pt idx="168">
                  <c:v>-0.65608333333333346</c:v>
                </c:pt>
                <c:pt idx="169">
                  <c:v>-0.84162500000000051</c:v>
                </c:pt>
                <c:pt idx="170">
                  <c:v>-1.7405416666666669</c:v>
                </c:pt>
                <c:pt idx="171">
                  <c:v>-2.3923333333333328</c:v>
                </c:pt>
                <c:pt idx="172">
                  <c:v>-2.4481250000000006</c:v>
                </c:pt>
                <c:pt idx="173">
                  <c:v>-3.5297499999999991</c:v>
                </c:pt>
                <c:pt idx="174">
                  <c:v>-4.5423749999999981</c:v>
                </c:pt>
                <c:pt idx="175">
                  <c:v>-5.5604999999999993</c:v>
                </c:pt>
                <c:pt idx="176">
                  <c:v>-3.2360833333333328</c:v>
                </c:pt>
                <c:pt idx="177">
                  <c:v>-1.6761666666666672</c:v>
                </c:pt>
                <c:pt idx="178">
                  <c:v>-2.483000000000001</c:v>
                </c:pt>
                <c:pt idx="179">
                  <c:v>-4.0296249999999985</c:v>
                </c:pt>
                <c:pt idx="180">
                  <c:v>-6.7266666666666683</c:v>
                </c:pt>
                <c:pt idx="181">
                  <c:v>-8.8494583333333328</c:v>
                </c:pt>
                <c:pt idx="182">
                  <c:v>-9.0598750000000035</c:v>
                </c:pt>
                <c:pt idx="183">
                  <c:v>-10.704874999999996</c:v>
                </c:pt>
                <c:pt idx="184">
                  <c:v>-10.469083333333337</c:v>
                </c:pt>
                <c:pt idx="185">
                  <c:v>-9.0158750000000012</c:v>
                </c:pt>
                <c:pt idx="186">
                  <c:v>-7.010791666666667</c:v>
                </c:pt>
                <c:pt idx="187">
                  <c:v>-4.5891250000000001</c:v>
                </c:pt>
                <c:pt idx="188">
                  <c:v>-2.7985000000000011</c:v>
                </c:pt>
                <c:pt idx="189">
                  <c:v>-2.4817916666666684</c:v>
                </c:pt>
                <c:pt idx="190">
                  <c:v>-1.9673333333333332</c:v>
                </c:pt>
                <c:pt idx="191">
                  <c:v>-1.9347916666666658</c:v>
                </c:pt>
                <c:pt idx="192">
                  <c:v>-2.3315833333333331</c:v>
                </c:pt>
                <c:pt idx="193">
                  <c:v>-2.7151666666666672</c:v>
                </c:pt>
                <c:pt idx="194">
                  <c:v>-3.1042499999999982</c:v>
                </c:pt>
                <c:pt idx="195">
                  <c:v>-3.9517499999999997</c:v>
                </c:pt>
                <c:pt idx="196">
                  <c:v>-4.4134166666666665</c:v>
                </c:pt>
                <c:pt idx="197">
                  <c:v>-4.476625000000003</c:v>
                </c:pt>
                <c:pt idx="198">
                  <c:v>-5.5603750000000005</c:v>
                </c:pt>
                <c:pt idx="199">
                  <c:v>-5.8957500000000005</c:v>
                </c:pt>
                <c:pt idx="200">
                  <c:v>-6.319</c:v>
                </c:pt>
                <c:pt idx="201">
                  <c:v>-6.9406666666666679</c:v>
                </c:pt>
                <c:pt idx="202">
                  <c:v>-7.4249166666666637</c:v>
                </c:pt>
                <c:pt idx="203">
                  <c:v>-9.2136666666666702</c:v>
                </c:pt>
                <c:pt idx="204">
                  <c:v>-10.578500000000004</c:v>
                </c:pt>
                <c:pt idx="205">
                  <c:v>-10.703250000000001</c:v>
                </c:pt>
                <c:pt idx="206">
                  <c:v>-10.20516666666667</c:v>
                </c:pt>
                <c:pt idx="207">
                  <c:v>-10.469458333333336</c:v>
                </c:pt>
                <c:pt idx="208">
                  <c:v>-11.552000000000003</c:v>
                </c:pt>
                <c:pt idx="209">
                  <c:v>-12.878916666666672</c:v>
                </c:pt>
                <c:pt idx="210">
                  <c:v>-13.09583333333334</c:v>
                </c:pt>
                <c:pt idx="211">
                  <c:v>-12.150541666666671</c:v>
                </c:pt>
                <c:pt idx="212">
                  <c:v>-13.208833333333331</c:v>
                </c:pt>
                <c:pt idx="213">
                  <c:v>-12.807541666666671</c:v>
                </c:pt>
                <c:pt idx="214">
                  <c:v>-12.954833333333337</c:v>
                </c:pt>
                <c:pt idx="215">
                  <c:v>-15.449416666666673</c:v>
                </c:pt>
                <c:pt idx="216">
                  <c:v>-17.932291666666664</c:v>
                </c:pt>
                <c:pt idx="217">
                  <c:v>-17.73491666666667</c:v>
                </c:pt>
                <c:pt idx="218">
                  <c:v>-17.575291666666661</c:v>
                </c:pt>
                <c:pt idx="219">
                  <c:v>-12.553500000000005</c:v>
                </c:pt>
                <c:pt idx="220">
                  <c:v>-8.0558750000000021</c:v>
                </c:pt>
                <c:pt idx="221">
                  <c:v>-6.144333333333333</c:v>
                </c:pt>
              </c:numCache>
            </c:numRef>
          </c:val>
          <c:smooth val="0"/>
        </c:ser>
        <c:ser>
          <c:idx val="3"/>
          <c:order val="1"/>
          <c:tx>
            <c:v>lichen (15 см)</c:v>
          </c:tx>
          <c:spPr>
            <a:ln w="38100">
              <a:solidFill>
                <a:schemeClr val="tx1"/>
              </a:solidFill>
              <a:prstDash val="sysDash"/>
              <a:miter lim="800000"/>
            </a:ln>
          </c:spPr>
          <c:marker>
            <c:symbol val="none"/>
          </c:marker>
          <c:cat>
            <c:numRef>
              <c:f>Температура_2016!$A$3:$A$224</c:f>
              <c:numCache>
                <c:formatCode>dd\-mmm</c:formatCode>
                <c:ptCount val="222"/>
                <c:pt idx="0">
                  <c:v>42873</c:v>
                </c:pt>
                <c:pt idx="1">
                  <c:v>42874</c:v>
                </c:pt>
                <c:pt idx="2">
                  <c:v>42875</c:v>
                </c:pt>
                <c:pt idx="3">
                  <c:v>42876</c:v>
                </c:pt>
                <c:pt idx="4">
                  <c:v>42877</c:v>
                </c:pt>
                <c:pt idx="5">
                  <c:v>42878</c:v>
                </c:pt>
                <c:pt idx="6">
                  <c:v>42879</c:v>
                </c:pt>
                <c:pt idx="7">
                  <c:v>42880</c:v>
                </c:pt>
                <c:pt idx="8">
                  <c:v>42881</c:v>
                </c:pt>
                <c:pt idx="9">
                  <c:v>42882</c:v>
                </c:pt>
                <c:pt idx="10">
                  <c:v>42883</c:v>
                </c:pt>
                <c:pt idx="11">
                  <c:v>42884</c:v>
                </c:pt>
                <c:pt idx="12">
                  <c:v>42885</c:v>
                </c:pt>
                <c:pt idx="13">
                  <c:v>42886</c:v>
                </c:pt>
                <c:pt idx="14">
                  <c:v>42887</c:v>
                </c:pt>
                <c:pt idx="15">
                  <c:v>42888</c:v>
                </c:pt>
                <c:pt idx="16">
                  <c:v>42889</c:v>
                </c:pt>
                <c:pt idx="17">
                  <c:v>42890</c:v>
                </c:pt>
                <c:pt idx="18">
                  <c:v>42891</c:v>
                </c:pt>
                <c:pt idx="19">
                  <c:v>42892</c:v>
                </c:pt>
                <c:pt idx="20">
                  <c:v>42893</c:v>
                </c:pt>
                <c:pt idx="21">
                  <c:v>42894</c:v>
                </c:pt>
                <c:pt idx="22">
                  <c:v>42895</c:v>
                </c:pt>
                <c:pt idx="23">
                  <c:v>42896</c:v>
                </c:pt>
                <c:pt idx="24">
                  <c:v>42897</c:v>
                </c:pt>
                <c:pt idx="25">
                  <c:v>42898</c:v>
                </c:pt>
                <c:pt idx="26">
                  <c:v>42899</c:v>
                </c:pt>
                <c:pt idx="27">
                  <c:v>42900</c:v>
                </c:pt>
                <c:pt idx="28">
                  <c:v>42901</c:v>
                </c:pt>
                <c:pt idx="29">
                  <c:v>42902</c:v>
                </c:pt>
                <c:pt idx="30">
                  <c:v>42903</c:v>
                </c:pt>
                <c:pt idx="31">
                  <c:v>42904</c:v>
                </c:pt>
                <c:pt idx="32">
                  <c:v>42905</c:v>
                </c:pt>
                <c:pt idx="33">
                  <c:v>42906</c:v>
                </c:pt>
                <c:pt idx="34">
                  <c:v>42907</c:v>
                </c:pt>
                <c:pt idx="35">
                  <c:v>42908</c:v>
                </c:pt>
                <c:pt idx="36">
                  <c:v>42909</c:v>
                </c:pt>
                <c:pt idx="37">
                  <c:v>42910</c:v>
                </c:pt>
                <c:pt idx="38">
                  <c:v>42911</c:v>
                </c:pt>
                <c:pt idx="39">
                  <c:v>42912</c:v>
                </c:pt>
                <c:pt idx="40">
                  <c:v>42913</c:v>
                </c:pt>
                <c:pt idx="41">
                  <c:v>42914</c:v>
                </c:pt>
                <c:pt idx="42">
                  <c:v>42915</c:v>
                </c:pt>
                <c:pt idx="43">
                  <c:v>42916</c:v>
                </c:pt>
                <c:pt idx="44">
                  <c:v>42917</c:v>
                </c:pt>
                <c:pt idx="45">
                  <c:v>42918</c:v>
                </c:pt>
                <c:pt idx="46">
                  <c:v>42919</c:v>
                </c:pt>
                <c:pt idx="47">
                  <c:v>42920</c:v>
                </c:pt>
                <c:pt idx="48">
                  <c:v>42921</c:v>
                </c:pt>
                <c:pt idx="49">
                  <c:v>42922</c:v>
                </c:pt>
                <c:pt idx="50">
                  <c:v>42923</c:v>
                </c:pt>
                <c:pt idx="51">
                  <c:v>42924</c:v>
                </c:pt>
                <c:pt idx="52">
                  <c:v>42925</c:v>
                </c:pt>
                <c:pt idx="53">
                  <c:v>42926</c:v>
                </c:pt>
                <c:pt idx="54">
                  <c:v>42927</c:v>
                </c:pt>
                <c:pt idx="55">
                  <c:v>42928</c:v>
                </c:pt>
                <c:pt idx="56">
                  <c:v>42929</c:v>
                </c:pt>
                <c:pt idx="57">
                  <c:v>42930</c:v>
                </c:pt>
                <c:pt idx="58">
                  <c:v>42931</c:v>
                </c:pt>
                <c:pt idx="59">
                  <c:v>42932</c:v>
                </c:pt>
                <c:pt idx="60">
                  <c:v>42933</c:v>
                </c:pt>
                <c:pt idx="61">
                  <c:v>42934</c:v>
                </c:pt>
                <c:pt idx="62">
                  <c:v>42935</c:v>
                </c:pt>
                <c:pt idx="63">
                  <c:v>42936</c:v>
                </c:pt>
                <c:pt idx="64">
                  <c:v>42937</c:v>
                </c:pt>
                <c:pt idx="65">
                  <c:v>42938</c:v>
                </c:pt>
                <c:pt idx="66">
                  <c:v>42939</c:v>
                </c:pt>
                <c:pt idx="67">
                  <c:v>42940</c:v>
                </c:pt>
                <c:pt idx="68">
                  <c:v>42941</c:v>
                </c:pt>
                <c:pt idx="69">
                  <c:v>42942</c:v>
                </c:pt>
                <c:pt idx="70">
                  <c:v>42943</c:v>
                </c:pt>
                <c:pt idx="71">
                  <c:v>42944</c:v>
                </c:pt>
                <c:pt idx="72">
                  <c:v>42945</c:v>
                </c:pt>
                <c:pt idx="73">
                  <c:v>42946</c:v>
                </c:pt>
                <c:pt idx="74">
                  <c:v>42947</c:v>
                </c:pt>
                <c:pt idx="75">
                  <c:v>42948</c:v>
                </c:pt>
                <c:pt idx="76">
                  <c:v>42949</c:v>
                </c:pt>
                <c:pt idx="77">
                  <c:v>42950</c:v>
                </c:pt>
                <c:pt idx="78">
                  <c:v>42951</c:v>
                </c:pt>
                <c:pt idx="79">
                  <c:v>42952</c:v>
                </c:pt>
                <c:pt idx="80">
                  <c:v>42953</c:v>
                </c:pt>
                <c:pt idx="81">
                  <c:v>42954</c:v>
                </c:pt>
                <c:pt idx="82">
                  <c:v>42955</c:v>
                </c:pt>
                <c:pt idx="83">
                  <c:v>42956</c:v>
                </c:pt>
                <c:pt idx="84">
                  <c:v>42957</c:v>
                </c:pt>
                <c:pt idx="85">
                  <c:v>42958</c:v>
                </c:pt>
                <c:pt idx="86">
                  <c:v>42959</c:v>
                </c:pt>
                <c:pt idx="87">
                  <c:v>42960</c:v>
                </c:pt>
                <c:pt idx="88">
                  <c:v>42961</c:v>
                </c:pt>
                <c:pt idx="89">
                  <c:v>42962</c:v>
                </c:pt>
                <c:pt idx="90">
                  <c:v>42963</c:v>
                </c:pt>
                <c:pt idx="91">
                  <c:v>42964</c:v>
                </c:pt>
                <c:pt idx="92">
                  <c:v>42965</c:v>
                </c:pt>
                <c:pt idx="93">
                  <c:v>42966</c:v>
                </c:pt>
                <c:pt idx="94">
                  <c:v>42967</c:v>
                </c:pt>
                <c:pt idx="95">
                  <c:v>42968</c:v>
                </c:pt>
                <c:pt idx="96">
                  <c:v>42969</c:v>
                </c:pt>
                <c:pt idx="97">
                  <c:v>42970</c:v>
                </c:pt>
                <c:pt idx="98">
                  <c:v>42971</c:v>
                </c:pt>
                <c:pt idx="99">
                  <c:v>42972</c:v>
                </c:pt>
                <c:pt idx="100">
                  <c:v>42973</c:v>
                </c:pt>
                <c:pt idx="101">
                  <c:v>42974</c:v>
                </c:pt>
                <c:pt idx="102">
                  <c:v>42975</c:v>
                </c:pt>
                <c:pt idx="103">
                  <c:v>42976</c:v>
                </c:pt>
                <c:pt idx="104">
                  <c:v>42977</c:v>
                </c:pt>
                <c:pt idx="105">
                  <c:v>42978</c:v>
                </c:pt>
                <c:pt idx="106">
                  <c:v>42979</c:v>
                </c:pt>
                <c:pt idx="107">
                  <c:v>42980</c:v>
                </c:pt>
                <c:pt idx="108">
                  <c:v>42981</c:v>
                </c:pt>
                <c:pt idx="109">
                  <c:v>42982</c:v>
                </c:pt>
                <c:pt idx="110">
                  <c:v>42983</c:v>
                </c:pt>
                <c:pt idx="111">
                  <c:v>42984</c:v>
                </c:pt>
                <c:pt idx="112">
                  <c:v>42985</c:v>
                </c:pt>
                <c:pt idx="113">
                  <c:v>42986</c:v>
                </c:pt>
                <c:pt idx="114">
                  <c:v>42987</c:v>
                </c:pt>
                <c:pt idx="115">
                  <c:v>42988</c:v>
                </c:pt>
                <c:pt idx="116">
                  <c:v>42989</c:v>
                </c:pt>
                <c:pt idx="117">
                  <c:v>42990</c:v>
                </c:pt>
                <c:pt idx="118">
                  <c:v>42991</c:v>
                </c:pt>
                <c:pt idx="119">
                  <c:v>42992</c:v>
                </c:pt>
                <c:pt idx="120">
                  <c:v>42993</c:v>
                </c:pt>
                <c:pt idx="121">
                  <c:v>42994</c:v>
                </c:pt>
                <c:pt idx="122">
                  <c:v>42995</c:v>
                </c:pt>
                <c:pt idx="123">
                  <c:v>42996</c:v>
                </c:pt>
                <c:pt idx="124">
                  <c:v>42997</c:v>
                </c:pt>
                <c:pt idx="125">
                  <c:v>42998</c:v>
                </c:pt>
                <c:pt idx="126">
                  <c:v>42999</c:v>
                </c:pt>
                <c:pt idx="127">
                  <c:v>43000</c:v>
                </c:pt>
                <c:pt idx="128">
                  <c:v>43001</c:v>
                </c:pt>
                <c:pt idx="129">
                  <c:v>43002</c:v>
                </c:pt>
                <c:pt idx="130">
                  <c:v>43003</c:v>
                </c:pt>
                <c:pt idx="131">
                  <c:v>43004</c:v>
                </c:pt>
                <c:pt idx="132">
                  <c:v>43005</c:v>
                </c:pt>
                <c:pt idx="133">
                  <c:v>43006</c:v>
                </c:pt>
                <c:pt idx="134">
                  <c:v>43007</c:v>
                </c:pt>
                <c:pt idx="135">
                  <c:v>43008</c:v>
                </c:pt>
                <c:pt idx="136">
                  <c:v>43009</c:v>
                </c:pt>
                <c:pt idx="137">
                  <c:v>43010</c:v>
                </c:pt>
                <c:pt idx="138">
                  <c:v>43011</c:v>
                </c:pt>
                <c:pt idx="139">
                  <c:v>43012</c:v>
                </c:pt>
                <c:pt idx="140">
                  <c:v>43013</c:v>
                </c:pt>
                <c:pt idx="141">
                  <c:v>43014</c:v>
                </c:pt>
                <c:pt idx="142">
                  <c:v>43015</c:v>
                </c:pt>
                <c:pt idx="143">
                  <c:v>43016</c:v>
                </c:pt>
                <c:pt idx="144">
                  <c:v>43017</c:v>
                </c:pt>
                <c:pt idx="145">
                  <c:v>43018</c:v>
                </c:pt>
                <c:pt idx="146">
                  <c:v>43019</c:v>
                </c:pt>
                <c:pt idx="147">
                  <c:v>43020</c:v>
                </c:pt>
                <c:pt idx="148">
                  <c:v>43021</c:v>
                </c:pt>
                <c:pt idx="149">
                  <c:v>43022</c:v>
                </c:pt>
                <c:pt idx="150">
                  <c:v>43023</c:v>
                </c:pt>
                <c:pt idx="151">
                  <c:v>43024</c:v>
                </c:pt>
                <c:pt idx="152">
                  <c:v>43025</c:v>
                </c:pt>
                <c:pt idx="153">
                  <c:v>43026</c:v>
                </c:pt>
                <c:pt idx="154">
                  <c:v>43027</c:v>
                </c:pt>
                <c:pt idx="155">
                  <c:v>43028</c:v>
                </c:pt>
                <c:pt idx="156">
                  <c:v>43029</c:v>
                </c:pt>
                <c:pt idx="157">
                  <c:v>43030</c:v>
                </c:pt>
                <c:pt idx="158">
                  <c:v>43031</c:v>
                </c:pt>
                <c:pt idx="159">
                  <c:v>43032</c:v>
                </c:pt>
                <c:pt idx="160">
                  <c:v>43033</c:v>
                </c:pt>
                <c:pt idx="161">
                  <c:v>43034</c:v>
                </c:pt>
                <c:pt idx="162">
                  <c:v>43035</c:v>
                </c:pt>
                <c:pt idx="163">
                  <c:v>43036</c:v>
                </c:pt>
                <c:pt idx="164">
                  <c:v>43037</c:v>
                </c:pt>
                <c:pt idx="165">
                  <c:v>43038</c:v>
                </c:pt>
                <c:pt idx="166">
                  <c:v>43039</c:v>
                </c:pt>
                <c:pt idx="167">
                  <c:v>43040</c:v>
                </c:pt>
                <c:pt idx="168">
                  <c:v>43041</c:v>
                </c:pt>
                <c:pt idx="169">
                  <c:v>43042</c:v>
                </c:pt>
                <c:pt idx="170">
                  <c:v>43043</c:v>
                </c:pt>
                <c:pt idx="171">
                  <c:v>43044</c:v>
                </c:pt>
                <c:pt idx="172">
                  <c:v>43045</c:v>
                </c:pt>
                <c:pt idx="173">
                  <c:v>43046</c:v>
                </c:pt>
                <c:pt idx="174">
                  <c:v>43047</c:v>
                </c:pt>
                <c:pt idx="175">
                  <c:v>43048</c:v>
                </c:pt>
                <c:pt idx="176">
                  <c:v>43049</c:v>
                </c:pt>
                <c:pt idx="177">
                  <c:v>43050</c:v>
                </c:pt>
                <c:pt idx="178">
                  <c:v>43051</c:v>
                </c:pt>
                <c:pt idx="179">
                  <c:v>43052</c:v>
                </c:pt>
                <c:pt idx="180">
                  <c:v>43053</c:v>
                </c:pt>
                <c:pt idx="181">
                  <c:v>43054</c:v>
                </c:pt>
                <c:pt idx="182">
                  <c:v>43055</c:v>
                </c:pt>
                <c:pt idx="183">
                  <c:v>43056</c:v>
                </c:pt>
                <c:pt idx="184">
                  <c:v>43057</c:v>
                </c:pt>
                <c:pt idx="185">
                  <c:v>43058</c:v>
                </c:pt>
                <c:pt idx="186">
                  <c:v>43059</c:v>
                </c:pt>
                <c:pt idx="187">
                  <c:v>43060</c:v>
                </c:pt>
                <c:pt idx="188">
                  <c:v>43061</c:v>
                </c:pt>
                <c:pt idx="189">
                  <c:v>43062</c:v>
                </c:pt>
                <c:pt idx="190">
                  <c:v>43063</c:v>
                </c:pt>
                <c:pt idx="191">
                  <c:v>43064</c:v>
                </c:pt>
                <c:pt idx="192">
                  <c:v>43065</c:v>
                </c:pt>
                <c:pt idx="193">
                  <c:v>43066</c:v>
                </c:pt>
                <c:pt idx="194">
                  <c:v>43067</c:v>
                </c:pt>
                <c:pt idx="195">
                  <c:v>43068</c:v>
                </c:pt>
                <c:pt idx="196">
                  <c:v>43069</c:v>
                </c:pt>
                <c:pt idx="197">
                  <c:v>43070</c:v>
                </c:pt>
                <c:pt idx="198">
                  <c:v>43071</c:v>
                </c:pt>
                <c:pt idx="199">
                  <c:v>43072</c:v>
                </c:pt>
                <c:pt idx="200">
                  <c:v>43073</c:v>
                </c:pt>
                <c:pt idx="201">
                  <c:v>43074</c:v>
                </c:pt>
                <c:pt idx="202">
                  <c:v>43075</c:v>
                </c:pt>
                <c:pt idx="203">
                  <c:v>43076</c:v>
                </c:pt>
                <c:pt idx="204">
                  <c:v>43077</c:v>
                </c:pt>
                <c:pt idx="205">
                  <c:v>43078</c:v>
                </c:pt>
                <c:pt idx="206">
                  <c:v>43079</c:v>
                </c:pt>
                <c:pt idx="207">
                  <c:v>43080</c:v>
                </c:pt>
                <c:pt idx="208">
                  <c:v>43081</c:v>
                </c:pt>
                <c:pt idx="209">
                  <c:v>43082</c:v>
                </c:pt>
                <c:pt idx="210">
                  <c:v>43083</c:v>
                </c:pt>
                <c:pt idx="211">
                  <c:v>43084</c:v>
                </c:pt>
                <c:pt idx="212">
                  <c:v>43085</c:v>
                </c:pt>
                <c:pt idx="213">
                  <c:v>43086</c:v>
                </c:pt>
                <c:pt idx="214">
                  <c:v>43087</c:v>
                </c:pt>
                <c:pt idx="215">
                  <c:v>43088</c:v>
                </c:pt>
                <c:pt idx="216">
                  <c:v>43089</c:v>
                </c:pt>
                <c:pt idx="217">
                  <c:v>43090</c:v>
                </c:pt>
                <c:pt idx="218">
                  <c:v>43091</c:v>
                </c:pt>
                <c:pt idx="219">
                  <c:v>43092</c:v>
                </c:pt>
                <c:pt idx="220">
                  <c:v>43093</c:v>
                </c:pt>
                <c:pt idx="221">
                  <c:v>43094</c:v>
                </c:pt>
              </c:numCache>
            </c:numRef>
          </c:cat>
          <c:val>
            <c:numRef>
              <c:f>Температура_2016!$D$3:$D$224</c:f>
              <c:numCache>
                <c:formatCode>General</c:formatCode>
                <c:ptCount val="222"/>
                <c:pt idx="0">
                  <c:v>3.0189999999999997</c:v>
                </c:pt>
                <c:pt idx="1">
                  <c:v>3.0634166666666678</c:v>
                </c:pt>
                <c:pt idx="2">
                  <c:v>3.5075833333333342</c:v>
                </c:pt>
                <c:pt idx="3">
                  <c:v>5.1049166666666634</c:v>
                </c:pt>
                <c:pt idx="4">
                  <c:v>5.0553333333333343</c:v>
                </c:pt>
                <c:pt idx="5">
                  <c:v>6.1775833333333336</c:v>
                </c:pt>
                <c:pt idx="6">
                  <c:v>5.0084999999999997</c:v>
                </c:pt>
                <c:pt idx="7">
                  <c:v>6.7074999999999996</c:v>
                </c:pt>
                <c:pt idx="8">
                  <c:v>5.6820416666666667</c:v>
                </c:pt>
                <c:pt idx="9">
                  <c:v>3.7904583333333322</c:v>
                </c:pt>
                <c:pt idx="10">
                  <c:v>2.1603333333333343</c:v>
                </c:pt>
                <c:pt idx="11">
                  <c:v>2.5442500000000003</c:v>
                </c:pt>
                <c:pt idx="12">
                  <c:v>1.373875</c:v>
                </c:pt>
                <c:pt idx="13">
                  <c:v>0.92520833333333352</c:v>
                </c:pt>
                <c:pt idx="14">
                  <c:v>1.8741666666666672</c:v>
                </c:pt>
                <c:pt idx="15">
                  <c:v>2.2684166666666674</c:v>
                </c:pt>
                <c:pt idx="16">
                  <c:v>2.6628333333333338</c:v>
                </c:pt>
                <c:pt idx="17">
                  <c:v>3.7964166666666661</c:v>
                </c:pt>
                <c:pt idx="18">
                  <c:v>6.1019999999999994</c:v>
                </c:pt>
                <c:pt idx="19">
                  <c:v>4.8528333333333329</c:v>
                </c:pt>
                <c:pt idx="20">
                  <c:v>2.7262083333333327</c:v>
                </c:pt>
                <c:pt idx="21">
                  <c:v>3.7999999999999994</c:v>
                </c:pt>
                <c:pt idx="22">
                  <c:v>5.4029999999999996</c:v>
                </c:pt>
                <c:pt idx="23">
                  <c:v>4.5600000000000005</c:v>
                </c:pt>
                <c:pt idx="24">
                  <c:v>4.7409166666666644</c:v>
                </c:pt>
                <c:pt idx="25">
                  <c:v>7.7583333333333364</c:v>
                </c:pt>
                <c:pt idx="26">
                  <c:v>10.431333333333335</c:v>
                </c:pt>
                <c:pt idx="27">
                  <c:v>10.125666666666673</c:v>
                </c:pt>
                <c:pt idx="28">
                  <c:v>8.1487083333333281</c:v>
                </c:pt>
                <c:pt idx="29">
                  <c:v>6.4452083333333361</c:v>
                </c:pt>
                <c:pt idx="30">
                  <c:v>5.1135416666666655</c:v>
                </c:pt>
                <c:pt idx="31">
                  <c:v>7.9050000000000002</c:v>
                </c:pt>
                <c:pt idx="32">
                  <c:v>9.7036666666666687</c:v>
                </c:pt>
                <c:pt idx="33">
                  <c:v>9.5037500000000001</c:v>
                </c:pt>
                <c:pt idx="34">
                  <c:v>9.915083333333337</c:v>
                </c:pt>
                <c:pt idx="35">
                  <c:v>9.2266666666666666</c:v>
                </c:pt>
                <c:pt idx="36">
                  <c:v>11.14120833333333</c:v>
                </c:pt>
                <c:pt idx="37">
                  <c:v>7.651958333333333</c:v>
                </c:pt>
                <c:pt idx="38">
                  <c:v>5.3496666666666686</c:v>
                </c:pt>
                <c:pt idx="39">
                  <c:v>5.5558749999999977</c:v>
                </c:pt>
                <c:pt idx="40">
                  <c:v>8.1957916666666666</c:v>
                </c:pt>
                <c:pt idx="41">
                  <c:v>7.2429999999999986</c:v>
                </c:pt>
                <c:pt idx="42">
                  <c:v>6.4569166666666655</c:v>
                </c:pt>
                <c:pt idx="43">
                  <c:v>7.9432083333333354</c:v>
                </c:pt>
                <c:pt idx="44">
                  <c:v>10.509583333333337</c:v>
                </c:pt>
                <c:pt idx="45">
                  <c:v>11.021916666666664</c:v>
                </c:pt>
                <c:pt idx="46">
                  <c:v>11.505166666666671</c:v>
                </c:pt>
                <c:pt idx="47">
                  <c:v>12.36129166666667</c:v>
                </c:pt>
                <c:pt idx="48">
                  <c:v>13.196791666666664</c:v>
                </c:pt>
                <c:pt idx="49">
                  <c:v>13.484583333333337</c:v>
                </c:pt>
                <c:pt idx="50">
                  <c:v>12.553833333333339</c:v>
                </c:pt>
                <c:pt idx="51">
                  <c:v>11.64320833333333</c:v>
                </c:pt>
                <c:pt idx="52">
                  <c:v>13.262750000000002</c:v>
                </c:pt>
                <c:pt idx="53">
                  <c:v>14.922000000000002</c:v>
                </c:pt>
                <c:pt idx="54">
                  <c:v>15.683750000000002</c:v>
                </c:pt>
                <c:pt idx="55">
                  <c:v>13.736291666666665</c:v>
                </c:pt>
                <c:pt idx="56">
                  <c:v>13.83033333333333</c:v>
                </c:pt>
                <c:pt idx="57">
                  <c:v>14.844208333333333</c:v>
                </c:pt>
                <c:pt idx="58">
                  <c:v>15.117875</c:v>
                </c:pt>
                <c:pt idx="59">
                  <c:v>14.729833333333332</c:v>
                </c:pt>
                <c:pt idx="60">
                  <c:v>15.643458333333337</c:v>
                </c:pt>
                <c:pt idx="61">
                  <c:v>15.143500000000001</c:v>
                </c:pt>
                <c:pt idx="62">
                  <c:v>14.958083333333336</c:v>
                </c:pt>
                <c:pt idx="63">
                  <c:v>14.069000000000001</c:v>
                </c:pt>
                <c:pt idx="64">
                  <c:v>13.793125000000002</c:v>
                </c:pt>
                <c:pt idx="65">
                  <c:v>12.936500000000002</c:v>
                </c:pt>
                <c:pt idx="66">
                  <c:v>13.093125000000001</c:v>
                </c:pt>
                <c:pt idx="67">
                  <c:v>12.38879166666667</c:v>
                </c:pt>
                <c:pt idx="68">
                  <c:v>13.023000000000001</c:v>
                </c:pt>
                <c:pt idx="69">
                  <c:v>12.919125000000001</c:v>
                </c:pt>
                <c:pt idx="70">
                  <c:v>11.66283333333334</c:v>
                </c:pt>
                <c:pt idx="71">
                  <c:v>11.360125000000002</c:v>
                </c:pt>
                <c:pt idx="72">
                  <c:v>10.113625000000001</c:v>
                </c:pt>
                <c:pt idx="73">
                  <c:v>10.915458333333337</c:v>
                </c:pt>
                <c:pt idx="74">
                  <c:v>11.365875000000004</c:v>
                </c:pt>
                <c:pt idx="75">
                  <c:v>12.105375</c:v>
                </c:pt>
                <c:pt idx="76">
                  <c:v>11.35033333333334</c:v>
                </c:pt>
                <c:pt idx="77">
                  <c:v>11.838374999999997</c:v>
                </c:pt>
                <c:pt idx="78">
                  <c:v>12.828458333333336</c:v>
                </c:pt>
                <c:pt idx="79">
                  <c:v>12.924333333333335</c:v>
                </c:pt>
                <c:pt idx="80">
                  <c:v>12.519958333333333</c:v>
                </c:pt>
                <c:pt idx="81">
                  <c:v>13.084958333333333</c:v>
                </c:pt>
                <c:pt idx="82">
                  <c:v>14.036375</c:v>
                </c:pt>
                <c:pt idx="83">
                  <c:v>14.499541666666675</c:v>
                </c:pt>
                <c:pt idx="84">
                  <c:v>13.882375000000001</c:v>
                </c:pt>
                <c:pt idx="85">
                  <c:v>13.856666666666674</c:v>
                </c:pt>
                <c:pt idx="86">
                  <c:v>15.754416666666671</c:v>
                </c:pt>
                <c:pt idx="87">
                  <c:v>15.390583333333336</c:v>
                </c:pt>
                <c:pt idx="88">
                  <c:v>13.999750000000002</c:v>
                </c:pt>
                <c:pt idx="89">
                  <c:v>14.335875000000001</c:v>
                </c:pt>
                <c:pt idx="90">
                  <c:v>15.818916666666672</c:v>
                </c:pt>
                <c:pt idx="91">
                  <c:v>14.186708333333334</c:v>
                </c:pt>
                <c:pt idx="92">
                  <c:v>13.093958333333333</c:v>
                </c:pt>
                <c:pt idx="93">
                  <c:v>12.47325</c:v>
                </c:pt>
                <c:pt idx="94">
                  <c:v>13.258708333333328</c:v>
                </c:pt>
                <c:pt idx="95">
                  <c:v>12.645333333333333</c:v>
                </c:pt>
                <c:pt idx="96">
                  <c:v>13.242374999999999</c:v>
                </c:pt>
                <c:pt idx="97">
                  <c:v>12.528916666666666</c:v>
                </c:pt>
                <c:pt idx="98">
                  <c:v>12.797458333333333</c:v>
                </c:pt>
                <c:pt idx="99">
                  <c:v>11.37029166666667</c:v>
                </c:pt>
                <c:pt idx="100">
                  <c:v>9.2260416666666689</c:v>
                </c:pt>
                <c:pt idx="101">
                  <c:v>8.6898750000000007</c:v>
                </c:pt>
                <c:pt idx="102">
                  <c:v>8.0982500000000002</c:v>
                </c:pt>
                <c:pt idx="103">
                  <c:v>7.6494583333333344</c:v>
                </c:pt>
                <c:pt idx="104">
                  <c:v>7.3874583333333339</c:v>
                </c:pt>
                <c:pt idx="105">
                  <c:v>7.8017499999999993</c:v>
                </c:pt>
                <c:pt idx="106">
                  <c:v>8.6116666666666664</c:v>
                </c:pt>
                <c:pt idx="107">
                  <c:v>8.8705000000000052</c:v>
                </c:pt>
                <c:pt idx="108">
                  <c:v>10.018458333333333</c:v>
                </c:pt>
                <c:pt idx="109">
                  <c:v>11.624708333333333</c:v>
                </c:pt>
                <c:pt idx="110">
                  <c:v>11.691041666666665</c:v>
                </c:pt>
                <c:pt idx="111">
                  <c:v>10.927541666666666</c:v>
                </c:pt>
                <c:pt idx="112">
                  <c:v>9.9465416666666666</c:v>
                </c:pt>
                <c:pt idx="113">
                  <c:v>8.9385000000000012</c:v>
                </c:pt>
                <c:pt idx="114">
                  <c:v>7.1794166666666666</c:v>
                </c:pt>
                <c:pt idx="115">
                  <c:v>8.4530833333333373</c:v>
                </c:pt>
                <c:pt idx="116">
                  <c:v>7.923124999999998</c:v>
                </c:pt>
                <c:pt idx="117">
                  <c:v>8.057125000000001</c:v>
                </c:pt>
                <c:pt idx="118">
                  <c:v>7.6758666666666659</c:v>
                </c:pt>
                <c:pt idx="119">
                  <c:v>7.3766250000000024</c:v>
                </c:pt>
                <c:pt idx="120">
                  <c:v>7.5940416666666648</c:v>
                </c:pt>
                <c:pt idx="121">
                  <c:v>8.2795000000000023</c:v>
                </c:pt>
                <c:pt idx="122">
                  <c:v>7.6899583333333332</c:v>
                </c:pt>
                <c:pt idx="123">
                  <c:v>9.0737916666666667</c:v>
                </c:pt>
                <c:pt idx="124">
                  <c:v>8.4284166666666689</c:v>
                </c:pt>
                <c:pt idx="125">
                  <c:v>7.3973749999999976</c:v>
                </c:pt>
                <c:pt idx="126">
                  <c:v>7.9882499999999999</c:v>
                </c:pt>
                <c:pt idx="127">
                  <c:v>6.7115</c:v>
                </c:pt>
                <c:pt idx="128">
                  <c:v>7.125708333333332</c:v>
                </c:pt>
                <c:pt idx="129">
                  <c:v>7.232208333333336</c:v>
                </c:pt>
                <c:pt idx="130">
                  <c:v>7.2440416666666652</c:v>
                </c:pt>
                <c:pt idx="131">
                  <c:v>6.8244583333333315</c:v>
                </c:pt>
                <c:pt idx="132">
                  <c:v>6.2361250000000013</c:v>
                </c:pt>
                <c:pt idx="133">
                  <c:v>5.172791666666666</c:v>
                </c:pt>
                <c:pt idx="134">
                  <c:v>4.2465833333333372</c:v>
                </c:pt>
                <c:pt idx="135">
                  <c:v>3.515166666666667</c:v>
                </c:pt>
                <c:pt idx="136">
                  <c:v>2.963083333333334</c:v>
                </c:pt>
                <c:pt idx="137">
                  <c:v>2.7290416666666677</c:v>
                </c:pt>
                <c:pt idx="138">
                  <c:v>2.8586249999999995</c:v>
                </c:pt>
                <c:pt idx="139">
                  <c:v>2.8412916666666672</c:v>
                </c:pt>
                <c:pt idx="140">
                  <c:v>1.9409166666666673</c:v>
                </c:pt>
                <c:pt idx="141">
                  <c:v>1.8691249999999993</c:v>
                </c:pt>
                <c:pt idx="142">
                  <c:v>1.905124999999998</c:v>
                </c:pt>
                <c:pt idx="143">
                  <c:v>1.9366249999999996</c:v>
                </c:pt>
                <c:pt idx="144">
                  <c:v>1.994</c:v>
                </c:pt>
                <c:pt idx="145">
                  <c:v>1.8601249999999994</c:v>
                </c:pt>
                <c:pt idx="146">
                  <c:v>1.5464583333333339</c:v>
                </c:pt>
                <c:pt idx="147">
                  <c:v>1.2541666666666664</c:v>
                </c:pt>
                <c:pt idx="148">
                  <c:v>1.0154166666666666</c:v>
                </c:pt>
                <c:pt idx="149">
                  <c:v>0.85216666666666652</c:v>
                </c:pt>
                <c:pt idx="150">
                  <c:v>0.72975000000000034</c:v>
                </c:pt>
                <c:pt idx="151">
                  <c:v>0.64600000000000024</c:v>
                </c:pt>
                <c:pt idx="152">
                  <c:v>0.56812500000000044</c:v>
                </c:pt>
                <c:pt idx="153">
                  <c:v>0.50741666666666629</c:v>
                </c:pt>
                <c:pt idx="154">
                  <c:v>0.43812500000000032</c:v>
                </c:pt>
                <c:pt idx="155">
                  <c:v>0.37354166666666677</c:v>
                </c:pt>
                <c:pt idx="156">
                  <c:v>0.32416666666666694</c:v>
                </c:pt>
                <c:pt idx="157">
                  <c:v>0.26066666666666688</c:v>
                </c:pt>
                <c:pt idx="158">
                  <c:v>0.22150000000000006</c:v>
                </c:pt>
                <c:pt idx="159">
                  <c:v>0.2191666666666667</c:v>
                </c:pt>
                <c:pt idx="160">
                  <c:v>0.25612500000000005</c:v>
                </c:pt>
                <c:pt idx="161">
                  <c:v>0.26850000000000002</c:v>
                </c:pt>
                <c:pt idx="162">
                  <c:v>0.22733333333333341</c:v>
                </c:pt>
                <c:pt idx="163">
                  <c:v>0.17537499999999992</c:v>
                </c:pt>
                <c:pt idx="164">
                  <c:v>0.14783333333333332</c:v>
                </c:pt>
                <c:pt idx="165">
                  <c:v>0.12100000000000009</c:v>
                </c:pt>
                <c:pt idx="166">
                  <c:v>0.10700000000000007</c:v>
                </c:pt>
                <c:pt idx="167">
                  <c:v>0.10700000000000007</c:v>
                </c:pt>
                <c:pt idx="168">
                  <c:v>9.6500000000000058E-2</c:v>
                </c:pt>
                <c:pt idx="169">
                  <c:v>8.2500000000000018E-2</c:v>
                </c:pt>
                <c:pt idx="170">
                  <c:v>8.0166666666666719E-2</c:v>
                </c:pt>
                <c:pt idx="171">
                  <c:v>7.9000000000000001E-2</c:v>
                </c:pt>
                <c:pt idx="172">
                  <c:v>7.7833333333333365E-2</c:v>
                </c:pt>
                <c:pt idx="173">
                  <c:v>7.6666666666666675E-2</c:v>
                </c:pt>
                <c:pt idx="174">
                  <c:v>6.9666666666666696E-2</c:v>
                </c:pt>
                <c:pt idx="175">
                  <c:v>5.120833333333337E-2</c:v>
                </c:pt>
                <c:pt idx="176">
                  <c:v>1.8333333333333309E-3</c:v>
                </c:pt>
                <c:pt idx="177">
                  <c:v>-2.8333333333333361E-3</c:v>
                </c:pt>
                <c:pt idx="178">
                  <c:v>1.8333333333333326E-3</c:v>
                </c:pt>
                <c:pt idx="179">
                  <c:v>-5.0000000000000023E-4</c:v>
                </c:pt>
                <c:pt idx="180">
                  <c:v>-8.6666666666666767E-3</c:v>
                </c:pt>
                <c:pt idx="181">
                  <c:v>-6.4666666666666719E-2</c:v>
                </c:pt>
                <c:pt idx="182">
                  <c:v>-0.14220833333333338</c:v>
                </c:pt>
                <c:pt idx="183">
                  <c:v>-0.22000000000000006</c:v>
                </c:pt>
                <c:pt idx="184">
                  <c:v>-0.28883333333333339</c:v>
                </c:pt>
                <c:pt idx="185">
                  <c:v>-0.23866666666666661</c:v>
                </c:pt>
                <c:pt idx="186">
                  <c:v>-0.24683333333333346</c:v>
                </c:pt>
                <c:pt idx="187">
                  <c:v>-0.20483333333333337</c:v>
                </c:pt>
                <c:pt idx="188">
                  <c:v>-0.15020833333333342</c:v>
                </c:pt>
                <c:pt idx="189">
                  <c:v>-0.1160000000000001</c:v>
                </c:pt>
                <c:pt idx="190">
                  <c:v>-9.7333333333333397E-2</c:v>
                </c:pt>
                <c:pt idx="191">
                  <c:v>-8.2166666666666735E-2</c:v>
                </c:pt>
                <c:pt idx="192">
                  <c:v>-6.0000000000000046E-2</c:v>
                </c:pt>
                <c:pt idx="193">
                  <c:v>-6.0000000000000046E-2</c:v>
                </c:pt>
                <c:pt idx="194">
                  <c:v>-6.0000000000000046E-2</c:v>
                </c:pt>
                <c:pt idx="195">
                  <c:v>-6.7000000000000073E-2</c:v>
                </c:pt>
                <c:pt idx="196">
                  <c:v>-9.7333333333333397E-2</c:v>
                </c:pt>
                <c:pt idx="197">
                  <c:v>-0.1160000000000001</c:v>
                </c:pt>
                <c:pt idx="198">
                  <c:v>-0.14333333333333334</c:v>
                </c:pt>
                <c:pt idx="199">
                  <c:v>-0.22583333333333341</c:v>
                </c:pt>
                <c:pt idx="200">
                  <c:v>-0.27016666666666683</c:v>
                </c:pt>
                <c:pt idx="201">
                  <c:v>-0.35416666666666674</c:v>
                </c:pt>
                <c:pt idx="202">
                  <c:v>-0.39500000000000002</c:v>
                </c:pt>
                <c:pt idx="203">
                  <c:v>-0.44050000000000006</c:v>
                </c:pt>
                <c:pt idx="204">
                  <c:v>-0.58324999999999971</c:v>
                </c:pt>
                <c:pt idx="205">
                  <c:v>-0.70633333333333315</c:v>
                </c:pt>
                <c:pt idx="206">
                  <c:v>-0.7416666666666667</c:v>
                </c:pt>
                <c:pt idx="207">
                  <c:v>-0.69008333333333371</c:v>
                </c:pt>
                <c:pt idx="208">
                  <c:v>-0.90749999999999953</c:v>
                </c:pt>
                <c:pt idx="209">
                  <c:v>-1.0737083333333335</c:v>
                </c:pt>
                <c:pt idx="210">
                  <c:v>-1.1732083333333334</c:v>
                </c:pt>
                <c:pt idx="211">
                  <c:v>-1.1885000000000001</c:v>
                </c:pt>
                <c:pt idx="212">
                  <c:v>-1.3570416666666665</c:v>
                </c:pt>
                <c:pt idx="213">
                  <c:v>-1.4959999999999993</c:v>
                </c:pt>
                <c:pt idx="214">
                  <c:v>-1.424708333333333</c:v>
                </c:pt>
                <c:pt idx="215">
                  <c:v>-1.616458333333334</c:v>
                </c:pt>
                <c:pt idx="216">
                  <c:v>-2.0527499999999987</c:v>
                </c:pt>
                <c:pt idx="217">
                  <c:v>-2.3545416666666674</c:v>
                </c:pt>
                <c:pt idx="218">
                  <c:v>-2.509208333333333</c:v>
                </c:pt>
                <c:pt idx="219">
                  <c:v>-2.2614999999999994</c:v>
                </c:pt>
                <c:pt idx="220">
                  <c:v>-1.7216666666666667</c:v>
                </c:pt>
                <c:pt idx="221">
                  <c:v>-1.2965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8501504"/>
        <c:axId val="48503424"/>
      </c:lineChart>
      <c:dateAx>
        <c:axId val="485015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Date</a:t>
                </a:r>
                <a:endParaRPr lang="ru-RU"/>
              </a:p>
            </c:rich>
          </c:tx>
          <c:layout/>
          <c:overlay val="0"/>
        </c:title>
        <c:numFmt formatCode="d/m;@" sourceLinked="0"/>
        <c:majorTickMark val="out"/>
        <c:minorTickMark val="none"/>
        <c:tickLblPos val="nextTo"/>
        <c:spPr>
          <a:noFill/>
        </c:spPr>
        <c:txPr>
          <a:bodyPr rot="1980000" vert="horz"/>
          <a:lstStyle/>
          <a:p>
            <a:pPr>
              <a:defRPr/>
            </a:pPr>
            <a:endParaRPr lang="ru-RU"/>
          </a:p>
        </c:txPr>
        <c:crossAx val="48503424"/>
        <c:crosses val="autoZero"/>
        <c:auto val="1"/>
        <c:lblOffset val="100"/>
        <c:baseTimeUnit val="days"/>
      </c:dateAx>
      <c:valAx>
        <c:axId val="4850342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Temperature</a:t>
                </a:r>
                <a:r>
                  <a:rPr lang="ru-RU"/>
                  <a:t>, °С</a:t>
                </a:r>
              </a:p>
            </c:rich>
          </c:tx>
          <c:layout>
            <c:manualLayout>
              <c:xMode val="edge"/>
              <c:yMode val="edge"/>
              <c:x val="5.9258844499192774E-3"/>
              <c:y val="0.2480353689203436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48501504"/>
        <c:crosses val="autoZero"/>
        <c:crossBetween val="midCat"/>
        <c:majorUnit val="2"/>
      </c:valAx>
      <c:spPr>
        <a:noFill/>
      </c:spPr>
    </c:plotArea>
    <c:legend>
      <c:legendPos val="r"/>
      <c:layout>
        <c:manualLayout>
          <c:xMode val="edge"/>
          <c:yMode val="edge"/>
          <c:x val="0.69312432114893063"/>
          <c:y val="5.0200109825620044E-2"/>
          <c:w val="0.24369608635388942"/>
          <c:h val="0.23820820198071618"/>
        </c:manualLayout>
      </c:layout>
      <c:overlay val="0"/>
      <c:txPr>
        <a:bodyPr/>
        <a:lstStyle/>
        <a:p>
          <a:pPr rtl="0">
            <a:defRPr b="1"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000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082781905782904"/>
          <c:y val="4.6676547784468066E-2"/>
          <c:w val="0.77936408183718819"/>
          <c:h val="0.65491276825690858"/>
        </c:manualLayout>
      </c:layout>
      <c:lineChart>
        <c:grouping val="standard"/>
        <c:varyColors val="0"/>
        <c:ser>
          <c:idx val="0"/>
          <c:order val="0"/>
          <c:tx>
            <c:v>PS</c:v>
          </c:tx>
          <c:spPr>
            <a:ln w="38100"/>
          </c:spPr>
          <c:marker>
            <c:symbol val="none"/>
          </c:marker>
          <c:cat>
            <c:numRef>
              <c:f>WC_2016!$M$2:$M$120</c:f>
              <c:numCache>
                <c:formatCode>dd\-mmm</c:formatCode>
                <c:ptCount val="119"/>
                <c:pt idx="0">
                  <c:v>42508</c:v>
                </c:pt>
                <c:pt idx="1">
                  <c:v>42509</c:v>
                </c:pt>
                <c:pt idx="2">
                  <c:v>42510</c:v>
                </c:pt>
                <c:pt idx="3">
                  <c:v>42511</c:v>
                </c:pt>
                <c:pt idx="4">
                  <c:v>42512</c:v>
                </c:pt>
                <c:pt idx="5">
                  <c:v>42513</c:v>
                </c:pt>
                <c:pt idx="6">
                  <c:v>42514</c:v>
                </c:pt>
                <c:pt idx="7">
                  <c:v>42515</c:v>
                </c:pt>
                <c:pt idx="8">
                  <c:v>42516</c:v>
                </c:pt>
                <c:pt idx="9">
                  <c:v>42517</c:v>
                </c:pt>
                <c:pt idx="10">
                  <c:v>42518</c:v>
                </c:pt>
                <c:pt idx="11">
                  <c:v>42519</c:v>
                </c:pt>
                <c:pt idx="12">
                  <c:v>42520</c:v>
                </c:pt>
                <c:pt idx="13">
                  <c:v>42521</c:v>
                </c:pt>
                <c:pt idx="14">
                  <c:v>42522</c:v>
                </c:pt>
                <c:pt idx="15">
                  <c:v>42523</c:v>
                </c:pt>
                <c:pt idx="16">
                  <c:v>42524</c:v>
                </c:pt>
                <c:pt idx="17">
                  <c:v>42525</c:v>
                </c:pt>
                <c:pt idx="18">
                  <c:v>42526</c:v>
                </c:pt>
                <c:pt idx="19">
                  <c:v>42527</c:v>
                </c:pt>
                <c:pt idx="20">
                  <c:v>42528</c:v>
                </c:pt>
                <c:pt idx="21">
                  <c:v>42529</c:v>
                </c:pt>
                <c:pt idx="22">
                  <c:v>42530</c:v>
                </c:pt>
                <c:pt idx="23">
                  <c:v>42531</c:v>
                </c:pt>
                <c:pt idx="24">
                  <c:v>42532</c:v>
                </c:pt>
                <c:pt idx="25">
                  <c:v>42533</c:v>
                </c:pt>
                <c:pt idx="26">
                  <c:v>42534</c:v>
                </c:pt>
                <c:pt idx="27">
                  <c:v>42535</c:v>
                </c:pt>
                <c:pt idx="28">
                  <c:v>42536</c:v>
                </c:pt>
                <c:pt idx="29">
                  <c:v>42537</c:v>
                </c:pt>
                <c:pt idx="30">
                  <c:v>42538</c:v>
                </c:pt>
                <c:pt idx="31">
                  <c:v>42539</c:v>
                </c:pt>
                <c:pt idx="32">
                  <c:v>42540</c:v>
                </c:pt>
                <c:pt idx="33">
                  <c:v>42541</c:v>
                </c:pt>
                <c:pt idx="34">
                  <c:v>42542</c:v>
                </c:pt>
                <c:pt idx="35">
                  <c:v>42543</c:v>
                </c:pt>
                <c:pt idx="36">
                  <c:v>42544</c:v>
                </c:pt>
                <c:pt idx="37">
                  <c:v>42545</c:v>
                </c:pt>
                <c:pt idx="38">
                  <c:v>42546</c:v>
                </c:pt>
                <c:pt idx="39">
                  <c:v>42547</c:v>
                </c:pt>
                <c:pt idx="40">
                  <c:v>42548</c:v>
                </c:pt>
                <c:pt idx="41">
                  <c:v>42549</c:v>
                </c:pt>
                <c:pt idx="42">
                  <c:v>42550</c:v>
                </c:pt>
                <c:pt idx="43">
                  <c:v>42551</c:v>
                </c:pt>
                <c:pt idx="44">
                  <c:v>42552</c:v>
                </c:pt>
                <c:pt idx="45">
                  <c:v>42553</c:v>
                </c:pt>
                <c:pt idx="46">
                  <c:v>42554</c:v>
                </c:pt>
                <c:pt idx="47">
                  <c:v>42555</c:v>
                </c:pt>
                <c:pt idx="48">
                  <c:v>42556</c:v>
                </c:pt>
                <c:pt idx="49">
                  <c:v>42557</c:v>
                </c:pt>
                <c:pt idx="50">
                  <c:v>42558</c:v>
                </c:pt>
                <c:pt idx="51">
                  <c:v>42559</c:v>
                </c:pt>
                <c:pt idx="52">
                  <c:v>42560</c:v>
                </c:pt>
                <c:pt idx="53">
                  <c:v>42561</c:v>
                </c:pt>
                <c:pt idx="54">
                  <c:v>42562</c:v>
                </c:pt>
                <c:pt idx="55">
                  <c:v>42563</c:v>
                </c:pt>
                <c:pt idx="56">
                  <c:v>42564</c:v>
                </c:pt>
                <c:pt idx="57">
                  <c:v>42565</c:v>
                </c:pt>
                <c:pt idx="58">
                  <c:v>42566</c:v>
                </c:pt>
                <c:pt idx="59">
                  <c:v>42567</c:v>
                </c:pt>
                <c:pt idx="60">
                  <c:v>42568</c:v>
                </c:pt>
                <c:pt idx="61">
                  <c:v>42569</c:v>
                </c:pt>
                <c:pt idx="62">
                  <c:v>42570</c:v>
                </c:pt>
                <c:pt idx="63">
                  <c:v>42571</c:v>
                </c:pt>
                <c:pt idx="64">
                  <c:v>42572</c:v>
                </c:pt>
                <c:pt idx="65">
                  <c:v>42573</c:v>
                </c:pt>
                <c:pt idx="66">
                  <c:v>42574</c:v>
                </c:pt>
                <c:pt idx="67">
                  <c:v>42575</c:v>
                </c:pt>
                <c:pt idx="68">
                  <c:v>42576</c:v>
                </c:pt>
                <c:pt idx="69">
                  <c:v>42577</c:v>
                </c:pt>
                <c:pt idx="70">
                  <c:v>42578</c:v>
                </c:pt>
                <c:pt idx="71">
                  <c:v>42579</c:v>
                </c:pt>
                <c:pt idx="72">
                  <c:v>42580</c:v>
                </c:pt>
                <c:pt idx="73">
                  <c:v>42581</c:v>
                </c:pt>
                <c:pt idx="74">
                  <c:v>42582</c:v>
                </c:pt>
                <c:pt idx="75">
                  <c:v>42583</c:v>
                </c:pt>
                <c:pt idx="76">
                  <c:v>42584</c:v>
                </c:pt>
                <c:pt idx="77">
                  <c:v>42585</c:v>
                </c:pt>
                <c:pt idx="78">
                  <c:v>42586</c:v>
                </c:pt>
                <c:pt idx="79">
                  <c:v>42587</c:v>
                </c:pt>
                <c:pt idx="80">
                  <c:v>42588</c:v>
                </c:pt>
                <c:pt idx="81">
                  <c:v>42589</c:v>
                </c:pt>
                <c:pt idx="82">
                  <c:v>42590</c:v>
                </c:pt>
                <c:pt idx="83">
                  <c:v>42591</c:v>
                </c:pt>
                <c:pt idx="84">
                  <c:v>42592</c:v>
                </c:pt>
                <c:pt idx="85">
                  <c:v>42593</c:v>
                </c:pt>
                <c:pt idx="86">
                  <c:v>42594</c:v>
                </c:pt>
                <c:pt idx="87">
                  <c:v>42595</c:v>
                </c:pt>
                <c:pt idx="88">
                  <c:v>42596</c:v>
                </c:pt>
                <c:pt idx="89">
                  <c:v>42597</c:v>
                </c:pt>
                <c:pt idx="90">
                  <c:v>42598</c:v>
                </c:pt>
                <c:pt idx="91">
                  <c:v>42599</c:v>
                </c:pt>
                <c:pt idx="92">
                  <c:v>42600</c:v>
                </c:pt>
                <c:pt idx="93">
                  <c:v>42601</c:v>
                </c:pt>
                <c:pt idx="94">
                  <c:v>42602</c:v>
                </c:pt>
                <c:pt idx="95">
                  <c:v>42603</c:v>
                </c:pt>
                <c:pt idx="96">
                  <c:v>42604</c:v>
                </c:pt>
                <c:pt idx="97">
                  <c:v>42605</c:v>
                </c:pt>
                <c:pt idx="98">
                  <c:v>42606</c:v>
                </c:pt>
                <c:pt idx="99">
                  <c:v>42607</c:v>
                </c:pt>
                <c:pt idx="100">
                  <c:v>42608</c:v>
                </c:pt>
                <c:pt idx="101">
                  <c:v>42609</c:v>
                </c:pt>
                <c:pt idx="102">
                  <c:v>42610</c:v>
                </c:pt>
                <c:pt idx="103">
                  <c:v>42611</c:v>
                </c:pt>
                <c:pt idx="104">
                  <c:v>42612</c:v>
                </c:pt>
                <c:pt idx="105">
                  <c:v>42613</c:v>
                </c:pt>
                <c:pt idx="106">
                  <c:v>42614</c:v>
                </c:pt>
                <c:pt idx="107">
                  <c:v>42615</c:v>
                </c:pt>
                <c:pt idx="108">
                  <c:v>42616</c:v>
                </c:pt>
                <c:pt idx="109">
                  <c:v>42617</c:v>
                </c:pt>
                <c:pt idx="110">
                  <c:v>42618</c:v>
                </c:pt>
                <c:pt idx="111">
                  <c:v>42619</c:v>
                </c:pt>
                <c:pt idx="112">
                  <c:v>42620</c:v>
                </c:pt>
                <c:pt idx="113">
                  <c:v>42621</c:v>
                </c:pt>
                <c:pt idx="114">
                  <c:v>42622</c:v>
                </c:pt>
                <c:pt idx="115">
                  <c:v>42623</c:v>
                </c:pt>
                <c:pt idx="116">
                  <c:v>42624</c:v>
                </c:pt>
                <c:pt idx="117">
                  <c:v>42625</c:v>
                </c:pt>
                <c:pt idx="118">
                  <c:v>42626</c:v>
                </c:pt>
              </c:numCache>
            </c:numRef>
          </c:cat>
          <c:val>
            <c:numRef>
              <c:f>WC_2016!$D$2:$D$120</c:f>
              <c:numCache>
                <c:formatCode>General</c:formatCode>
                <c:ptCount val="119"/>
                <c:pt idx="0">
                  <c:v>0.10451000000000002</c:v>
                </c:pt>
                <c:pt idx="1">
                  <c:v>0.11421666666666666</c:v>
                </c:pt>
                <c:pt idx="2">
                  <c:v>0.12119166666666667</c:v>
                </c:pt>
                <c:pt idx="3">
                  <c:v>0.12330416666666662</c:v>
                </c:pt>
                <c:pt idx="4">
                  <c:v>0.12731666666666666</c:v>
                </c:pt>
                <c:pt idx="5">
                  <c:v>0.13039583333333341</c:v>
                </c:pt>
                <c:pt idx="6">
                  <c:v>0.1319916666666667</c:v>
                </c:pt>
                <c:pt idx="7">
                  <c:v>0.13609583333333342</c:v>
                </c:pt>
                <c:pt idx="8">
                  <c:v>0.13873750000000001</c:v>
                </c:pt>
                <c:pt idx="9">
                  <c:v>0.17028333333333343</c:v>
                </c:pt>
                <c:pt idx="10">
                  <c:v>0.1670041666666667</c:v>
                </c:pt>
                <c:pt idx="11">
                  <c:v>0.18549583333333347</c:v>
                </c:pt>
                <c:pt idx="12">
                  <c:v>0.1841291666666667</c:v>
                </c:pt>
                <c:pt idx="13">
                  <c:v>0.18293750000000006</c:v>
                </c:pt>
                <c:pt idx="14">
                  <c:v>0.1758416666666667</c:v>
                </c:pt>
                <c:pt idx="15">
                  <c:v>0.17328750000000001</c:v>
                </c:pt>
                <c:pt idx="16">
                  <c:v>0.16986666666666669</c:v>
                </c:pt>
                <c:pt idx="17">
                  <c:v>0.16154166666666669</c:v>
                </c:pt>
                <c:pt idx="18">
                  <c:v>0.15772083333333342</c:v>
                </c:pt>
                <c:pt idx="19">
                  <c:v>0.17309166666666664</c:v>
                </c:pt>
                <c:pt idx="20">
                  <c:v>0.16971666666666671</c:v>
                </c:pt>
                <c:pt idx="21">
                  <c:v>0.1602375</c:v>
                </c:pt>
                <c:pt idx="22">
                  <c:v>0.16097083333333331</c:v>
                </c:pt>
                <c:pt idx="23">
                  <c:v>0.15778333333333344</c:v>
                </c:pt>
                <c:pt idx="24">
                  <c:v>0.15171666666666672</c:v>
                </c:pt>
                <c:pt idx="25">
                  <c:v>0.15478333333333344</c:v>
                </c:pt>
                <c:pt idx="26">
                  <c:v>0.14877499999999996</c:v>
                </c:pt>
                <c:pt idx="27">
                  <c:v>0.20649583333333343</c:v>
                </c:pt>
                <c:pt idx="28">
                  <c:v>0.22677499999999998</c:v>
                </c:pt>
                <c:pt idx="29">
                  <c:v>0.2213958333333334</c:v>
                </c:pt>
                <c:pt idx="30">
                  <c:v>0.20870833333333338</c:v>
                </c:pt>
                <c:pt idx="31">
                  <c:v>0.19609583333333341</c:v>
                </c:pt>
                <c:pt idx="32">
                  <c:v>0.17894166666666672</c:v>
                </c:pt>
                <c:pt idx="33">
                  <c:v>0.17297500000000007</c:v>
                </c:pt>
                <c:pt idx="34">
                  <c:v>0.17119583333333338</c:v>
                </c:pt>
                <c:pt idx="35">
                  <c:v>0.16693333333333343</c:v>
                </c:pt>
                <c:pt idx="36">
                  <c:v>0.16116249999999999</c:v>
                </c:pt>
                <c:pt idx="37">
                  <c:v>0.17285416666666664</c:v>
                </c:pt>
                <c:pt idx="38">
                  <c:v>0.18138750000000001</c:v>
                </c:pt>
                <c:pt idx="39">
                  <c:v>0.1718166666666667</c:v>
                </c:pt>
                <c:pt idx="40">
                  <c:v>0.1612791666666667</c:v>
                </c:pt>
                <c:pt idx="41">
                  <c:v>0.15775833333333342</c:v>
                </c:pt>
                <c:pt idx="42">
                  <c:v>0.17439166666666664</c:v>
                </c:pt>
                <c:pt idx="43">
                  <c:v>0.1705291666666667</c:v>
                </c:pt>
                <c:pt idx="44">
                  <c:v>0.1609791666666667</c:v>
                </c:pt>
                <c:pt idx="45">
                  <c:v>0.15459583333333343</c:v>
                </c:pt>
                <c:pt idx="46">
                  <c:v>0.14945833333333344</c:v>
                </c:pt>
                <c:pt idx="47">
                  <c:v>0.14440833333333344</c:v>
                </c:pt>
                <c:pt idx="48">
                  <c:v>0.1353125</c:v>
                </c:pt>
                <c:pt idx="49">
                  <c:v>0.12797500000000003</c:v>
                </c:pt>
                <c:pt idx="50">
                  <c:v>0.12871250000000001</c:v>
                </c:pt>
                <c:pt idx="51">
                  <c:v>0.12911250000000002</c:v>
                </c:pt>
                <c:pt idx="52">
                  <c:v>0.12692083333333334</c:v>
                </c:pt>
                <c:pt idx="53">
                  <c:v>0.12470833333333338</c:v>
                </c:pt>
                <c:pt idx="54">
                  <c:v>0.12374999999999999</c:v>
                </c:pt>
                <c:pt idx="55">
                  <c:v>0.13532499999999997</c:v>
                </c:pt>
                <c:pt idx="56">
                  <c:v>0.14516666666666669</c:v>
                </c:pt>
                <c:pt idx="57">
                  <c:v>0.14731250000000001</c:v>
                </c:pt>
                <c:pt idx="58">
                  <c:v>0.1695916666666667</c:v>
                </c:pt>
                <c:pt idx="59">
                  <c:v>0.16135416666666666</c:v>
                </c:pt>
                <c:pt idx="60">
                  <c:v>0.15759583333333343</c:v>
                </c:pt>
                <c:pt idx="61">
                  <c:v>0.15281666666666671</c:v>
                </c:pt>
                <c:pt idx="62">
                  <c:v>0.14797500000000005</c:v>
                </c:pt>
                <c:pt idx="63">
                  <c:v>0.142625</c:v>
                </c:pt>
                <c:pt idx="64">
                  <c:v>0.13737916666666669</c:v>
                </c:pt>
                <c:pt idx="65">
                  <c:v>0.13525833333333342</c:v>
                </c:pt>
                <c:pt idx="66">
                  <c:v>0.13421250000000001</c:v>
                </c:pt>
                <c:pt idx="67">
                  <c:v>0.13160833333333338</c:v>
                </c:pt>
                <c:pt idx="68">
                  <c:v>0.12963749999999999</c:v>
                </c:pt>
                <c:pt idx="69">
                  <c:v>0.1322666666666667</c:v>
                </c:pt>
                <c:pt idx="70">
                  <c:v>0.13493750000000004</c:v>
                </c:pt>
                <c:pt idx="71">
                  <c:v>0.13622500000000001</c:v>
                </c:pt>
                <c:pt idx="72">
                  <c:v>0.16416666666666668</c:v>
                </c:pt>
                <c:pt idx="73">
                  <c:v>0.15835000000000007</c:v>
                </c:pt>
                <c:pt idx="74">
                  <c:v>0.15155000000000005</c:v>
                </c:pt>
                <c:pt idx="75">
                  <c:v>0.17823750000000008</c:v>
                </c:pt>
                <c:pt idx="76">
                  <c:v>0.17239166666666664</c:v>
                </c:pt>
                <c:pt idx="77">
                  <c:v>0.19211666666666663</c:v>
                </c:pt>
                <c:pt idx="78">
                  <c:v>0.17979583333333343</c:v>
                </c:pt>
                <c:pt idx="79">
                  <c:v>0.18925416666666675</c:v>
                </c:pt>
                <c:pt idx="80">
                  <c:v>0.1783666666666667</c:v>
                </c:pt>
                <c:pt idx="81">
                  <c:v>0.17723333333333344</c:v>
                </c:pt>
                <c:pt idx="82">
                  <c:v>0.17338333333333336</c:v>
                </c:pt>
                <c:pt idx="83">
                  <c:v>0.19782916666666669</c:v>
                </c:pt>
                <c:pt idx="84">
                  <c:v>0.17680000000000001</c:v>
                </c:pt>
                <c:pt idx="85">
                  <c:v>0.16820416666666671</c:v>
                </c:pt>
                <c:pt idx="86">
                  <c:v>0.1652791666666667</c:v>
                </c:pt>
                <c:pt idx="87">
                  <c:v>0.1699708333333334</c:v>
                </c:pt>
                <c:pt idx="88">
                  <c:v>0.18041250000000006</c:v>
                </c:pt>
                <c:pt idx="89">
                  <c:v>0.16818333333333341</c:v>
                </c:pt>
                <c:pt idx="90">
                  <c:v>0.1652875</c:v>
                </c:pt>
                <c:pt idx="91">
                  <c:v>0.16169166666666665</c:v>
                </c:pt>
                <c:pt idx="92">
                  <c:v>0.15850416666666672</c:v>
                </c:pt>
                <c:pt idx="93">
                  <c:v>0.15835416666666671</c:v>
                </c:pt>
                <c:pt idx="94">
                  <c:v>0.15723333333333342</c:v>
                </c:pt>
                <c:pt idx="95">
                  <c:v>0.15596666666666675</c:v>
                </c:pt>
                <c:pt idx="96">
                  <c:v>0.1571666666666667</c:v>
                </c:pt>
                <c:pt idx="97">
                  <c:v>0.15677500000000003</c:v>
                </c:pt>
                <c:pt idx="98">
                  <c:v>0.16062500000000002</c:v>
                </c:pt>
                <c:pt idx="99">
                  <c:v>0.19696666666666671</c:v>
                </c:pt>
                <c:pt idx="100">
                  <c:v>0.18384166666666671</c:v>
                </c:pt>
                <c:pt idx="101">
                  <c:v>0.17347083333333338</c:v>
                </c:pt>
                <c:pt idx="102">
                  <c:v>0.18622500000000006</c:v>
                </c:pt>
                <c:pt idx="103">
                  <c:v>0.19696250000000001</c:v>
                </c:pt>
                <c:pt idx="104">
                  <c:v>0.18602083333333339</c:v>
                </c:pt>
                <c:pt idx="105">
                  <c:v>0.18022916666666672</c:v>
                </c:pt>
                <c:pt idx="106">
                  <c:v>0.17504583333333343</c:v>
                </c:pt>
                <c:pt idx="107">
                  <c:v>0.16808750000000003</c:v>
                </c:pt>
                <c:pt idx="108">
                  <c:v>0.16543333333333343</c:v>
                </c:pt>
                <c:pt idx="109">
                  <c:v>0.16437916666666666</c:v>
                </c:pt>
                <c:pt idx="110">
                  <c:v>0.1623125</c:v>
                </c:pt>
                <c:pt idx="111">
                  <c:v>0.16035833333333335</c:v>
                </c:pt>
                <c:pt idx="112">
                  <c:v>0.15924166666666673</c:v>
                </c:pt>
                <c:pt idx="113">
                  <c:v>0.16163333333333338</c:v>
                </c:pt>
                <c:pt idx="114">
                  <c:v>0.19082499999999988</c:v>
                </c:pt>
                <c:pt idx="115">
                  <c:v>0.19470000000000001</c:v>
                </c:pt>
                <c:pt idx="116">
                  <c:v>0.20990000000000003</c:v>
                </c:pt>
                <c:pt idx="117">
                  <c:v>0.20704583333333343</c:v>
                </c:pt>
                <c:pt idx="118">
                  <c:v>0.21710000000000004</c:v>
                </c:pt>
              </c:numCache>
            </c:numRef>
          </c:val>
          <c:smooth val="0"/>
        </c:ser>
        <c:ser>
          <c:idx val="1"/>
          <c:order val="1"/>
          <c:tx>
            <c:v>lichen</c:v>
          </c:tx>
          <c:spPr>
            <a:ln w="38100">
              <a:prstDash val="sysDash"/>
            </a:ln>
          </c:spPr>
          <c:marker>
            <c:symbol val="none"/>
          </c:marker>
          <c:cat>
            <c:numRef>
              <c:f>WC_2016!$M$2:$M$120</c:f>
              <c:numCache>
                <c:formatCode>dd\-mmm</c:formatCode>
                <c:ptCount val="119"/>
                <c:pt idx="0">
                  <c:v>42508</c:v>
                </c:pt>
                <c:pt idx="1">
                  <c:v>42509</c:v>
                </c:pt>
                <c:pt idx="2">
                  <c:v>42510</c:v>
                </c:pt>
                <c:pt idx="3">
                  <c:v>42511</c:v>
                </c:pt>
                <c:pt idx="4">
                  <c:v>42512</c:v>
                </c:pt>
                <c:pt idx="5">
                  <c:v>42513</c:v>
                </c:pt>
                <c:pt idx="6">
                  <c:v>42514</c:v>
                </c:pt>
                <c:pt idx="7">
                  <c:v>42515</c:v>
                </c:pt>
                <c:pt idx="8">
                  <c:v>42516</c:v>
                </c:pt>
                <c:pt idx="9">
                  <c:v>42517</c:v>
                </c:pt>
                <c:pt idx="10">
                  <c:v>42518</c:v>
                </c:pt>
                <c:pt idx="11">
                  <c:v>42519</c:v>
                </c:pt>
                <c:pt idx="12">
                  <c:v>42520</c:v>
                </c:pt>
                <c:pt idx="13">
                  <c:v>42521</c:v>
                </c:pt>
                <c:pt idx="14">
                  <c:v>42522</c:v>
                </c:pt>
                <c:pt idx="15">
                  <c:v>42523</c:v>
                </c:pt>
                <c:pt idx="16">
                  <c:v>42524</c:v>
                </c:pt>
                <c:pt idx="17">
                  <c:v>42525</c:v>
                </c:pt>
                <c:pt idx="18">
                  <c:v>42526</c:v>
                </c:pt>
                <c:pt idx="19">
                  <c:v>42527</c:v>
                </c:pt>
                <c:pt idx="20">
                  <c:v>42528</c:v>
                </c:pt>
                <c:pt idx="21">
                  <c:v>42529</c:v>
                </c:pt>
                <c:pt idx="22">
                  <c:v>42530</c:v>
                </c:pt>
                <c:pt idx="23">
                  <c:v>42531</c:v>
                </c:pt>
                <c:pt idx="24">
                  <c:v>42532</c:v>
                </c:pt>
                <c:pt idx="25">
                  <c:v>42533</c:v>
                </c:pt>
                <c:pt idx="26">
                  <c:v>42534</c:v>
                </c:pt>
                <c:pt idx="27">
                  <c:v>42535</c:v>
                </c:pt>
                <c:pt idx="28">
                  <c:v>42536</c:v>
                </c:pt>
                <c:pt idx="29">
                  <c:v>42537</c:v>
                </c:pt>
                <c:pt idx="30">
                  <c:v>42538</c:v>
                </c:pt>
                <c:pt idx="31">
                  <c:v>42539</c:v>
                </c:pt>
                <c:pt idx="32">
                  <c:v>42540</c:v>
                </c:pt>
                <c:pt idx="33">
                  <c:v>42541</c:v>
                </c:pt>
                <c:pt idx="34">
                  <c:v>42542</c:v>
                </c:pt>
                <c:pt idx="35">
                  <c:v>42543</c:v>
                </c:pt>
                <c:pt idx="36">
                  <c:v>42544</c:v>
                </c:pt>
                <c:pt idx="37">
                  <c:v>42545</c:v>
                </c:pt>
                <c:pt idx="38">
                  <c:v>42546</c:v>
                </c:pt>
                <c:pt idx="39">
                  <c:v>42547</c:v>
                </c:pt>
                <c:pt idx="40">
                  <c:v>42548</c:v>
                </c:pt>
                <c:pt idx="41">
                  <c:v>42549</c:v>
                </c:pt>
                <c:pt idx="42">
                  <c:v>42550</c:v>
                </c:pt>
                <c:pt idx="43">
                  <c:v>42551</c:v>
                </c:pt>
                <c:pt idx="44">
                  <c:v>42552</c:v>
                </c:pt>
                <c:pt idx="45">
                  <c:v>42553</c:v>
                </c:pt>
                <c:pt idx="46">
                  <c:v>42554</c:v>
                </c:pt>
                <c:pt idx="47">
                  <c:v>42555</c:v>
                </c:pt>
                <c:pt idx="48">
                  <c:v>42556</c:v>
                </c:pt>
                <c:pt idx="49">
                  <c:v>42557</c:v>
                </c:pt>
                <c:pt idx="50">
                  <c:v>42558</c:v>
                </c:pt>
                <c:pt idx="51">
                  <c:v>42559</c:v>
                </c:pt>
                <c:pt idx="52">
                  <c:v>42560</c:v>
                </c:pt>
                <c:pt idx="53">
                  <c:v>42561</c:v>
                </c:pt>
                <c:pt idx="54">
                  <c:v>42562</c:v>
                </c:pt>
                <c:pt idx="55">
                  <c:v>42563</c:v>
                </c:pt>
                <c:pt idx="56">
                  <c:v>42564</c:v>
                </c:pt>
                <c:pt idx="57">
                  <c:v>42565</c:v>
                </c:pt>
                <c:pt idx="58">
                  <c:v>42566</c:v>
                </c:pt>
                <c:pt idx="59">
                  <c:v>42567</c:v>
                </c:pt>
                <c:pt idx="60">
                  <c:v>42568</c:v>
                </c:pt>
                <c:pt idx="61">
                  <c:v>42569</c:v>
                </c:pt>
                <c:pt idx="62">
                  <c:v>42570</c:v>
                </c:pt>
                <c:pt idx="63">
                  <c:v>42571</c:v>
                </c:pt>
                <c:pt idx="64">
                  <c:v>42572</c:v>
                </c:pt>
                <c:pt idx="65">
                  <c:v>42573</c:v>
                </c:pt>
                <c:pt idx="66">
                  <c:v>42574</c:v>
                </c:pt>
                <c:pt idx="67">
                  <c:v>42575</c:v>
                </c:pt>
                <c:pt idx="68">
                  <c:v>42576</c:v>
                </c:pt>
                <c:pt idx="69">
                  <c:v>42577</c:v>
                </c:pt>
                <c:pt idx="70">
                  <c:v>42578</c:v>
                </c:pt>
                <c:pt idx="71">
                  <c:v>42579</c:v>
                </c:pt>
                <c:pt idx="72">
                  <c:v>42580</c:v>
                </c:pt>
                <c:pt idx="73">
                  <c:v>42581</c:v>
                </c:pt>
                <c:pt idx="74">
                  <c:v>42582</c:v>
                </c:pt>
                <c:pt idx="75">
                  <c:v>42583</c:v>
                </c:pt>
                <c:pt idx="76">
                  <c:v>42584</c:v>
                </c:pt>
                <c:pt idx="77">
                  <c:v>42585</c:v>
                </c:pt>
                <c:pt idx="78">
                  <c:v>42586</c:v>
                </c:pt>
                <c:pt idx="79">
                  <c:v>42587</c:v>
                </c:pt>
                <c:pt idx="80">
                  <c:v>42588</c:v>
                </c:pt>
                <c:pt idx="81">
                  <c:v>42589</c:v>
                </c:pt>
                <c:pt idx="82">
                  <c:v>42590</c:v>
                </c:pt>
                <c:pt idx="83">
                  <c:v>42591</c:v>
                </c:pt>
                <c:pt idx="84">
                  <c:v>42592</c:v>
                </c:pt>
                <c:pt idx="85">
                  <c:v>42593</c:v>
                </c:pt>
                <c:pt idx="86">
                  <c:v>42594</c:v>
                </c:pt>
                <c:pt idx="87">
                  <c:v>42595</c:v>
                </c:pt>
                <c:pt idx="88">
                  <c:v>42596</c:v>
                </c:pt>
                <c:pt idx="89">
                  <c:v>42597</c:v>
                </c:pt>
                <c:pt idx="90">
                  <c:v>42598</c:v>
                </c:pt>
                <c:pt idx="91">
                  <c:v>42599</c:v>
                </c:pt>
                <c:pt idx="92">
                  <c:v>42600</c:v>
                </c:pt>
                <c:pt idx="93">
                  <c:v>42601</c:v>
                </c:pt>
                <c:pt idx="94">
                  <c:v>42602</c:v>
                </c:pt>
                <c:pt idx="95">
                  <c:v>42603</c:v>
                </c:pt>
                <c:pt idx="96">
                  <c:v>42604</c:v>
                </c:pt>
                <c:pt idx="97">
                  <c:v>42605</c:v>
                </c:pt>
                <c:pt idx="98">
                  <c:v>42606</c:v>
                </c:pt>
                <c:pt idx="99">
                  <c:v>42607</c:v>
                </c:pt>
                <c:pt idx="100">
                  <c:v>42608</c:v>
                </c:pt>
                <c:pt idx="101">
                  <c:v>42609</c:v>
                </c:pt>
                <c:pt idx="102">
                  <c:v>42610</c:v>
                </c:pt>
                <c:pt idx="103">
                  <c:v>42611</c:v>
                </c:pt>
                <c:pt idx="104">
                  <c:v>42612</c:v>
                </c:pt>
                <c:pt idx="105">
                  <c:v>42613</c:v>
                </c:pt>
                <c:pt idx="106">
                  <c:v>42614</c:v>
                </c:pt>
                <c:pt idx="107">
                  <c:v>42615</c:v>
                </c:pt>
                <c:pt idx="108">
                  <c:v>42616</c:v>
                </c:pt>
                <c:pt idx="109">
                  <c:v>42617</c:v>
                </c:pt>
                <c:pt idx="110">
                  <c:v>42618</c:v>
                </c:pt>
                <c:pt idx="111">
                  <c:v>42619</c:v>
                </c:pt>
                <c:pt idx="112">
                  <c:v>42620</c:v>
                </c:pt>
                <c:pt idx="113">
                  <c:v>42621</c:v>
                </c:pt>
                <c:pt idx="114">
                  <c:v>42622</c:v>
                </c:pt>
                <c:pt idx="115">
                  <c:v>42623</c:v>
                </c:pt>
                <c:pt idx="116">
                  <c:v>42624</c:v>
                </c:pt>
                <c:pt idx="117">
                  <c:v>42625</c:v>
                </c:pt>
                <c:pt idx="118">
                  <c:v>42626</c:v>
                </c:pt>
              </c:numCache>
            </c:numRef>
          </c:cat>
          <c:val>
            <c:numRef>
              <c:f>WC_2016!$N$2:$N$120</c:f>
              <c:numCache>
                <c:formatCode>General</c:formatCode>
                <c:ptCount val="119"/>
                <c:pt idx="0">
                  <c:v>0.22875000000000001</c:v>
                </c:pt>
                <c:pt idx="1">
                  <c:v>0.22981666666666659</c:v>
                </c:pt>
                <c:pt idx="2">
                  <c:v>0.22615000000000005</c:v>
                </c:pt>
                <c:pt idx="3">
                  <c:v>0.22210833333333338</c:v>
                </c:pt>
                <c:pt idx="4">
                  <c:v>0.22147499999999995</c:v>
                </c:pt>
                <c:pt idx="5">
                  <c:v>0.21876666666666672</c:v>
                </c:pt>
                <c:pt idx="6">
                  <c:v>0.21871666666666675</c:v>
                </c:pt>
                <c:pt idx="7">
                  <c:v>0.21787499999999993</c:v>
                </c:pt>
                <c:pt idx="8">
                  <c:v>0.22272499999999998</c:v>
                </c:pt>
                <c:pt idx="9">
                  <c:v>0.23582499999999998</c:v>
                </c:pt>
                <c:pt idx="10">
                  <c:v>0.22805</c:v>
                </c:pt>
                <c:pt idx="11">
                  <c:v>0.23555416666666659</c:v>
                </c:pt>
                <c:pt idx="12">
                  <c:v>0.23344583333333344</c:v>
                </c:pt>
                <c:pt idx="13">
                  <c:v>0.23295000000000005</c:v>
                </c:pt>
                <c:pt idx="14">
                  <c:v>0.22917083333333332</c:v>
                </c:pt>
                <c:pt idx="15">
                  <c:v>0.2258125</c:v>
                </c:pt>
                <c:pt idx="16">
                  <c:v>0.22286666666666663</c:v>
                </c:pt>
                <c:pt idx="17">
                  <c:v>0.21813333333333343</c:v>
                </c:pt>
                <c:pt idx="18">
                  <c:v>0.21845833333333339</c:v>
                </c:pt>
                <c:pt idx="19">
                  <c:v>0.23119583333333341</c:v>
                </c:pt>
                <c:pt idx="20">
                  <c:v>0.22507916666666669</c:v>
                </c:pt>
                <c:pt idx="21">
                  <c:v>0.21938333333333346</c:v>
                </c:pt>
                <c:pt idx="22">
                  <c:v>0.22116666666666665</c:v>
                </c:pt>
                <c:pt idx="23">
                  <c:v>0.21812499999999999</c:v>
                </c:pt>
                <c:pt idx="24">
                  <c:v>0.21340416666666673</c:v>
                </c:pt>
                <c:pt idx="25">
                  <c:v>0.21867499999999998</c:v>
                </c:pt>
                <c:pt idx="26">
                  <c:v>0.21025416666666671</c:v>
                </c:pt>
                <c:pt idx="27">
                  <c:v>0.23876250000000004</c:v>
                </c:pt>
                <c:pt idx="28">
                  <c:v>0.24674583333333344</c:v>
                </c:pt>
                <c:pt idx="29">
                  <c:v>0.24467500000000006</c:v>
                </c:pt>
                <c:pt idx="30">
                  <c:v>0.2345875</c:v>
                </c:pt>
                <c:pt idx="31">
                  <c:v>0.22839166666666669</c:v>
                </c:pt>
                <c:pt idx="32">
                  <c:v>0.21909583333333341</c:v>
                </c:pt>
                <c:pt idx="33">
                  <c:v>0.21843333333333337</c:v>
                </c:pt>
                <c:pt idx="34">
                  <c:v>0.21549583333333341</c:v>
                </c:pt>
                <c:pt idx="35">
                  <c:v>0.20866666666666656</c:v>
                </c:pt>
                <c:pt idx="36">
                  <c:v>0.20396666666666674</c:v>
                </c:pt>
                <c:pt idx="37">
                  <c:v>0.21107083333333337</c:v>
                </c:pt>
                <c:pt idx="38">
                  <c:v>0.21231250000000004</c:v>
                </c:pt>
                <c:pt idx="39">
                  <c:v>0.20758750000000004</c:v>
                </c:pt>
                <c:pt idx="40">
                  <c:v>0.20010833333333336</c:v>
                </c:pt>
                <c:pt idx="41">
                  <c:v>0.19697500000000001</c:v>
                </c:pt>
                <c:pt idx="42">
                  <c:v>0.20952916666666671</c:v>
                </c:pt>
                <c:pt idx="43">
                  <c:v>0.20665416666666669</c:v>
                </c:pt>
                <c:pt idx="44">
                  <c:v>0.1972791666666667</c:v>
                </c:pt>
                <c:pt idx="45">
                  <c:v>0.1886791666666667</c:v>
                </c:pt>
                <c:pt idx="46">
                  <c:v>0.18192500000000006</c:v>
                </c:pt>
                <c:pt idx="47">
                  <c:v>0.17520416666666669</c:v>
                </c:pt>
                <c:pt idx="48">
                  <c:v>0.16555833333333342</c:v>
                </c:pt>
                <c:pt idx="49">
                  <c:v>0.15662916666666671</c:v>
                </c:pt>
                <c:pt idx="50">
                  <c:v>0.15335000000000001</c:v>
                </c:pt>
                <c:pt idx="51">
                  <c:v>0.15110000000000001</c:v>
                </c:pt>
                <c:pt idx="52">
                  <c:v>0.14433750000000001</c:v>
                </c:pt>
                <c:pt idx="53">
                  <c:v>0.1365625</c:v>
                </c:pt>
                <c:pt idx="54">
                  <c:v>0.13708333333333339</c:v>
                </c:pt>
                <c:pt idx="55">
                  <c:v>0.16307500000000003</c:v>
                </c:pt>
                <c:pt idx="56">
                  <c:v>0.17330416666666668</c:v>
                </c:pt>
                <c:pt idx="57">
                  <c:v>0.17160833333333342</c:v>
                </c:pt>
                <c:pt idx="58">
                  <c:v>0.19521250000000004</c:v>
                </c:pt>
                <c:pt idx="59">
                  <c:v>0.18643333333333345</c:v>
                </c:pt>
                <c:pt idx="60">
                  <c:v>0.17424166666666671</c:v>
                </c:pt>
                <c:pt idx="61">
                  <c:v>0.16040833333333343</c:v>
                </c:pt>
                <c:pt idx="62">
                  <c:v>0.14840000000000006</c:v>
                </c:pt>
                <c:pt idx="63">
                  <c:v>0.1385166666666667</c:v>
                </c:pt>
                <c:pt idx="64">
                  <c:v>0.13178333333333339</c:v>
                </c:pt>
                <c:pt idx="65">
                  <c:v>0.13359583333333339</c:v>
                </c:pt>
                <c:pt idx="66">
                  <c:v>0.13027083333333334</c:v>
                </c:pt>
                <c:pt idx="67">
                  <c:v>0.1267166666666667</c:v>
                </c:pt>
                <c:pt idx="68">
                  <c:v>0.12372916666666665</c:v>
                </c:pt>
                <c:pt idx="69">
                  <c:v>0.13853750000000001</c:v>
                </c:pt>
                <c:pt idx="70">
                  <c:v>0.13966666666666669</c:v>
                </c:pt>
                <c:pt idx="71">
                  <c:v>0.13880000000000001</c:v>
                </c:pt>
                <c:pt idx="72">
                  <c:v>0.18764583333333346</c:v>
                </c:pt>
                <c:pt idx="73">
                  <c:v>0.17122083333333341</c:v>
                </c:pt>
                <c:pt idx="74">
                  <c:v>0.15847916666666673</c:v>
                </c:pt>
                <c:pt idx="75">
                  <c:v>0.19342500000000004</c:v>
                </c:pt>
                <c:pt idx="76">
                  <c:v>0.18693333333333345</c:v>
                </c:pt>
                <c:pt idx="77">
                  <c:v>0.19785</c:v>
                </c:pt>
                <c:pt idx="78">
                  <c:v>0.18975416666666675</c:v>
                </c:pt>
                <c:pt idx="79">
                  <c:v>0.20051250000000001</c:v>
                </c:pt>
                <c:pt idx="80">
                  <c:v>0.19137083333333335</c:v>
                </c:pt>
                <c:pt idx="81">
                  <c:v>0.18997500000000003</c:v>
                </c:pt>
                <c:pt idx="82">
                  <c:v>0.18670000000000003</c:v>
                </c:pt>
                <c:pt idx="83">
                  <c:v>0.20631250000000004</c:v>
                </c:pt>
                <c:pt idx="84">
                  <c:v>0.18936250000000004</c:v>
                </c:pt>
                <c:pt idx="85">
                  <c:v>0.18047500000000002</c:v>
                </c:pt>
                <c:pt idx="86">
                  <c:v>0.16909583333333339</c:v>
                </c:pt>
                <c:pt idx="87">
                  <c:v>0.17246250000000005</c:v>
                </c:pt>
                <c:pt idx="88">
                  <c:v>0.1908125</c:v>
                </c:pt>
                <c:pt idx="89">
                  <c:v>0.17572499999999999</c:v>
                </c:pt>
                <c:pt idx="90">
                  <c:v>0.16626250000000001</c:v>
                </c:pt>
                <c:pt idx="91">
                  <c:v>0.15859166666666671</c:v>
                </c:pt>
                <c:pt idx="92">
                  <c:v>0.15697500000000006</c:v>
                </c:pt>
                <c:pt idx="93">
                  <c:v>0.15654166666666677</c:v>
                </c:pt>
                <c:pt idx="94">
                  <c:v>0.15056666666666671</c:v>
                </c:pt>
                <c:pt idx="95">
                  <c:v>0.14322083333333341</c:v>
                </c:pt>
                <c:pt idx="96">
                  <c:v>0.14937499999999998</c:v>
                </c:pt>
                <c:pt idx="97">
                  <c:v>0.14480000000000001</c:v>
                </c:pt>
                <c:pt idx="98">
                  <c:v>0.15332916666666671</c:v>
                </c:pt>
                <c:pt idx="99">
                  <c:v>0.19790416666666671</c:v>
                </c:pt>
                <c:pt idx="100">
                  <c:v>0.18960416666666671</c:v>
                </c:pt>
                <c:pt idx="101">
                  <c:v>0.17667083333333333</c:v>
                </c:pt>
                <c:pt idx="102">
                  <c:v>0.1952666666666667</c:v>
                </c:pt>
                <c:pt idx="103">
                  <c:v>0.2028416666666667</c:v>
                </c:pt>
                <c:pt idx="104">
                  <c:v>0.19350833333333337</c:v>
                </c:pt>
                <c:pt idx="105">
                  <c:v>0.18852916666666678</c:v>
                </c:pt>
                <c:pt idx="106">
                  <c:v>0.18045833333333341</c:v>
                </c:pt>
                <c:pt idx="107">
                  <c:v>0.17027083333333329</c:v>
                </c:pt>
                <c:pt idx="108">
                  <c:v>0.16340000000000007</c:v>
                </c:pt>
                <c:pt idx="109">
                  <c:v>0.15605000000000005</c:v>
                </c:pt>
                <c:pt idx="110">
                  <c:v>0.14933333333333343</c:v>
                </c:pt>
                <c:pt idx="111">
                  <c:v>0.144125</c:v>
                </c:pt>
                <c:pt idx="112">
                  <c:v>0.14561250000000001</c:v>
                </c:pt>
                <c:pt idx="113">
                  <c:v>0.15725833333333347</c:v>
                </c:pt>
                <c:pt idx="114">
                  <c:v>0.18613750000000001</c:v>
                </c:pt>
                <c:pt idx="115">
                  <c:v>0.19630416666666664</c:v>
                </c:pt>
                <c:pt idx="116">
                  <c:v>0.20347499999999996</c:v>
                </c:pt>
                <c:pt idx="117">
                  <c:v>0.20602500000000004</c:v>
                </c:pt>
                <c:pt idx="118">
                  <c:v>0.2094214285714287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8542080"/>
        <c:axId val="48544000"/>
      </c:lineChart>
      <c:dateAx>
        <c:axId val="485420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Date</a:t>
                </a:r>
              </a:p>
            </c:rich>
          </c:tx>
          <c:layout/>
          <c:overlay val="0"/>
        </c:title>
        <c:numFmt formatCode="dd\-mmm" sourceLinked="1"/>
        <c:majorTickMark val="out"/>
        <c:minorTickMark val="none"/>
        <c:tickLblPos val="nextTo"/>
        <c:txPr>
          <a:bodyPr rot="1800000"/>
          <a:lstStyle/>
          <a:p>
            <a:pPr>
              <a:defRPr/>
            </a:pPr>
            <a:endParaRPr lang="ru-RU"/>
          </a:p>
        </c:txPr>
        <c:crossAx val="48544000"/>
        <c:crosses val="autoZero"/>
        <c:auto val="1"/>
        <c:lblOffset val="100"/>
        <c:baseTimeUnit val="days"/>
      </c:dateAx>
      <c:valAx>
        <c:axId val="48544000"/>
        <c:scaling>
          <c:orientation val="minMax"/>
          <c:min val="0.1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Water content, m</a:t>
                </a:r>
                <a:r>
                  <a:rPr lang="en-US" baseline="30000" dirty="0"/>
                  <a:t>3</a:t>
                </a:r>
                <a:r>
                  <a:rPr lang="en-US" dirty="0"/>
                  <a:t>/m</a:t>
                </a:r>
                <a:r>
                  <a:rPr lang="en-US" baseline="30000" dirty="0"/>
                  <a:t>3</a:t>
                </a:r>
                <a:endParaRPr lang="ru-RU" baseline="300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85420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583716354704482"/>
          <c:y val="2.440821367917248E-2"/>
          <c:w val="0.17810128194069641"/>
          <c:h val="0.1943208275436157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2015</a:t>
            </a:r>
            <a:endParaRPr lang="ru-RU"/>
          </a:p>
        </c:rich>
      </c:tx>
      <c:layout>
        <c:manualLayout>
          <c:xMode val="edge"/>
          <c:yMode val="edge"/>
          <c:x val="0.50345095623848246"/>
          <c:y val="2.7350235922704365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3327526459505121"/>
          <c:y val="3.8450284623512972E-2"/>
          <c:w val="0.84523544281298468"/>
          <c:h val="0.92309943075297463"/>
        </c:manualLayout>
      </c:layout>
      <c:barChart>
        <c:barDir val="col"/>
        <c:grouping val="clustered"/>
        <c:varyColors val="0"/>
        <c:ser>
          <c:idx val="0"/>
          <c:order val="0"/>
          <c:tx>
            <c:v>PS</c:v>
          </c:tx>
          <c:invertIfNegative val="0"/>
          <c:cat>
            <c:numRef>
              <c:f>СН4_бугор!$A$2:$A$13</c:f>
              <c:numCache>
                <c:formatCode>dd/mm/yyyy</c:formatCode>
                <c:ptCount val="12"/>
                <c:pt idx="0">
                  <c:v>42164</c:v>
                </c:pt>
                <c:pt idx="1">
                  <c:v>42167</c:v>
                </c:pt>
                <c:pt idx="2">
                  <c:v>42169</c:v>
                </c:pt>
                <c:pt idx="3">
                  <c:v>42185</c:v>
                </c:pt>
                <c:pt idx="4">
                  <c:v>42186</c:v>
                </c:pt>
                <c:pt idx="5">
                  <c:v>42201</c:v>
                </c:pt>
                <c:pt idx="6">
                  <c:v>42202</c:v>
                </c:pt>
                <c:pt idx="7">
                  <c:v>42204</c:v>
                </c:pt>
                <c:pt idx="8">
                  <c:v>42222</c:v>
                </c:pt>
                <c:pt idx="9">
                  <c:v>42223</c:v>
                </c:pt>
                <c:pt idx="10">
                  <c:v>42269</c:v>
                </c:pt>
                <c:pt idx="11">
                  <c:v>42270</c:v>
                </c:pt>
              </c:numCache>
            </c:numRef>
          </c:cat>
          <c:val>
            <c:numRef>
              <c:f>СН4_бугор!$F$2:$F$13</c:f>
              <c:numCache>
                <c:formatCode>General</c:formatCode>
                <c:ptCount val="12"/>
                <c:pt idx="0">
                  <c:v>1.6915679205134055</c:v>
                </c:pt>
                <c:pt idx="1">
                  <c:v>0.16205837866072653</c:v>
                </c:pt>
                <c:pt idx="2">
                  <c:v>0.20455657086987739</c:v>
                </c:pt>
                <c:pt idx="3">
                  <c:v>-0.27170066476838756</c:v>
                </c:pt>
                <c:pt idx="4">
                  <c:v>-0.11232241312362784</c:v>
                </c:pt>
                <c:pt idx="5">
                  <c:v>0.70103221251083059</c:v>
                </c:pt>
                <c:pt idx="6">
                  <c:v>0.22950774147528188</c:v>
                </c:pt>
                <c:pt idx="7">
                  <c:v>5.137847570768507</c:v>
                </c:pt>
                <c:pt idx="8">
                  <c:v>6.8958528866927269</c:v>
                </c:pt>
                <c:pt idx="9">
                  <c:v>8.1308813051905293</c:v>
                </c:pt>
                <c:pt idx="10">
                  <c:v>0.29118632368648523</c:v>
                </c:pt>
                <c:pt idx="11">
                  <c:v>-0.20051296264381666</c:v>
                </c:pt>
              </c:numCache>
            </c:numRef>
          </c:val>
        </c:ser>
        <c:ser>
          <c:idx val="1"/>
          <c:order val="1"/>
          <c:tx>
            <c:v>Lichen</c:v>
          </c:tx>
          <c:invertIfNegative val="0"/>
          <c:cat>
            <c:numRef>
              <c:f>СН4_бугор!$A$2:$A$13</c:f>
              <c:numCache>
                <c:formatCode>dd/mm/yyyy</c:formatCode>
                <c:ptCount val="12"/>
                <c:pt idx="0">
                  <c:v>42164</c:v>
                </c:pt>
                <c:pt idx="1">
                  <c:v>42167</c:v>
                </c:pt>
                <c:pt idx="2">
                  <c:v>42169</c:v>
                </c:pt>
                <c:pt idx="3">
                  <c:v>42185</c:v>
                </c:pt>
                <c:pt idx="4">
                  <c:v>42186</c:v>
                </c:pt>
                <c:pt idx="5">
                  <c:v>42201</c:v>
                </c:pt>
                <c:pt idx="6">
                  <c:v>42202</c:v>
                </c:pt>
                <c:pt idx="7">
                  <c:v>42204</c:v>
                </c:pt>
                <c:pt idx="8">
                  <c:v>42222</c:v>
                </c:pt>
                <c:pt idx="9">
                  <c:v>42223</c:v>
                </c:pt>
                <c:pt idx="10">
                  <c:v>42269</c:v>
                </c:pt>
                <c:pt idx="11">
                  <c:v>42270</c:v>
                </c:pt>
              </c:numCache>
            </c:numRef>
          </c:cat>
          <c:val>
            <c:numRef>
              <c:f>СН4_бугор!$K$2:$K$13</c:f>
              <c:numCache>
                <c:formatCode>General</c:formatCode>
                <c:ptCount val="12"/>
                <c:pt idx="0">
                  <c:v>3.3065694462574E-2</c:v>
                </c:pt>
                <c:pt idx="1">
                  <c:v>-1.9294251092526173</c:v>
                </c:pt>
                <c:pt idx="2">
                  <c:v>-2.2235157875489056</c:v>
                </c:pt>
                <c:pt idx="3">
                  <c:v>-3.6211226738266902</c:v>
                </c:pt>
                <c:pt idx="4">
                  <c:v>-3.5835240090876153</c:v>
                </c:pt>
                <c:pt idx="5">
                  <c:v>-4.5015880276369513</c:v>
                </c:pt>
                <c:pt idx="6">
                  <c:v>-4.2193014915403912</c:v>
                </c:pt>
                <c:pt idx="7">
                  <c:v>-3.5235940660756238</c:v>
                </c:pt>
                <c:pt idx="8">
                  <c:v>8.8316446942805769</c:v>
                </c:pt>
                <c:pt idx="9">
                  <c:v>-3.4458787687432144</c:v>
                </c:pt>
                <c:pt idx="10">
                  <c:v>-4.8949304526718507</c:v>
                </c:pt>
                <c:pt idx="11">
                  <c:v>-3.6272398325422177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9222400"/>
        <c:axId val="49223936"/>
      </c:barChart>
      <c:catAx>
        <c:axId val="49222400"/>
        <c:scaling>
          <c:orientation val="minMax"/>
        </c:scaling>
        <c:delete val="0"/>
        <c:axPos val="b"/>
        <c:numFmt formatCode="d/m;@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49223936"/>
        <c:crosses val="autoZero"/>
        <c:auto val="0"/>
        <c:lblAlgn val="ctr"/>
        <c:lblOffset val="100"/>
        <c:noMultiLvlLbl val="0"/>
      </c:catAx>
      <c:valAx>
        <c:axId val="4922393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pPr>
                <a:r>
                  <a:rPr lang="en-US" sz="1800" b="1" i="0" baseline="0" dirty="0"/>
                  <a:t>CH4 flux</a:t>
                </a:r>
                <a:r>
                  <a:rPr lang="ru-RU" sz="1800" b="1" i="0" baseline="0" dirty="0"/>
                  <a:t>, </a:t>
                </a:r>
                <a:r>
                  <a:rPr lang="en-US" sz="1800" b="1" i="0" baseline="0" dirty="0"/>
                  <a:t>mg</a:t>
                </a:r>
                <a:r>
                  <a:rPr lang="ru-RU" sz="1800" b="1" i="0" baseline="0" dirty="0"/>
                  <a:t> </a:t>
                </a:r>
                <a:r>
                  <a:rPr lang="en-US" sz="1800" b="1" i="0" baseline="0" dirty="0"/>
                  <a:t>m</a:t>
                </a:r>
                <a:r>
                  <a:rPr lang="ru-RU" sz="1800" b="1" i="0" baseline="30000" dirty="0"/>
                  <a:t>-2</a:t>
                </a:r>
                <a:r>
                  <a:rPr lang="ru-RU" sz="1800" b="1" i="0" baseline="0" dirty="0"/>
                  <a:t> </a:t>
                </a:r>
                <a:r>
                  <a:rPr lang="en-US" sz="1800" b="1" i="0" baseline="0" dirty="0"/>
                  <a:t>d</a:t>
                </a:r>
                <a:r>
                  <a:rPr lang="ru-RU" sz="1800" b="1" i="0" baseline="30000" dirty="0"/>
                  <a:t>-1</a:t>
                </a:r>
                <a:endParaRPr lang="ru-RU" dirty="0"/>
              </a:p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pPr>
                <a:endParaRPr lang="ru-RU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9222400"/>
        <c:crosses val="autoZero"/>
        <c:crossBetween val="between"/>
      </c:valAx>
      <c:spPr>
        <a:noFill/>
      </c:spPr>
    </c:plotArea>
    <c:legend>
      <c:legendPos val="r"/>
      <c:layout>
        <c:manualLayout>
          <c:xMode val="edge"/>
          <c:yMode val="edge"/>
          <c:x val="0.20766035353921522"/>
          <c:y val="0.10366887981042913"/>
          <c:w val="0.16969686936307732"/>
          <c:h val="0.19480083171421755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2016</a:t>
            </a:r>
            <a:endParaRPr lang="ru-RU"/>
          </a:p>
        </c:rich>
      </c:tx>
      <c:layout>
        <c:manualLayout>
          <c:xMode val="edge"/>
          <c:yMode val="edge"/>
          <c:x val="0.49896045925327692"/>
          <c:y val="2.6058631921824109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2756468688505998"/>
          <c:y val="0.14694879752408799"/>
          <c:w val="0.83021451337914931"/>
          <c:h val="0.80165072199851251"/>
        </c:manualLayout>
      </c:layout>
      <c:barChart>
        <c:barDir val="col"/>
        <c:grouping val="clustered"/>
        <c:varyColors val="0"/>
        <c:ser>
          <c:idx val="0"/>
          <c:order val="0"/>
          <c:tx>
            <c:v>PS</c:v>
          </c:tx>
          <c:invertIfNegative val="0"/>
          <c:cat>
            <c:numRef>
              <c:f>СН4_бугор!$A$6:$A$14</c:f>
              <c:numCache>
                <c:formatCode>dd\-mmm</c:formatCode>
                <c:ptCount val="9"/>
                <c:pt idx="0">
                  <c:v>43623</c:v>
                </c:pt>
                <c:pt idx="1">
                  <c:v>43637</c:v>
                </c:pt>
                <c:pt idx="2">
                  <c:v>43638</c:v>
                </c:pt>
                <c:pt idx="3">
                  <c:v>43640</c:v>
                </c:pt>
                <c:pt idx="4">
                  <c:v>43665</c:v>
                </c:pt>
                <c:pt idx="5">
                  <c:v>43666</c:v>
                </c:pt>
                <c:pt idx="6">
                  <c:v>43667</c:v>
                </c:pt>
                <c:pt idx="7">
                  <c:v>43686</c:v>
                </c:pt>
                <c:pt idx="8">
                  <c:v>43687</c:v>
                </c:pt>
              </c:numCache>
            </c:numRef>
          </c:cat>
          <c:val>
            <c:numRef>
              <c:f>СН4_бугор!$L$6:$L$14</c:f>
              <c:numCache>
                <c:formatCode>General</c:formatCode>
                <c:ptCount val="9"/>
                <c:pt idx="0">
                  <c:v>4.889677066689214</c:v>
                </c:pt>
                <c:pt idx="1">
                  <c:v>0.81981856737561087</c:v>
                </c:pt>
                <c:pt idx="2">
                  <c:v>7.4632012579524537E-3</c:v>
                </c:pt>
                <c:pt idx="3">
                  <c:v>2.6606923332992416</c:v>
                </c:pt>
                <c:pt idx="4">
                  <c:v>1.2572704670534918</c:v>
                </c:pt>
                <c:pt idx="5">
                  <c:v>2.3659828739983921</c:v>
                </c:pt>
                <c:pt idx="6">
                  <c:v>5.8284412243384276</c:v>
                </c:pt>
                <c:pt idx="7">
                  <c:v>4.8263162712664656</c:v>
                </c:pt>
                <c:pt idx="8">
                  <c:v>5.8616919189937429</c:v>
                </c:pt>
              </c:numCache>
            </c:numRef>
          </c:val>
        </c:ser>
        <c:ser>
          <c:idx val="1"/>
          <c:order val="1"/>
          <c:tx>
            <c:v>Lichen</c:v>
          </c:tx>
          <c:invertIfNegative val="0"/>
          <c:cat>
            <c:numRef>
              <c:f>СН4_бугор!$A$6:$A$14</c:f>
              <c:numCache>
                <c:formatCode>dd\-mmm</c:formatCode>
                <c:ptCount val="9"/>
                <c:pt idx="0">
                  <c:v>43623</c:v>
                </c:pt>
                <c:pt idx="1">
                  <c:v>43637</c:v>
                </c:pt>
                <c:pt idx="2">
                  <c:v>43638</c:v>
                </c:pt>
                <c:pt idx="3">
                  <c:v>43640</c:v>
                </c:pt>
                <c:pt idx="4">
                  <c:v>43665</c:v>
                </c:pt>
                <c:pt idx="5">
                  <c:v>43666</c:v>
                </c:pt>
                <c:pt idx="6">
                  <c:v>43667</c:v>
                </c:pt>
                <c:pt idx="7">
                  <c:v>43686</c:v>
                </c:pt>
                <c:pt idx="8">
                  <c:v>43687</c:v>
                </c:pt>
              </c:numCache>
            </c:numRef>
          </c:cat>
          <c:val>
            <c:numRef>
              <c:f>СН4_бугор!$M$6:$M$14</c:f>
              <c:numCache>
                <c:formatCode>General</c:formatCode>
                <c:ptCount val="9"/>
                <c:pt idx="0">
                  <c:v>1.536701534581276</c:v>
                </c:pt>
                <c:pt idx="1">
                  <c:v>-1.88661158950964</c:v>
                </c:pt>
                <c:pt idx="2">
                  <c:v>-3.4660389554168094</c:v>
                </c:pt>
                <c:pt idx="3">
                  <c:v>-1.6838216521087634</c:v>
                </c:pt>
                <c:pt idx="4">
                  <c:v>2.5647760960403683</c:v>
                </c:pt>
                <c:pt idx="5">
                  <c:v>1.0432014040798308</c:v>
                </c:pt>
                <c:pt idx="6">
                  <c:v>2.2008809992944394</c:v>
                </c:pt>
                <c:pt idx="7">
                  <c:v>-1.4645597497198368</c:v>
                </c:pt>
                <c:pt idx="8">
                  <c:v>-1.1000346393498068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9240704"/>
        <c:axId val="49267456"/>
      </c:barChart>
      <c:catAx>
        <c:axId val="492407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Date</a:t>
                </a:r>
                <a:endParaRPr lang="ru-RU"/>
              </a:p>
            </c:rich>
          </c:tx>
          <c:layout/>
          <c:overlay val="0"/>
        </c:title>
        <c:numFmt formatCode="d/m;@" sourceLinked="0"/>
        <c:majorTickMark val="out"/>
        <c:minorTickMark val="none"/>
        <c:tickLblPos val="nextTo"/>
        <c:crossAx val="49267456"/>
        <c:crosses val="autoZero"/>
        <c:auto val="0"/>
        <c:lblAlgn val="ctr"/>
        <c:lblOffset val="100"/>
        <c:noMultiLvlLbl val="0"/>
      </c:catAx>
      <c:valAx>
        <c:axId val="4926745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800" b="1" i="0" baseline="0"/>
                  <a:t>CH4 flux</a:t>
                </a:r>
                <a:r>
                  <a:rPr lang="ru-RU" sz="1800" b="1" i="0" baseline="0"/>
                  <a:t>, </a:t>
                </a:r>
                <a:r>
                  <a:rPr lang="en-US" sz="1800" b="1" i="0" baseline="0"/>
                  <a:t>mg</a:t>
                </a:r>
                <a:r>
                  <a:rPr lang="ru-RU" sz="1800" b="1" i="0" baseline="0"/>
                  <a:t> </a:t>
                </a:r>
                <a:r>
                  <a:rPr lang="en-US" sz="1800" b="1" i="0" baseline="0"/>
                  <a:t>m</a:t>
                </a:r>
                <a:r>
                  <a:rPr lang="ru-RU" sz="1800" b="1" i="0" baseline="30000"/>
                  <a:t>-2</a:t>
                </a:r>
                <a:r>
                  <a:rPr lang="ru-RU" sz="1800" b="1" i="0" baseline="0"/>
                  <a:t> </a:t>
                </a:r>
                <a:r>
                  <a:rPr lang="en-US" sz="1800" b="1" i="0" baseline="0"/>
                  <a:t>d</a:t>
                </a:r>
                <a:r>
                  <a:rPr lang="ru-RU" sz="1800" b="1" i="0" baseline="30000"/>
                  <a:t>-1</a:t>
                </a:r>
                <a:endParaRPr lang="ru-RU" sz="1800" b="1" i="0" baseline="0"/>
              </a:p>
            </c:rich>
          </c:tx>
          <c:layout>
            <c:manualLayout>
              <c:xMode val="edge"/>
              <c:yMode val="edge"/>
              <c:x val="1.2778296315733784E-2"/>
              <c:y val="0.1127035830618892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492407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0132878053317307"/>
          <c:y val="5.0828695273025734E-2"/>
          <c:w val="0.15969515194138398"/>
          <c:h val="0.2276195683872849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935296744219594"/>
          <c:y val="4.5689381419915097E-2"/>
          <c:w val="0.79280812898799058"/>
          <c:h val="0.84647095039046061"/>
        </c:manualLayout>
      </c:layout>
      <c:barChart>
        <c:barDir val="col"/>
        <c:grouping val="clustered"/>
        <c:varyColors val="0"/>
        <c:ser>
          <c:idx val="0"/>
          <c:order val="0"/>
          <c:tx>
            <c:v>PS</c:v>
          </c:tx>
          <c:invertIfNegative val="0"/>
          <c:cat>
            <c:numRef>
              <c:f>метан!$A$11:$A$16</c:f>
              <c:numCache>
                <c:formatCode>hh:mm</c:formatCode>
                <c:ptCount val="6"/>
                <c:pt idx="0">
                  <c:v>0.5</c:v>
                </c:pt>
                <c:pt idx="1">
                  <c:v>0.70833333333333348</c:v>
                </c:pt>
                <c:pt idx="2">
                  <c:v>0.91666666666666652</c:v>
                </c:pt>
                <c:pt idx="3">
                  <c:v>8.3333333333333343E-2</c:v>
                </c:pt>
                <c:pt idx="4">
                  <c:v>0.25</c:v>
                </c:pt>
                <c:pt idx="5">
                  <c:v>0.5</c:v>
                </c:pt>
              </c:numCache>
            </c:numRef>
          </c:cat>
          <c:val>
            <c:numRef>
              <c:f>метан!$J$11:$J$16</c:f>
              <c:numCache>
                <c:formatCode>General</c:formatCode>
                <c:ptCount val="6"/>
                <c:pt idx="0">
                  <c:v>-1.2241621764438163E-2</c:v>
                </c:pt>
                <c:pt idx="1">
                  <c:v>4.510564474936099E-3</c:v>
                </c:pt>
                <c:pt idx="2">
                  <c:v>9.5360083853355856E-2</c:v>
                </c:pt>
                <c:pt idx="3">
                  <c:v>-3.2282413331043702E-2</c:v>
                </c:pt>
                <c:pt idx="4">
                  <c:v>3.8063065837543611E-2</c:v>
                </c:pt>
                <c:pt idx="5">
                  <c:v>-1.893742071460346E-2</c:v>
                </c:pt>
              </c:numCache>
            </c:numRef>
          </c:val>
        </c:ser>
        <c:ser>
          <c:idx val="1"/>
          <c:order val="1"/>
          <c:tx>
            <c:v>Lichen</c:v>
          </c:tx>
          <c:spPr>
            <a:noFill/>
            <a:ln>
              <a:solidFill>
                <a:prstClr val="black"/>
              </a:solidFill>
            </a:ln>
          </c:spPr>
          <c:invertIfNegative val="0"/>
          <c:cat>
            <c:numRef>
              <c:f>метан!$A$11:$A$16</c:f>
              <c:numCache>
                <c:formatCode>hh:mm</c:formatCode>
                <c:ptCount val="6"/>
                <c:pt idx="0">
                  <c:v>0.5</c:v>
                </c:pt>
                <c:pt idx="1">
                  <c:v>0.70833333333333348</c:v>
                </c:pt>
                <c:pt idx="2">
                  <c:v>0.91666666666666652</c:v>
                </c:pt>
                <c:pt idx="3">
                  <c:v>8.3333333333333343E-2</c:v>
                </c:pt>
                <c:pt idx="4">
                  <c:v>0.25</c:v>
                </c:pt>
                <c:pt idx="5">
                  <c:v>0.5</c:v>
                </c:pt>
              </c:numCache>
            </c:numRef>
          </c:cat>
          <c:val>
            <c:numRef>
              <c:f>метан!$K$11:$K$16</c:f>
              <c:numCache>
                <c:formatCode>General</c:formatCode>
                <c:ptCount val="6"/>
                <c:pt idx="0">
                  <c:v>-0.14114873492346799</c:v>
                </c:pt>
                <c:pt idx="1">
                  <c:v>-0.23398360071294483</c:v>
                </c:pt>
                <c:pt idx="2">
                  <c:v>-0.1979334172313196</c:v>
                </c:pt>
                <c:pt idx="3">
                  <c:v>-0.23179243560385634</c:v>
                </c:pt>
                <c:pt idx="4">
                  <c:v>-0.18554255184923024</c:v>
                </c:pt>
                <c:pt idx="5">
                  <c:v>-0.16606590577913571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0006656"/>
        <c:axId val="50017024"/>
      </c:barChart>
      <c:catAx>
        <c:axId val="500066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</a:t>
                </a:r>
                <a:endParaRPr lang="ru-RU"/>
              </a:p>
            </c:rich>
          </c:tx>
          <c:layout>
            <c:manualLayout>
              <c:xMode val="edge"/>
              <c:yMode val="edge"/>
              <c:x val="0.41765399977176781"/>
              <c:y val="3.6193253621075221E-2"/>
            </c:manualLayout>
          </c:layout>
          <c:overlay val="0"/>
        </c:title>
        <c:numFmt formatCode="hh:mm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50017024"/>
        <c:crosses val="autoZero"/>
        <c:auto val="1"/>
        <c:lblAlgn val="ctr"/>
        <c:lblOffset val="100"/>
        <c:noMultiLvlLbl val="0"/>
      </c:catAx>
      <c:valAx>
        <c:axId val="5001702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CH4 flux</a:t>
                </a:r>
                <a:r>
                  <a:rPr lang="ru-RU" dirty="0"/>
                  <a:t>, </a:t>
                </a:r>
                <a:r>
                  <a:rPr lang="en-US" dirty="0"/>
                  <a:t>mg</a:t>
                </a:r>
                <a:r>
                  <a:rPr lang="ru-RU" dirty="0"/>
                  <a:t> </a:t>
                </a:r>
                <a:r>
                  <a:rPr lang="en-US" dirty="0"/>
                  <a:t>m</a:t>
                </a:r>
                <a:r>
                  <a:rPr lang="ru-RU" baseline="30000" dirty="0"/>
                  <a:t>-2</a:t>
                </a:r>
                <a:r>
                  <a:rPr lang="ru-RU" dirty="0"/>
                  <a:t> </a:t>
                </a:r>
                <a:r>
                  <a:rPr lang="en-US" dirty="0"/>
                  <a:t>h</a:t>
                </a:r>
                <a:r>
                  <a:rPr lang="ru-RU" baseline="30000" dirty="0"/>
                  <a:t>-1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50006656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611329833770788"/>
          <c:y val="5.1400554097404488E-2"/>
          <c:w val="0.82999912510936169"/>
          <c:h val="0.8971988918051913"/>
        </c:manualLayout>
      </c:layout>
      <c:barChart>
        <c:barDir val="col"/>
        <c:grouping val="clustered"/>
        <c:varyColors val="0"/>
        <c:ser>
          <c:idx val="1"/>
          <c:order val="0"/>
          <c:tx>
            <c:v>PS</c:v>
          </c:tx>
          <c:spPr>
            <a:solidFill>
              <a:schemeClr val="accent1"/>
            </a:solidFill>
          </c:spPr>
          <c:invertIfNegative val="0"/>
          <c:cat>
            <c:numRef>
              <c:f>Лист1!$J$2:$J$6</c:f>
              <c:numCache>
                <c:formatCode>hh:mm</c:formatCode>
                <c:ptCount val="5"/>
                <c:pt idx="0">
                  <c:v>0.45833333333333326</c:v>
                </c:pt>
                <c:pt idx="1">
                  <c:v>0.75000000000000011</c:v>
                </c:pt>
                <c:pt idx="2">
                  <c:v>0</c:v>
                </c:pt>
                <c:pt idx="3">
                  <c:v>0.2916666666666668</c:v>
                </c:pt>
                <c:pt idx="4">
                  <c:v>0.58333333333333337</c:v>
                </c:pt>
              </c:numCache>
            </c:num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5.2386269460562164E-2</c:v>
                </c:pt>
                <c:pt idx="1">
                  <c:v>0.28868590191562576</c:v>
                </c:pt>
                <c:pt idx="2">
                  <c:v>-5.2060170714410429E-2</c:v>
                </c:pt>
                <c:pt idx="3">
                  <c:v>0.11563321234931973</c:v>
                </c:pt>
                <c:pt idx="4">
                  <c:v>7.5308359633260741E-2</c:v>
                </c:pt>
              </c:numCache>
            </c:numRef>
          </c:val>
        </c:ser>
        <c:ser>
          <c:idx val="0"/>
          <c:order val="1"/>
          <c:tx>
            <c:v>Lichen</c:v>
          </c:tx>
          <c:spPr>
            <a:noFill/>
            <a:ln>
              <a:solidFill>
                <a:schemeClr val="tx1"/>
              </a:solidFill>
            </a:ln>
          </c:spPr>
          <c:invertIfNegative val="0"/>
          <c:cat>
            <c:numRef>
              <c:f>Лист1!$J$2:$J$6</c:f>
              <c:numCache>
                <c:formatCode>hh:mm</c:formatCode>
                <c:ptCount val="5"/>
                <c:pt idx="0">
                  <c:v>0.45833333333333326</c:v>
                </c:pt>
                <c:pt idx="1">
                  <c:v>0.75000000000000011</c:v>
                </c:pt>
                <c:pt idx="2">
                  <c:v>0</c:v>
                </c:pt>
                <c:pt idx="3">
                  <c:v>0.2916666666666668</c:v>
                </c:pt>
                <c:pt idx="4">
                  <c:v>0.58333333333333337</c:v>
                </c:pt>
              </c:numCache>
            </c:numRef>
          </c:cat>
          <c:val>
            <c:numRef>
              <c:f>Лист1!$H$2:$H$6</c:f>
              <c:numCache>
                <c:formatCode>General</c:formatCode>
                <c:ptCount val="5"/>
                <c:pt idx="0">
                  <c:v>5.4352020591572604E-2</c:v>
                </c:pt>
                <c:pt idx="1">
                  <c:v>-0.23122741353839324</c:v>
                </c:pt>
                <c:pt idx="2">
                  <c:v>-0.47928581336220921</c:v>
                </c:pt>
                <c:pt idx="3">
                  <c:v>-9.1187107366748149E-2</c:v>
                </c:pt>
                <c:pt idx="4">
                  <c:v>-0.11211906012134087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0050176"/>
        <c:axId val="50051712"/>
      </c:barChart>
      <c:catAx>
        <c:axId val="50050176"/>
        <c:scaling>
          <c:orientation val="minMax"/>
        </c:scaling>
        <c:delete val="0"/>
        <c:axPos val="b"/>
        <c:numFmt formatCode="hh:mm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50051712"/>
        <c:crosses val="autoZero"/>
        <c:auto val="1"/>
        <c:lblAlgn val="ctr"/>
        <c:lblOffset val="100"/>
        <c:noMultiLvlLbl val="0"/>
      </c:catAx>
      <c:valAx>
        <c:axId val="5005171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 dirty="0"/>
                  <a:t>СН4 </a:t>
                </a:r>
                <a:r>
                  <a:rPr lang="en-US" dirty="0"/>
                  <a:t>flux, mg m</a:t>
                </a:r>
                <a:r>
                  <a:rPr lang="en-US" baseline="30000" dirty="0"/>
                  <a:t>-2</a:t>
                </a:r>
                <a:r>
                  <a:rPr lang="en-US" dirty="0"/>
                  <a:t> h</a:t>
                </a:r>
                <a:r>
                  <a:rPr lang="en-US" baseline="30000" dirty="0"/>
                  <a:t>-1</a:t>
                </a:r>
                <a:endParaRPr lang="ru-RU" baseline="300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500501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333464566929161"/>
          <c:y val="2.739391951006127E-2"/>
          <c:w val="0.15888757655293093"/>
          <c:h val="0.209101049868766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100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2015</a:t>
            </a:r>
            <a:endParaRPr lang="ru-RU"/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0.101487863467616"/>
          <c:y val="3.8450284623512972E-2"/>
          <c:w val="0.87997840929224502"/>
          <c:h val="0.81500622853577931"/>
        </c:manualLayout>
      </c:layout>
      <c:barChart>
        <c:barDir val="col"/>
        <c:grouping val="clustered"/>
        <c:varyColors val="0"/>
        <c:ser>
          <c:idx val="0"/>
          <c:order val="0"/>
          <c:tx>
            <c:v>PS</c:v>
          </c:tx>
          <c:invertIfNegative val="0"/>
          <c:cat>
            <c:numRef>
              <c:f>СО2_бугор!$A$2:$A$13</c:f>
              <c:numCache>
                <c:formatCode>dd/mm/yyyy</c:formatCode>
                <c:ptCount val="12"/>
                <c:pt idx="0">
                  <c:v>42164</c:v>
                </c:pt>
                <c:pt idx="1">
                  <c:v>42167</c:v>
                </c:pt>
                <c:pt idx="2">
                  <c:v>42169</c:v>
                </c:pt>
                <c:pt idx="3">
                  <c:v>42185</c:v>
                </c:pt>
                <c:pt idx="4">
                  <c:v>42186</c:v>
                </c:pt>
                <c:pt idx="5">
                  <c:v>42201</c:v>
                </c:pt>
                <c:pt idx="6">
                  <c:v>42202</c:v>
                </c:pt>
                <c:pt idx="7">
                  <c:v>42204</c:v>
                </c:pt>
                <c:pt idx="8">
                  <c:v>42222</c:v>
                </c:pt>
                <c:pt idx="9">
                  <c:v>42223</c:v>
                </c:pt>
                <c:pt idx="10">
                  <c:v>42269</c:v>
                </c:pt>
                <c:pt idx="11">
                  <c:v>42270</c:v>
                </c:pt>
              </c:numCache>
            </c:numRef>
          </c:cat>
          <c:val>
            <c:numRef>
              <c:f>СО2_бугор!$G$2:$G$13</c:f>
              <c:numCache>
                <c:formatCode>General</c:formatCode>
                <c:ptCount val="12"/>
                <c:pt idx="0">
                  <c:v>54.269927760137833</c:v>
                </c:pt>
                <c:pt idx="1">
                  <c:v>75.190131031524444</c:v>
                </c:pt>
                <c:pt idx="2">
                  <c:v>116.19009081270345</c:v>
                </c:pt>
                <c:pt idx="3">
                  <c:v>177.53573900825285</c:v>
                </c:pt>
                <c:pt idx="4">
                  <c:v>156.71876418660605</c:v>
                </c:pt>
                <c:pt idx="5">
                  <c:v>134.00388437762339</c:v>
                </c:pt>
                <c:pt idx="6">
                  <c:v>105.42952677720467</c:v>
                </c:pt>
                <c:pt idx="7">
                  <c:v>82.369685456891389</c:v>
                </c:pt>
                <c:pt idx="8">
                  <c:v>99.981991722790539</c:v>
                </c:pt>
                <c:pt idx="9">
                  <c:v>98.501730060377554</c:v>
                </c:pt>
                <c:pt idx="10">
                  <c:v>43.012757745615076</c:v>
                </c:pt>
                <c:pt idx="11">
                  <c:v>47.63706278844267</c:v>
                </c:pt>
              </c:numCache>
            </c:numRef>
          </c:val>
        </c:ser>
        <c:ser>
          <c:idx val="1"/>
          <c:order val="1"/>
          <c:tx>
            <c:v>Lichen</c:v>
          </c:tx>
          <c:invertIfNegative val="0"/>
          <c:cat>
            <c:numRef>
              <c:f>СО2_бугор!$A$2:$A$13</c:f>
              <c:numCache>
                <c:formatCode>dd/mm/yyyy</c:formatCode>
                <c:ptCount val="12"/>
                <c:pt idx="0">
                  <c:v>42164</c:v>
                </c:pt>
                <c:pt idx="1">
                  <c:v>42167</c:v>
                </c:pt>
                <c:pt idx="2">
                  <c:v>42169</c:v>
                </c:pt>
                <c:pt idx="3">
                  <c:v>42185</c:v>
                </c:pt>
                <c:pt idx="4">
                  <c:v>42186</c:v>
                </c:pt>
                <c:pt idx="5">
                  <c:v>42201</c:v>
                </c:pt>
                <c:pt idx="6">
                  <c:v>42202</c:v>
                </c:pt>
                <c:pt idx="7">
                  <c:v>42204</c:v>
                </c:pt>
                <c:pt idx="8">
                  <c:v>42222</c:v>
                </c:pt>
                <c:pt idx="9">
                  <c:v>42223</c:v>
                </c:pt>
                <c:pt idx="10">
                  <c:v>42269</c:v>
                </c:pt>
                <c:pt idx="11">
                  <c:v>42270</c:v>
                </c:pt>
              </c:numCache>
            </c:numRef>
          </c:cat>
          <c:val>
            <c:numRef>
              <c:f>СО2_бугор!$L$2:$L$13</c:f>
              <c:numCache>
                <c:formatCode>General</c:formatCode>
                <c:ptCount val="12"/>
                <c:pt idx="0">
                  <c:v>71.991211274968606</c:v>
                </c:pt>
                <c:pt idx="1">
                  <c:v>99.965195768593333</c:v>
                </c:pt>
                <c:pt idx="2">
                  <c:v>171.84276233874778</c:v>
                </c:pt>
                <c:pt idx="3">
                  <c:v>201.55230149452785</c:v>
                </c:pt>
                <c:pt idx="4">
                  <c:v>154.56024799751501</c:v>
                </c:pt>
                <c:pt idx="5">
                  <c:v>148.5929942863614</c:v>
                </c:pt>
                <c:pt idx="6">
                  <c:v>181.65119461637659</c:v>
                </c:pt>
                <c:pt idx="7">
                  <c:v>206.57483032087353</c:v>
                </c:pt>
                <c:pt idx="8">
                  <c:v>151.2715412932742</c:v>
                </c:pt>
                <c:pt idx="9">
                  <c:v>125.01299876782038</c:v>
                </c:pt>
                <c:pt idx="10">
                  <c:v>134.76019084272733</c:v>
                </c:pt>
                <c:pt idx="11">
                  <c:v>83.676970412497454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0103424"/>
        <c:axId val="50104960"/>
      </c:barChart>
      <c:catAx>
        <c:axId val="50103424"/>
        <c:scaling>
          <c:orientation val="minMax"/>
        </c:scaling>
        <c:delete val="0"/>
        <c:axPos val="b"/>
        <c:numFmt formatCode="d/m;@" sourceLinked="0"/>
        <c:majorTickMark val="out"/>
        <c:minorTickMark val="none"/>
        <c:tickLblPos val="nextTo"/>
        <c:crossAx val="50104960"/>
        <c:crosses val="autoZero"/>
        <c:auto val="0"/>
        <c:lblAlgn val="ctr"/>
        <c:lblOffset val="100"/>
        <c:noMultiLvlLbl val="0"/>
      </c:catAx>
      <c:valAx>
        <c:axId val="5010496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CO2 flux</a:t>
                </a:r>
                <a:r>
                  <a:rPr lang="ru-RU" dirty="0"/>
                  <a:t>, </a:t>
                </a:r>
                <a:r>
                  <a:rPr lang="en-US" dirty="0"/>
                  <a:t>mg</a:t>
                </a:r>
                <a:r>
                  <a:rPr lang="ru-RU" dirty="0"/>
                  <a:t> </a:t>
                </a:r>
                <a:r>
                  <a:rPr lang="en-US" dirty="0"/>
                  <a:t>m</a:t>
                </a:r>
                <a:r>
                  <a:rPr lang="ru-RU" baseline="30000" dirty="0"/>
                  <a:t>-2</a:t>
                </a:r>
                <a:r>
                  <a:rPr lang="ru-RU" dirty="0"/>
                  <a:t> </a:t>
                </a:r>
                <a:r>
                  <a:rPr lang="en-US" dirty="0"/>
                  <a:t>h</a:t>
                </a:r>
                <a:r>
                  <a:rPr lang="ru-RU" baseline="30000" dirty="0"/>
                  <a:t>-1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50103424"/>
        <c:crosses val="autoZero"/>
        <c:crossBetween val="between"/>
      </c:valAx>
      <c:spPr>
        <a:noFill/>
      </c:spPr>
    </c:plotArea>
    <c:legend>
      <c:legendPos val="r"/>
      <c:layout>
        <c:manualLayout>
          <c:xMode val="edge"/>
          <c:yMode val="edge"/>
          <c:x val="0.85169128584201703"/>
          <c:y val="3.2036813580120713E-2"/>
          <c:w val="0.11481839495337801"/>
          <c:h val="0.23982247673586266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2016</a:t>
            </a:r>
            <a:endParaRPr lang="ru-RU"/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9.7064813152427765E-2"/>
          <c:y val="3.9855072463768605E-2"/>
          <c:w val="0.87167030017014036"/>
          <c:h val="0.764628069094879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PS</c:v>
                </c:pt>
              </c:strCache>
            </c:strRef>
          </c:tx>
          <c:invertIfNegative val="0"/>
          <c:cat>
            <c:numRef>
              <c:f>Лист1!$A$36:$A$47</c:f>
              <c:numCache>
                <c:formatCode>dd\-mmm</c:formatCode>
                <c:ptCount val="12"/>
                <c:pt idx="0">
                  <c:v>42509</c:v>
                </c:pt>
                <c:pt idx="1">
                  <c:v>42510</c:v>
                </c:pt>
                <c:pt idx="2">
                  <c:v>42511</c:v>
                </c:pt>
                <c:pt idx="3">
                  <c:v>42512</c:v>
                </c:pt>
                <c:pt idx="4">
                  <c:v>42542</c:v>
                </c:pt>
                <c:pt idx="5">
                  <c:v>42543</c:v>
                </c:pt>
                <c:pt idx="6">
                  <c:v>42545</c:v>
                </c:pt>
                <c:pt idx="7">
                  <c:v>42570</c:v>
                </c:pt>
                <c:pt idx="8">
                  <c:v>42571</c:v>
                </c:pt>
                <c:pt idx="9">
                  <c:v>42572</c:v>
                </c:pt>
                <c:pt idx="10">
                  <c:v>42591.08</c:v>
                </c:pt>
                <c:pt idx="11">
                  <c:v>42592</c:v>
                </c:pt>
              </c:numCache>
            </c:numRef>
          </c:cat>
          <c:val>
            <c:numRef>
              <c:f>Лист1!$H$36:$H$47</c:f>
              <c:numCache>
                <c:formatCode>General</c:formatCode>
                <c:ptCount val="12"/>
                <c:pt idx="0">
                  <c:v>60.046097668186732</c:v>
                </c:pt>
                <c:pt idx="1">
                  <c:v>55.876988024713398</c:v>
                </c:pt>
                <c:pt idx="2">
                  <c:v>78.870642787582156</c:v>
                </c:pt>
                <c:pt idx="3">
                  <c:v>108.3215391181345</c:v>
                </c:pt>
                <c:pt idx="4">
                  <c:v>151.04745077678254</c:v>
                </c:pt>
                <c:pt idx="5">
                  <c:v>167.3376025289117</c:v>
                </c:pt>
                <c:pt idx="6">
                  <c:v>97.456060651663307</c:v>
                </c:pt>
                <c:pt idx="7">
                  <c:v>254.92648917174023</c:v>
                </c:pt>
                <c:pt idx="8">
                  <c:v>159.58528746559193</c:v>
                </c:pt>
                <c:pt idx="9">
                  <c:v>177.58792049008875</c:v>
                </c:pt>
                <c:pt idx="10">
                  <c:v>191.36841589477851</c:v>
                </c:pt>
                <c:pt idx="11">
                  <c:v>173.75997951712091</c:v>
                </c:pt>
              </c:numCache>
            </c:numRef>
          </c:val>
        </c:ser>
        <c:ser>
          <c:idx val="1"/>
          <c:order val="1"/>
          <c:tx>
            <c:v>Lichen</c:v>
          </c:tx>
          <c:invertIfNegative val="0"/>
          <c:cat>
            <c:numRef>
              <c:f>Лист1!$A$36:$A$47</c:f>
              <c:numCache>
                <c:formatCode>dd\-mmm</c:formatCode>
                <c:ptCount val="12"/>
                <c:pt idx="0">
                  <c:v>42509</c:v>
                </c:pt>
                <c:pt idx="1">
                  <c:v>42510</c:v>
                </c:pt>
                <c:pt idx="2">
                  <c:v>42511</c:v>
                </c:pt>
                <c:pt idx="3">
                  <c:v>42512</c:v>
                </c:pt>
                <c:pt idx="4">
                  <c:v>42542</c:v>
                </c:pt>
                <c:pt idx="5">
                  <c:v>42543</c:v>
                </c:pt>
                <c:pt idx="6">
                  <c:v>42545</c:v>
                </c:pt>
                <c:pt idx="7">
                  <c:v>42570</c:v>
                </c:pt>
                <c:pt idx="8">
                  <c:v>42571</c:v>
                </c:pt>
                <c:pt idx="9">
                  <c:v>42572</c:v>
                </c:pt>
                <c:pt idx="10">
                  <c:v>42591.08</c:v>
                </c:pt>
                <c:pt idx="11">
                  <c:v>42592</c:v>
                </c:pt>
              </c:numCache>
            </c:numRef>
          </c:cat>
          <c:val>
            <c:numRef>
              <c:f>Лист1!$I$36:$I$47</c:f>
              <c:numCache>
                <c:formatCode>General</c:formatCode>
                <c:ptCount val="12"/>
                <c:pt idx="0">
                  <c:v>77.612685528414261</c:v>
                </c:pt>
                <c:pt idx="1">
                  <c:v>72.033531219640508</c:v>
                </c:pt>
                <c:pt idx="2">
                  <c:v>96.176991775515432</c:v>
                </c:pt>
                <c:pt idx="3">
                  <c:v>169.88765494946145</c:v>
                </c:pt>
                <c:pt idx="4">
                  <c:v>184.23559731638278</c:v>
                </c:pt>
                <c:pt idx="5">
                  <c:v>264.56061555516703</c:v>
                </c:pt>
                <c:pt idx="6">
                  <c:v>162.02084207327081</c:v>
                </c:pt>
                <c:pt idx="7">
                  <c:v>352.18506887787959</c:v>
                </c:pt>
                <c:pt idx="8">
                  <c:v>226.82398018103802</c:v>
                </c:pt>
                <c:pt idx="9">
                  <c:v>233.23228386628438</c:v>
                </c:pt>
                <c:pt idx="10">
                  <c:v>336.17371367141959</c:v>
                </c:pt>
                <c:pt idx="11">
                  <c:v>234.91343752997318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0130944"/>
        <c:axId val="50132864"/>
      </c:barChart>
      <c:catAx>
        <c:axId val="501309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Date</a:t>
                </a:r>
                <a:endParaRPr lang="ru-RU"/>
              </a:p>
            </c:rich>
          </c:tx>
          <c:layout>
            <c:manualLayout>
              <c:xMode val="edge"/>
              <c:yMode val="edge"/>
              <c:x val="0.47576291116013375"/>
              <c:y val="0.91777835325737012"/>
            </c:manualLayout>
          </c:layout>
          <c:overlay val="0"/>
        </c:title>
        <c:numFmt formatCode="d/m;@" sourceLinked="0"/>
        <c:majorTickMark val="out"/>
        <c:minorTickMark val="none"/>
        <c:tickLblPos val="nextTo"/>
        <c:crossAx val="50132864"/>
        <c:crosses val="autoZero"/>
        <c:auto val="0"/>
        <c:lblAlgn val="ctr"/>
        <c:lblOffset val="100"/>
        <c:noMultiLvlLbl val="0"/>
      </c:catAx>
      <c:valAx>
        <c:axId val="5013286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 algn="ctr" rtl="0">
                  <a:defRPr/>
                </a:pPr>
                <a:r>
                  <a:rPr lang="en-US" dirty="0"/>
                  <a:t>CO2 flux, mg m</a:t>
                </a:r>
                <a:r>
                  <a:rPr lang="en-US" baseline="30000" dirty="0"/>
                  <a:t>-2</a:t>
                </a:r>
                <a:r>
                  <a:rPr lang="en-US" dirty="0"/>
                  <a:t> h</a:t>
                </a:r>
                <a:r>
                  <a:rPr lang="en-US" baseline="30000" dirty="0"/>
                  <a:t>-1</a:t>
                </a:r>
                <a:endParaRPr lang="ru-RU" baseline="30000" dirty="0"/>
              </a:p>
            </c:rich>
          </c:tx>
          <c:layout>
            <c:manualLayout>
              <c:xMode val="edge"/>
              <c:yMode val="edge"/>
              <c:x val="1.650049990011488E-2"/>
              <c:y val="0.1159365852596346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5013094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55283F-DFC0-4F78-943C-1D3C0CFA2DB3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9CD9879-EDD0-4C25-8749-749D82FA85E3}">
      <dgm:prSet phldrT="[Текст]" custT="1"/>
      <dgm:spPr/>
      <dgm:t>
        <a:bodyPr/>
        <a:lstStyle/>
        <a:p>
          <a:pPr algn="ctr"/>
          <a:r>
            <a:rPr lang="en-US" sz="1100" dirty="0" smtClean="0"/>
            <a:t>Peat mound/</a:t>
          </a:r>
          <a:r>
            <a:rPr lang="en-US" sz="1100" dirty="0" err="1" smtClean="0"/>
            <a:t>Palsa</a:t>
          </a:r>
          <a:endParaRPr lang="ru-RU" sz="1100" dirty="0"/>
        </a:p>
      </dgm:t>
    </dgm:pt>
    <dgm:pt modelId="{22F92889-AE1E-45F4-8FC2-A958F89B4EA7}" type="parTrans" cxnId="{CEC5CC43-B252-4FC3-8B61-2EF589C1D846}">
      <dgm:prSet/>
      <dgm:spPr/>
      <dgm:t>
        <a:bodyPr/>
        <a:lstStyle/>
        <a:p>
          <a:pPr algn="ctr"/>
          <a:endParaRPr lang="ru-RU" sz="1100"/>
        </a:p>
      </dgm:t>
    </dgm:pt>
    <dgm:pt modelId="{72D73C8A-09B4-476E-A106-3D1A3A629FCF}" type="sibTrans" cxnId="{CEC5CC43-B252-4FC3-8B61-2EF589C1D846}">
      <dgm:prSet/>
      <dgm:spPr/>
      <dgm:t>
        <a:bodyPr/>
        <a:lstStyle/>
        <a:p>
          <a:pPr algn="ctr"/>
          <a:endParaRPr lang="ru-RU" sz="1100"/>
        </a:p>
      </dgm:t>
    </dgm:pt>
    <dgm:pt modelId="{17673904-9B90-4459-BFFC-AB3790A32C4D}">
      <dgm:prSet phldrT="[Текст]" custT="1"/>
      <dgm:spPr/>
      <dgm:t>
        <a:bodyPr/>
        <a:lstStyle/>
        <a:p>
          <a:pPr algn="ctr"/>
          <a:r>
            <a:rPr lang="en-US" sz="1100" dirty="0" smtClean="0"/>
            <a:t>Peat spot (non covered)</a:t>
          </a:r>
          <a:endParaRPr lang="ru-RU" sz="1100" dirty="0" smtClean="0"/>
        </a:p>
        <a:p>
          <a:pPr algn="ctr"/>
          <a:r>
            <a:rPr lang="en-GB" sz="1100" dirty="0" smtClean="0"/>
            <a:t>erosive nature</a:t>
          </a:r>
          <a:endParaRPr lang="ru-RU" sz="1100" dirty="0"/>
        </a:p>
      </dgm:t>
    </dgm:pt>
    <dgm:pt modelId="{2E3FA09F-51F1-432F-ABBD-5A1286566263}" type="parTrans" cxnId="{01C6031B-74ED-42E0-BBCD-43DC3E8960A4}">
      <dgm:prSet/>
      <dgm:spPr/>
      <dgm:t>
        <a:bodyPr/>
        <a:lstStyle/>
        <a:p>
          <a:pPr algn="ctr"/>
          <a:endParaRPr lang="ru-RU" sz="1100"/>
        </a:p>
      </dgm:t>
    </dgm:pt>
    <dgm:pt modelId="{7F96BEF3-8BAA-4FB2-8F0C-78A89E45AC32}" type="sibTrans" cxnId="{01C6031B-74ED-42E0-BBCD-43DC3E8960A4}">
      <dgm:prSet/>
      <dgm:spPr/>
      <dgm:t>
        <a:bodyPr/>
        <a:lstStyle/>
        <a:p>
          <a:pPr algn="ctr"/>
          <a:endParaRPr lang="ru-RU" sz="1100"/>
        </a:p>
      </dgm:t>
    </dgm:pt>
    <dgm:pt modelId="{2C88DBF0-0D8D-4135-971B-FA9923038AFB}">
      <dgm:prSet phldrT="[Текст]" custT="1"/>
      <dgm:spPr/>
      <dgm:t>
        <a:bodyPr/>
        <a:lstStyle/>
        <a:p>
          <a:pPr algn="ctr"/>
          <a:r>
            <a:rPr lang="en-US" sz="1100" dirty="0" smtClean="0"/>
            <a:t>Lichen communities </a:t>
          </a:r>
          <a:r>
            <a:rPr lang="en-US" sz="1100" b="1" dirty="0" smtClean="0">
              <a:solidFill>
                <a:schemeClr val="tx1"/>
              </a:solidFill>
            </a:rPr>
            <a:t>(</a:t>
          </a:r>
          <a:r>
            <a:rPr lang="en-GB" sz="1100" dirty="0" smtClean="0">
              <a:solidFill>
                <a:schemeClr val="tx1"/>
              </a:solidFill>
            </a:rPr>
            <a:t>frequent</a:t>
          </a:r>
          <a:r>
            <a:rPr lang="ru-RU" sz="1100" b="1" dirty="0" smtClean="0">
              <a:solidFill>
                <a:schemeClr val="tx1"/>
              </a:solidFill>
            </a:rPr>
            <a:t> </a:t>
          </a:r>
          <a:r>
            <a:rPr kumimoji="0" lang="ru-RU" sz="1100" b="1" i="1" dirty="0" err="1" smtClean="0">
              <a:solidFill>
                <a:schemeClr val="dk1"/>
              </a:solidFill>
              <a:latin typeface="+mn-lt"/>
              <a:ea typeface="+mn-ea"/>
              <a:cs typeface="+mn-cs"/>
            </a:rPr>
            <a:t>Cladonia</a:t>
          </a:r>
          <a:r>
            <a:rPr kumimoji="0" lang="ru-RU" sz="1100" b="1" i="1" dirty="0" smtClean="0">
              <a:solidFill>
                <a:schemeClr val="dk1"/>
              </a:solidFill>
              <a:latin typeface="+mn-lt"/>
              <a:ea typeface="+mn-ea"/>
              <a:cs typeface="+mn-cs"/>
            </a:rPr>
            <a:t> </a:t>
          </a:r>
          <a:r>
            <a:rPr kumimoji="0" lang="ru-RU" sz="1100" b="1" i="1" dirty="0" err="1" smtClean="0">
              <a:solidFill>
                <a:schemeClr val="dk1"/>
              </a:solidFill>
              <a:latin typeface="+mn-lt"/>
              <a:ea typeface="+mn-ea"/>
              <a:cs typeface="+mn-cs"/>
            </a:rPr>
            <a:t>arbuscula</a:t>
          </a:r>
          <a:r>
            <a:rPr kumimoji="0" lang="en-US" sz="1100" b="1" i="1" dirty="0" smtClean="0">
              <a:solidFill>
                <a:schemeClr val="dk1"/>
              </a:solidFill>
              <a:latin typeface="+mn-lt"/>
              <a:ea typeface="+mn-ea"/>
              <a:cs typeface="+mn-cs"/>
            </a:rPr>
            <a:t>, </a:t>
          </a:r>
          <a:r>
            <a:rPr kumimoji="0" lang="ru-RU" sz="1100" b="1" i="1" dirty="0" smtClean="0">
              <a:solidFill>
                <a:schemeClr val="dk1"/>
              </a:solidFill>
              <a:latin typeface="+mn-lt"/>
              <a:ea typeface="+mn-ea"/>
              <a:cs typeface="+mn-cs"/>
            </a:rPr>
            <a:t>C. </a:t>
          </a:r>
          <a:r>
            <a:rPr kumimoji="0" lang="ru-RU" sz="1100" b="1" i="1" dirty="0" err="1" smtClean="0">
              <a:solidFill>
                <a:schemeClr val="dk1"/>
              </a:solidFill>
              <a:latin typeface="+mn-lt"/>
              <a:ea typeface="+mn-ea"/>
              <a:cs typeface="+mn-cs"/>
            </a:rPr>
            <a:t>сoccifera</a:t>
          </a:r>
          <a:r>
            <a:rPr kumimoji="0" lang="en-US" sz="1100" b="1" i="1" dirty="0" smtClean="0">
              <a:solidFill>
                <a:schemeClr val="dk1"/>
              </a:solidFill>
              <a:latin typeface="+mn-lt"/>
              <a:ea typeface="+mn-ea"/>
              <a:cs typeface="+mn-cs"/>
            </a:rPr>
            <a:t>, </a:t>
          </a:r>
          <a:r>
            <a:rPr kumimoji="0" lang="ru-RU" sz="1100" b="1" i="1" dirty="0" smtClean="0">
              <a:solidFill>
                <a:schemeClr val="dk1"/>
              </a:solidFill>
              <a:latin typeface="+mn-lt"/>
              <a:ea typeface="+mn-ea"/>
              <a:cs typeface="+mn-cs"/>
            </a:rPr>
            <a:t>C. </a:t>
          </a:r>
          <a:r>
            <a:rPr kumimoji="0" lang="en-US" sz="1100" b="1" i="1" dirty="0" smtClean="0">
              <a:solidFill>
                <a:schemeClr val="dk1"/>
              </a:solidFill>
              <a:latin typeface="+mn-lt"/>
              <a:ea typeface="+mn-ea"/>
              <a:cs typeface="+mn-cs"/>
            </a:rPr>
            <a:t>g</a:t>
          </a:r>
          <a:r>
            <a:rPr kumimoji="0" lang="ru-RU" sz="1100" b="1" i="1" dirty="0" err="1" smtClean="0">
              <a:solidFill>
                <a:schemeClr val="dk1"/>
              </a:solidFill>
              <a:latin typeface="+mn-lt"/>
              <a:ea typeface="+mn-ea"/>
              <a:cs typeface="+mn-cs"/>
            </a:rPr>
            <a:t>racilis</a:t>
          </a:r>
          <a:r>
            <a:rPr kumimoji="0" lang="en-US" sz="1100" b="1" i="1" dirty="0" smtClean="0">
              <a:solidFill>
                <a:schemeClr val="dk1"/>
              </a:solidFill>
              <a:latin typeface="+mn-lt"/>
              <a:ea typeface="+mn-ea"/>
              <a:cs typeface="+mn-cs"/>
            </a:rPr>
            <a:t>, </a:t>
          </a:r>
          <a:r>
            <a:rPr kumimoji="0" lang="ru-RU" sz="1100" b="1" i="1" dirty="0" smtClean="0">
              <a:solidFill>
                <a:schemeClr val="dk1"/>
              </a:solidFill>
              <a:latin typeface="+mn-lt"/>
              <a:ea typeface="+mn-ea"/>
              <a:cs typeface="+mn-cs"/>
            </a:rPr>
            <a:t>C. </a:t>
          </a:r>
          <a:r>
            <a:rPr kumimoji="0" lang="en-GB" sz="1100" b="1" i="1" dirty="0" smtClean="0">
              <a:solidFill>
                <a:schemeClr val="dk1"/>
              </a:solidFill>
              <a:latin typeface="+mn-lt"/>
              <a:ea typeface="+mn-ea"/>
              <a:cs typeface="+mn-cs"/>
            </a:rPr>
            <a:t>r</a:t>
          </a:r>
          <a:r>
            <a:rPr kumimoji="0" lang="ru-RU" sz="1100" b="1" i="1" dirty="0" err="1" smtClean="0">
              <a:solidFill>
                <a:schemeClr val="dk1"/>
              </a:solidFill>
              <a:latin typeface="+mn-lt"/>
              <a:ea typeface="+mn-ea"/>
              <a:cs typeface="+mn-cs"/>
            </a:rPr>
            <a:t>angiferina</a:t>
          </a:r>
          <a:r>
            <a:rPr kumimoji="0" lang="en-US" sz="1100" b="1" i="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)</a:t>
          </a:r>
          <a:endParaRPr lang="ru-RU" sz="1100" i="0" dirty="0">
            <a:solidFill>
              <a:schemeClr val="tx1"/>
            </a:solidFill>
          </a:endParaRPr>
        </a:p>
      </dgm:t>
    </dgm:pt>
    <dgm:pt modelId="{F4FD5D7A-0803-474A-B6D5-58A6E233FFEB}" type="parTrans" cxnId="{C4FB65A8-5A25-4D1E-A04C-F1AF25ED93FA}">
      <dgm:prSet/>
      <dgm:spPr/>
      <dgm:t>
        <a:bodyPr/>
        <a:lstStyle/>
        <a:p>
          <a:pPr algn="ctr"/>
          <a:endParaRPr lang="ru-RU" sz="1100"/>
        </a:p>
      </dgm:t>
    </dgm:pt>
    <dgm:pt modelId="{1F3E0246-06A7-4593-B5D9-B179E51CF0BC}" type="sibTrans" cxnId="{C4FB65A8-5A25-4D1E-A04C-F1AF25ED93FA}">
      <dgm:prSet/>
      <dgm:spPr/>
      <dgm:t>
        <a:bodyPr/>
        <a:lstStyle/>
        <a:p>
          <a:pPr algn="ctr"/>
          <a:endParaRPr lang="ru-RU" sz="1100"/>
        </a:p>
      </dgm:t>
    </dgm:pt>
    <dgm:pt modelId="{198739AC-A7C7-48D9-8BCC-B1DFB3817A58}">
      <dgm:prSet phldrT="[Текст]" custT="1"/>
      <dgm:spPr/>
      <dgm:t>
        <a:bodyPr/>
        <a:lstStyle/>
        <a:p>
          <a:pPr algn="ctr"/>
          <a:r>
            <a:rPr lang="en-US" sz="1100" i="1" dirty="0" err="1" smtClean="0">
              <a:solidFill>
                <a:schemeClr val="bg1"/>
              </a:solidFill>
            </a:rPr>
            <a:t>Srubs</a:t>
          </a:r>
          <a:r>
            <a:rPr lang="en-US" sz="1100" i="1" dirty="0" smtClean="0">
              <a:solidFill>
                <a:schemeClr val="bg1"/>
              </a:solidFill>
            </a:rPr>
            <a:t>-lichen </a:t>
          </a:r>
        </a:p>
        <a:p>
          <a:pPr algn="ctr"/>
          <a:r>
            <a:rPr lang="en-US" sz="1100" b="1" i="0" dirty="0" smtClean="0">
              <a:solidFill>
                <a:schemeClr val="tx1"/>
              </a:solidFill>
            </a:rPr>
            <a:t>(</a:t>
          </a:r>
          <a:r>
            <a:rPr kumimoji="0" lang="ru-RU" sz="1100" b="1" i="1" dirty="0" err="1" smtClean="0">
              <a:solidFill>
                <a:schemeClr val="dk1"/>
              </a:solidFill>
              <a:latin typeface="+mn-lt"/>
              <a:ea typeface="+mn-ea"/>
              <a:cs typeface="+mn-cs"/>
            </a:rPr>
            <a:t>Ledum</a:t>
          </a:r>
          <a:r>
            <a:rPr kumimoji="0" lang="ru-RU" sz="1100" b="1" i="1" dirty="0" smtClean="0">
              <a:solidFill>
                <a:schemeClr val="dk1"/>
              </a:solidFill>
              <a:latin typeface="+mn-lt"/>
              <a:ea typeface="+mn-ea"/>
              <a:cs typeface="+mn-cs"/>
            </a:rPr>
            <a:t> </a:t>
          </a:r>
          <a:r>
            <a:rPr kumimoji="0" lang="ru-RU" sz="1100" b="1" i="1" dirty="0" err="1" smtClean="0">
              <a:solidFill>
                <a:schemeClr val="dk1"/>
              </a:solidFill>
              <a:latin typeface="+mn-lt"/>
              <a:ea typeface="+mn-ea"/>
              <a:cs typeface="+mn-cs"/>
            </a:rPr>
            <a:t>palustre</a:t>
          </a:r>
          <a:r>
            <a:rPr kumimoji="0" lang="en-US" sz="1100" b="1" i="1" dirty="0" smtClean="0">
              <a:solidFill>
                <a:schemeClr val="dk1"/>
              </a:solidFill>
              <a:latin typeface="+mn-lt"/>
              <a:ea typeface="+mn-ea"/>
              <a:cs typeface="+mn-cs"/>
            </a:rPr>
            <a:t>, </a:t>
          </a:r>
          <a:r>
            <a:rPr kumimoji="0" lang="ru-RU" sz="1100" b="1" i="1" dirty="0" err="1" smtClean="0">
              <a:solidFill>
                <a:schemeClr val="dk1"/>
              </a:solidFill>
              <a:latin typeface="+mn-lt"/>
              <a:ea typeface="+mn-ea"/>
              <a:cs typeface="+mn-cs"/>
            </a:rPr>
            <a:t>Vaccinium</a:t>
          </a:r>
          <a:r>
            <a:rPr kumimoji="0" lang="ru-RU" sz="1100" b="1" i="1" dirty="0" smtClean="0">
              <a:solidFill>
                <a:schemeClr val="dk1"/>
              </a:solidFill>
              <a:latin typeface="+mn-lt"/>
              <a:ea typeface="+mn-ea"/>
              <a:cs typeface="+mn-cs"/>
            </a:rPr>
            <a:t> </a:t>
          </a:r>
          <a:r>
            <a:rPr kumimoji="0" lang="ru-RU" sz="1100" b="1" i="1" dirty="0" err="1" smtClean="0">
              <a:solidFill>
                <a:schemeClr val="dk1"/>
              </a:solidFill>
              <a:latin typeface="+mn-lt"/>
              <a:ea typeface="+mn-ea"/>
              <a:cs typeface="+mn-cs"/>
            </a:rPr>
            <a:t>uliginosum</a:t>
          </a:r>
          <a:r>
            <a:rPr kumimoji="0" lang="en-US" sz="1100" b="1" i="1" dirty="0" smtClean="0">
              <a:solidFill>
                <a:schemeClr val="dk1"/>
              </a:solidFill>
              <a:latin typeface="+mn-lt"/>
              <a:ea typeface="+mn-ea"/>
              <a:cs typeface="+mn-cs"/>
            </a:rPr>
            <a:t>, </a:t>
          </a:r>
          <a:r>
            <a:rPr kumimoji="0" lang="ru-RU" sz="1100" b="1" i="1" dirty="0" err="1" smtClean="0">
              <a:solidFill>
                <a:schemeClr val="dk1"/>
              </a:solidFill>
              <a:latin typeface="+mn-lt"/>
              <a:ea typeface="+mn-ea"/>
              <a:cs typeface="+mn-cs"/>
            </a:rPr>
            <a:t>Betula</a:t>
          </a:r>
          <a:r>
            <a:rPr kumimoji="0" lang="ru-RU" sz="1100" b="1" i="1" dirty="0" smtClean="0">
              <a:solidFill>
                <a:schemeClr val="dk1"/>
              </a:solidFill>
              <a:latin typeface="+mn-lt"/>
              <a:ea typeface="+mn-ea"/>
              <a:cs typeface="+mn-cs"/>
            </a:rPr>
            <a:t> </a:t>
          </a:r>
          <a:r>
            <a:rPr kumimoji="0" lang="ru-RU" sz="1100" b="1" i="1" dirty="0" err="1" smtClean="0">
              <a:solidFill>
                <a:schemeClr val="dk1"/>
              </a:solidFill>
              <a:latin typeface="+mn-lt"/>
              <a:ea typeface="+mn-ea"/>
              <a:cs typeface="+mn-cs"/>
            </a:rPr>
            <a:t>nana</a:t>
          </a:r>
          <a:r>
            <a:rPr kumimoji="0" lang="en-US" sz="1100" b="1" i="1" dirty="0" smtClean="0">
              <a:solidFill>
                <a:schemeClr val="dk1"/>
              </a:solidFill>
              <a:latin typeface="+mn-lt"/>
              <a:ea typeface="+mn-ea"/>
              <a:cs typeface="+mn-cs"/>
            </a:rPr>
            <a:t>, </a:t>
          </a:r>
          <a:r>
            <a:rPr kumimoji="0" lang="ru-RU" sz="1100" b="1" i="1" dirty="0" err="1" smtClean="0">
              <a:solidFill>
                <a:schemeClr val="dk1"/>
              </a:solidFill>
              <a:latin typeface="+mn-lt"/>
              <a:ea typeface="+mn-ea"/>
              <a:cs typeface="+mn-cs"/>
            </a:rPr>
            <a:t>Empetrum</a:t>
          </a:r>
          <a:r>
            <a:rPr kumimoji="0" lang="ru-RU" sz="1100" b="1" i="1" dirty="0" smtClean="0">
              <a:solidFill>
                <a:schemeClr val="dk1"/>
              </a:solidFill>
              <a:latin typeface="+mn-lt"/>
              <a:ea typeface="+mn-ea"/>
              <a:cs typeface="+mn-cs"/>
            </a:rPr>
            <a:t> </a:t>
          </a:r>
          <a:r>
            <a:rPr kumimoji="0" lang="ru-RU" sz="1100" b="1" i="1" dirty="0" err="1" smtClean="0">
              <a:solidFill>
                <a:schemeClr val="dk1"/>
              </a:solidFill>
              <a:latin typeface="+mn-lt"/>
              <a:ea typeface="+mn-ea"/>
              <a:cs typeface="+mn-cs"/>
            </a:rPr>
            <a:t>hermaphroditum</a:t>
          </a:r>
          <a:r>
            <a:rPr kumimoji="0" lang="en-US" sz="1100" b="1" i="1" dirty="0" smtClean="0">
              <a:solidFill>
                <a:schemeClr val="dk1"/>
              </a:solidFill>
              <a:latin typeface="+mn-lt"/>
              <a:ea typeface="+mn-ea"/>
              <a:cs typeface="+mn-cs"/>
            </a:rPr>
            <a:t>, lichen)</a:t>
          </a:r>
          <a:endParaRPr lang="ru-RU" sz="1100" i="1" dirty="0">
            <a:solidFill>
              <a:schemeClr val="bg1"/>
            </a:solidFill>
          </a:endParaRPr>
        </a:p>
      </dgm:t>
    </dgm:pt>
    <dgm:pt modelId="{51E5FFFC-953F-4A6A-A189-52FE0F5FA820}" type="parTrans" cxnId="{CBEF1DC5-106E-436B-9E6F-3725241571FF}">
      <dgm:prSet/>
      <dgm:spPr/>
      <dgm:t>
        <a:bodyPr/>
        <a:lstStyle/>
        <a:p>
          <a:pPr algn="ctr"/>
          <a:endParaRPr lang="ru-RU" sz="1100"/>
        </a:p>
      </dgm:t>
    </dgm:pt>
    <dgm:pt modelId="{44BCD26F-F74D-42E2-B827-6AC814B789DF}" type="sibTrans" cxnId="{CBEF1DC5-106E-436B-9E6F-3725241571FF}">
      <dgm:prSet/>
      <dgm:spPr/>
      <dgm:t>
        <a:bodyPr/>
        <a:lstStyle/>
        <a:p>
          <a:pPr algn="ctr"/>
          <a:endParaRPr lang="ru-RU" sz="1100"/>
        </a:p>
      </dgm:t>
    </dgm:pt>
    <dgm:pt modelId="{D1076899-3A66-4DEF-AC8C-6CAA9BE0072D}" type="pres">
      <dgm:prSet presAssocID="{1655283F-DFC0-4F78-943C-1D3C0CFA2DB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ECE8246-6CBC-434C-9E8B-7BD07A369C0B}" type="pres">
      <dgm:prSet presAssocID="{F9CD9879-EDD0-4C25-8749-749D82FA85E3}" presName="hierRoot1" presStyleCnt="0">
        <dgm:presLayoutVars>
          <dgm:hierBranch val="init"/>
        </dgm:presLayoutVars>
      </dgm:prSet>
      <dgm:spPr/>
    </dgm:pt>
    <dgm:pt modelId="{76EDA0A3-2CEF-40B8-830E-03E0905C9227}" type="pres">
      <dgm:prSet presAssocID="{F9CD9879-EDD0-4C25-8749-749D82FA85E3}" presName="rootComposite1" presStyleCnt="0"/>
      <dgm:spPr/>
    </dgm:pt>
    <dgm:pt modelId="{4246D04E-2701-4790-B6B6-EC95808301EF}" type="pres">
      <dgm:prSet presAssocID="{F9CD9879-EDD0-4C25-8749-749D82FA85E3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6A51A7A-CDA0-4BC5-A5E8-66E5FFEA75CF}" type="pres">
      <dgm:prSet presAssocID="{F9CD9879-EDD0-4C25-8749-749D82FA85E3}" presName="rootConnector1" presStyleLbl="node1" presStyleIdx="0" presStyleCnt="0"/>
      <dgm:spPr/>
      <dgm:t>
        <a:bodyPr/>
        <a:lstStyle/>
        <a:p>
          <a:endParaRPr lang="ru-RU"/>
        </a:p>
      </dgm:t>
    </dgm:pt>
    <dgm:pt modelId="{C01A3676-8455-4B80-8591-EFBC8603EAE9}" type="pres">
      <dgm:prSet presAssocID="{F9CD9879-EDD0-4C25-8749-749D82FA85E3}" presName="hierChild2" presStyleCnt="0"/>
      <dgm:spPr/>
    </dgm:pt>
    <dgm:pt modelId="{CC947F94-9FAA-4CCE-A456-44566F014AD1}" type="pres">
      <dgm:prSet presAssocID="{2E3FA09F-51F1-432F-ABBD-5A1286566263}" presName="Name37" presStyleLbl="parChTrans1D2" presStyleIdx="0" presStyleCnt="3"/>
      <dgm:spPr/>
      <dgm:t>
        <a:bodyPr/>
        <a:lstStyle/>
        <a:p>
          <a:endParaRPr lang="ru-RU"/>
        </a:p>
      </dgm:t>
    </dgm:pt>
    <dgm:pt modelId="{CAAA67D3-DA08-4243-896A-1FAB82056F3A}" type="pres">
      <dgm:prSet presAssocID="{17673904-9B90-4459-BFFC-AB3790A32C4D}" presName="hierRoot2" presStyleCnt="0">
        <dgm:presLayoutVars>
          <dgm:hierBranch val="init"/>
        </dgm:presLayoutVars>
      </dgm:prSet>
      <dgm:spPr/>
    </dgm:pt>
    <dgm:pt modelId="{1880B29C-7B67-48F7-BEE5-5BC482B6DB41}" type="pres">
      <dgm:prSet presAssocID="{17673904-9B90-4459-BFFC-AB3790A32C4D}" presName="rootComposite" presStyleCnt="0"/>
      <dgm:spPr/>
    </dgm:pt>
    <dgm:pt modelId="{1AF96D5F-5AD8-4737-AC46-466EF5377235}" type="pres">
      <dgm:prSet presAssocID="{17673904-9B90-4459-BFFC-AB3790A32C4D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994869D-F6FE-41F4-9EB1-7B96FBCD4E4B}" type="pres">
      <dgm:prSet presAssocID="{17673904-9B90-4459-BFFC-AB3790A32C4D}" presName="rootConnector" presStyleLbl="node2" presStyleIdx="0" presStyleCnt="3"/>
      <dgm:spPr/>
      <dgm:t>
        <a:bodyPr/>
        <a:lstStyle/>
        <a:p>
          <a:endParaRPr lang="ru-RU"/>
        </a:p>
      </dgm:t>
    </dgm:pt>
    <dgm:pt modelId="{E5887062-B7A2-4206-8E2D-CC57A9B4B4B6}" type="pres">
      <dgm:prSet presAssocID="{17673904-9B90-4459-BFFC-AB3790A32C4D}" presName="hierChild4" presStyleCnt="0"/>
      <dgm:spPr/>
    </dgm:pt>
    <dgm:pt modelId="{93E0EF85-0C1D-479D-9F08-E70B5FE29596}" type="pres">
      <dgm:prSet presAssocID="{17673904-9B90-4459-BFFC-AB3790A32C4D}" presName="hierChild5" presStyleCnt="0"/>
      <dgm:spPr/>
    </dgm:pt>
    <dgm:pt modelId="{52318AC8-2010-4587-8330-9C19F1F1BD38}" type="pres">
      <dgm:prSet presAssocID="{F4FD5D7A-0803-474A-B6D5-58A6E233FFEB}" presName="Name37" presStyleLbl="parChTrans1D2" presStyleIdx="1" presStyleCnt="3"/>
      <dgm:spPr/>
      <dgm:t>
        <a:bodyPr/>
        <a:lstStyle/>
        <a:p>
          <a:endParaRPr lang="ru-RU"/>
        </a:p>
      </dgm:t>
    </dgm:pt>
    <dgm:pt modelId="{A0BB7209-6C5E-4D25-8064-94372733DAEF}" type="pres">
      <dgm:prSet presAssocID="{2C88DBF0-0D8D-4135-971B-FA9923038AFB}" presName="hierRoot2" presStyleCnt="0">
        <dgm:presLayoutVars>
          <dgm:hierBranch val="init"/>
        </dgm:presLayoutVars>
      </dgm:prSet>
      <dgm:spPr/>
    </dgm:pt>
    <dgm:pt modelId="{0BFC5C1A-02C5-4FF8-9018-0183F8E36EE4}" type="pres">
      <dgm:prSet presAssocID="{2C88DBF0-0D8D-4135-971B-FA9923038AFB}" presName="rootComposite" presStyleCnt="0"/>
      <dgm:spPr/>
    </dgm:pt>
    <dgm:pt modelId="{FC2C0F7D-A828-458C-80D4-25C2A289D4E7}" type="pres">
      <dgm:prSet presAssocID="{2C88DBF0-0D8D-4135-971B-FA9923038AFB}" presName="rootText" presStyleLbl="node2" presStyleIdx="1" presStyleCnt="3" custLinFactNeighborX="14946" custLinFactNeighborY="471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0F50370-3AC9-46B9-AE48-4B62B4D23857}" type="pres">
      <dgm:prSet presAssocID="{2C88DBF0-0D8D-4135-971B-FA9923038AFB}" presName="rootConnector" presStyleLbl="node2" presStyleIdx="1" presStyleCnt="3"/>
      <dgm:spPr/>
      <dgm:t>
        <a:bodyPr/>
        <a:lstStyle/>
        <a:p>
          <a:endParaRPr lang="ru-RU"/>
        </a:p>
      </dgm:t>
    </dgm:pt>
    <dgm:pt modelId="{FF2F65D2-DD69-4954-B577-01BE3776706D}" type="pres">
      <dgm:prSet presAssocID="{2C88DBF0-0D8D-4135-971B-FA9923038AFB}" presName="hierChild4" presStyleCnt="0"/>
      <dgm:spPr/>
    </dgm:pt>
    <dgm:pt modelId="{0A25EA04-4EFC-46D9-BA10-99E01683DF8A}" type="pres">
      <dgm:prSet presAssocID="{2C88DBF0-0D8D-4135-971B-FA9923038AFB}" presName="hierChild5" presStyleCnt="0"/>
      <dgm:spPr/>
    </dgm:pt>
    <dgm:pt modelId="{4B9C091F-740D-4B8D-839C-9B9923249E5C}" type="pres">
      <dgm:prSet presAssocID="{51E5FFFC-953F-4A6A-A189-52FE0F5FA820}" presName="Name37" presStyleLbl="parChTrans1D2" presStyleIdx="2" presStyleCnt="3"/>
      <dgm:spPr/>
      <dgm:t>
        <a:bodyPr/>
        <a:lstStyle/>
        <a:p>
          <a:endParaRPr lang="ru-RU"/>
        </a:p>
      </dgm:t>
    </dgm:pt>
    <dgm:pt modelId="{F9FC9C8A-933D-4A0E-8B81-B126D5CA895E}" type="pres">
      <dgm:prSet presAssocID="{198739AC-A7C7-48D9-8BCC-B1DFB3817A58}" presName="hierRoot2" presStyleCnt="0">
        <dgm:presLayoutVars>
          <dgm:hierBranch val="init"/>
        </dgm:presLayoutVars>
      </dgm:prSet>
      <dgm:spPr/>
    </dgm:pt>
    <dgm:pt modelId="{F56F7D34-D88F-4FAA-A994-E9B6A9734883}" type="pres">
      <dgm:prSet presAssocID="{198739AC-A7C7-48D9-8BCC-B1DFB3817A58}" presName="rootComposite" presStyleCnt="0"/>
      <dgm:spPr/>
    </dgm:pt>
    <dgm:pt modelId="{93CB1030-C45B-4724-A74B-EDC5A35E0C06}" type="pres">
      <dgm:prSet presAssocID="{198739AC-A7C7-48D9-8BCC-B1DFB3817A58}" presName="rootText" presStyleLbl="node2" presStyleIdx="2" presStyleCnt="3" custScaleX="12909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BFB492D-2392-4FA0-A56B-86449FBA8B81}" type="pres">
      <dgm:prSet presAssocID="{198739AC-A7C7-48D9-8BCC-B1DFB3817A58}" presName="rootConnector" presStyleLbl="node2" presStyleIdx="2" presStyleCnt="3"/>
      <dgm:spPr/>
      <dgm:t>
        <a:bodyPr/>
        <a:lstStyle/>
        <a:p>
          <a:endParaRPr lang="ru-RU"/>
        </a:p>
      </dgm:t>
    </dgm:pt>
    <dgm:pt modelId="{2E16DE1E-4C6E-47C3-B0F9-4CB010F6799A}" type="pres">
      <dgm:prSet presAssocID="{198739AC-A7C7-48D9-8BCC-B1DFB3817A58}" presName="hierChild4" presStyleCnt="0"/>
      <dgm:spPr/>
    </dgm:pt>
    <dgm:pt modelId="{E2903975-673F-42F8-A855-BE65941416C1}" type="pres">
      <dgm:prSet presAssocID="{198739AC-A7C7-48D9-8BCC-B1DFB3817A58}" presName="hierChild5" presStyleCnt="0"/>
      <dgm:spPr/>
    </dgm:pt>
    <dgm:pt modelId="{E1A865F1-D8A2-41DE-AC8E-8551EC2E785D}" type="pres">
      <dgm:prSet presAssocID="{F9CD9879-EDD0-4C25-8749-749D82FA85E3}" presName="hierChild3" presStyleCnt="0"/>
      <dgm:spPr/>
    </dgm:pt>
  </dgm:ptLst>
  <dgm:cxnLst>
    <dgm:cxn modelId="{CEC5CC43-B252-4FC3-8B61-2EF589C1D846}" srcId="{1655283F-DFC0-4F78-943C-1D3C0CFA2DB3}" destId="{F9CD9879-EDD0-4C25-8749-749D82FA85E3}" srcOrd="0" destOrd="0" parTransId="{22F92889-AE1E-45F4-8FC2-A958F89B4EA7}" sibTransId="{72D73C8A-09B4-476E-A106-3D1A3A629FCF}"/>
    <dgm:cxn modelId="{C4FB65A8-5A25-4D1E-A04C-F1AF25ED93FA}" srcId="{F9CD9879-EDD0-4C25-8749-749D82FA85E3}" destId="{2C88DBF0-0D8D-4135-971B-FA9923038AFB}" srcOrd="1" destOrd="0" parTransId="{F4FD5D7A-0803-474A-B6D5-58A6E233FFEB}" sibTransId="{1F3E0246-06A7-4593-B5D9-B179E51CF0BC}"/>
    <dgm:cxn modelId="{EC5E6730-A3D1-4C2B-8EFB-D54733F3A1A6}" type="presOf" srcId="{2C88DBF0-0D8D-4135-971B-FA9923038AFB}" destId="{FC2C0F7D-A828-458C-80D4-25C2A289D4E7}" srcOrd="0" destOrd="0" presId="urn:microsoft.com/office/officeart/2005/8/layout/orgChart1"/>
    <dgm:cxn modelId="{F325AAD4-9099-4F5B-B416-51C6AC21E4EE}" type="presOf" srcId="{F4FD5D7A-0803-474A-B6D5-58A6E233FFEB}" destId="{52318AC8-2010-4587-8330-9C19F1F1BD38}" srcOrd="0" destOrd="0" presId="urn:microsoft.com/office/officeart/2005/8/layout/orgChart1"/>
    <dgm:cxn modelId="{113964A3-4E04-44F3-93F8-E72A6FE5393C}" type="presOf" srcId="{198739AC-A7C7-48D9-8BCC-B1DFB3817A58}" destId="{93CB1030-C45B-4724-A74B-EDC5A35E0C06}" srcOrd="0" destOrd="0" presId="urn:microsoft.com/office/officeart/2005/8/layout/orgChart1"/>
    <dgm:cxn modelId="{460B4BF8-80B6-4B9B-B408-19716837357A}" type="presOf" srcId="{2E3FA09F-51F1-432F-ABBD-5A1286566263}" destId="{CC947F94-9FAA-4CCE-A456-44566F014AD1}" srcOrd="0" destOrd="0" presId="urn:microsoft.com/office/officeart/2005/8/layout/orgChart1"/>
    <dgm:cxn modelId="{3359EA67-CC82-4B34-9246-C204BBAC00E7}" type="presOf" srcId="{F9CD9879-EDD0-4C25-8749-749D82FA85E3}" destId="{C6A51A7A-CDA0-4BC5-A5E8-66E5FFEA75CF}" srcOrd="1" destOrd="0" presId="urn:microsoft.com/office/officeart/2005/8/layout/orgChart1"/>
    <dgm:cxn modelId="{2A666716-39EA-405F-AAEB-4B0D6A01426A}" type="presOf" srcId="{1655283F-DFC0-4F78-943C-1D3C0CFA2DB3}" destId="{D1076899-3A66-4DEF-AC8C-6CAA9BE0072D}" srcOrd="0" destOrd="0" presId="urn:microsoft.com/office/officeart/2005/8/layout/orgChart1"/>
    <dgm:cxn modelId="{8DF31152-A3D1-4FA7-B29D-5BD32A4FDB96}" type="presOf" srcId="{198739AC-A7C7-48D9-8BCC-B1DFB3817A58}" destId="{3BFB492D-2392-4FA0-A56B-86449FBA8B81}" srcOrd="1" destOrd="0" presId="urn:microsoft.com/office/officeart/2005/8/layout/orgChart1"/>
    <dgm:cxn modelId="{88732704-F4C7-443C-AB54-A26A032ADD91}" type="presOf" srcId="{F9CD9879-EDD0-4C25-8749-749D82FA85E3}" destId="{4246D04E-2701-4790-B6B6-EC95808301EF}" srcOrd="0" destOrd="0" presId="urn:microsoft.com/office/officeart/2005/8/layout/orgChart1"/>
    <dgm:cxn modelId="{06F42B5B-1852-4EAB-8C57-FD2D3216684B}" type="presOf" srcId="{51E5FFFC-953F-4A6A-A189-52FE0F5FA820}" destId="{4B9C091F-740D-4B8D-839C-9B9923249E5C}" srcOrd="0" destOrd="0" presId="urn:microsoft.com/office/officeart/2005/8/layout/orgChart1"/>
    <dgm:cxn modelId="{CBEF1DC5-106E-436B-9E6F-3725241571FF}" srcId="{F9CD9879-EDD0-4C25-8749-749D82FA85E3}" destId="{198739AC-A7C7-48D9-8BCC-B1DFB3817A58}" srcOrd="2" destOrd="0" parTransId="{51E5FFFC-953F-4A6A-A189-52FE0F5FA820}" sibTransId="{44BCD26F-F74D-42E2-B827-6AC814B789DF}"/>
    <dgm:cxn modelId="{B7D894EF-CEEB-467F-BAF6-26D1E29DEB80}" type="presOf" srcId="{2C88DBF0-0D8D-4135-971B-FA9923038AFB}" destId="{20F50370-3AC9-46B9-AE48-4B62B4D23857}" srcOrd="1" destOrd="0" presId="urn:microsoft.com/office/officeart/2005/8/layout/orgChart1"/>
    <dgm:cxn modelId="{01C6031B-74ED-42E0-BBCD-43DC3E8960A4}" srcId="{F9CD9879-EDD0-4C25-8749-749D82FA85E3}" destId="{17673904-9B90-4459-BFFC-AB3790A32C4D}" srcOrd="0" destOrd="0" parTransId="{2E3FA09F-51F1-432F-ABBD-5A1286566263}" sibTransId="{7F96BEF3-8BAA-4FB2-8F0C-78A89E45AC32}"/>
    <dgm:cxn modelId="{CF1D1FB0-DB95-4855-BB61-61A736448DB8}" type="presOf" srcId="{17673904-9B90-4459-BFFC-AB3790A32C4D}" destId="{7994869D-F6FE-41F4-9EB1-7B96FBCD4E4B}" srcOrd="1" destOrd="0" presId="urn:microsoft.com/office/officeart/2005/8/layout/orgChart1"/>
    <dgm:cxn modelId="{076BB1EB-B72B-4683-983C-212AA81819CF}" type="presOf" srcId="{17673904-9B90-4459-BFFC-AB3790A32C4D}" destId="{1AF96D5F-5AD8-4737-AC46-466EF5377235}" srcOrd="0" destOrd="0" presId="urn:microsoft.com/office/officeart/2005/8/layout/orgChart1"/>
    <dgm:cxn modelId="{8192D19F-265D-4396-BD6A-A3BDE2C0CE3E}" type="presParOf" srcId="{D1076899-3A66-4DEF-AC8C-6CAA9BE0072D}" destId="{CECE8246-6CBC-434C-9E8B-7BD07A369C0B}" srcOrd="0" destOrd="0" presId="urn:microsoft.com/office/officeart/2005/8/layout/orgChart1"/>
    <dgm:cxn modelId="{D8001382-B067-4534-ADA7-A58858B21D0B}" type="presParOf" srcId="{CECE8246-6CBC-434C-9E8B-7BD07A369C0B}" destId="{76EDA0A3-2CEF-40B8-830E-03E0905C9227}" srcOrd="0" destOrd="0" presId="urn:microsoft.com/office/officeart/2005/8/layout/orgChart1"/>
    <dgm:cxn modelId="{12FBD8C9-1572-4CDD-95C6-8DB5EE78CC42}" type="presParOf" srcId="{76EDA0A3-2CEF-40B8-830E-03E0905C9227}" destId="{4246D04E-2701-4790-B6B6-EC95808301EF}" srcOrd="0" destOrd="0" presId="urn:microsoft.com/office/officeart/2005/8/layout/orgChart1"/>
    <dgm:cxn modelId="{8E80E39F-A102-4BC1-910C-BC19434E90D3}" type="presParOf" srcId="{76EDA0A3-2CEF-40B8-830E-03E0905C9227}" destId="{C6A51A7A-CDA0-4BC5-A5E8-66E5FFEA75CF}" srcOrd="1" destOrd="0" presId="urn:microsoft.com/office/officeart/2005/8/layout/orgChart1"/>
    <dgm:cxn modelId="{E7F39DF7-FB5B-49CE-AD09-113B37FB0C6F}" type="presParOf" srcId="{CECE8246-6CBC-434C-9E8B-7BD07A369C0B}" destId="{C01A3676-8455-4B80-8591-EFBC8603EAE9}" srcOrd="1" destOrd="0" presId="urn:microsoft.com/office/officeart/2005/8/layout/orgChart1"/>
    <dgm:cxn modelId="{F6F538EC-1087-488E-AAF5-01C74DFD2FD4}" type="presParOf" srcId="{C01A3676-8455-4B80-8591-EFBC8603EAE9}" destId="{CC947F94-9FAA-4CCE-A456-44566F014AD1}" srcOrd="0" destOrd="0" presId="urn:microsoft.com/office/officeart/2005/8/layout/orgChart1"/>
    <dgm:cxn modelId="{21FD8AC8-E8F5-49FB-A73C-4A8BE7A3F8B4}" type="presParOf" srcId="{C01A3676-8455-4B80-8591-EFBC8603EAE9}" destId="{CAAA67D3-DA08-4243-896A-1FAB82056F3A}" srcOrd="1" destOrd="0" presId="urn:microsoft.com/office/officeart/2005/8/layout/orgChart1"/>
    <dgm:cxn modelId="{820E8406-E081-4886-93E2-90003E6BE157}" type="presParOf" srcId="{CAAA67D3-DA08-4243-896A-1FAB82056F3A}" destId="{1880B29C-7B67-48F7-BEE5-5BC482B6DB41}" srcOrd="0" destOrd="0" presId="urn:microsoft.com/office/officeart/2005/8/layout/orgChart1"/>
    <dgm:cxn modelId="{7A4B505F-8263-4557-9C90-D480450D4F7C}" type="presParOf" srcId="{1880B29C-7B67-48F7-BEE5-5BC482B6DB41}" destId="{1AF96D5F-5AD8-4737-AC46-466EF5377235}" srcOrd="0" destOrd="0" presId="urn:microsoft.com/office/officeart/2005/8/layout/orgChart1"/>
    <dgm:cxn modelId="{E5209BFD-8901-432A-ABB6-AAAE79FFCA00}" type="presParOf" srcId="{1880B29C-7B67-48F7-BEE5-5BC482B6DB41}" destId="{7994869D-F6FE-41F4-9EB1-7B96FBCD4E4B}" srcOrd="1" destOrd="0" presId="urn:microsoft.com/office/officeart/2005/8/layout/orgChart1"/>
    <dgm:cxn modelId="{8C634E9E-701F-4643-B66C-733665089559}" type="presParOf" srcId="{CAAA67D3-DA08-4243-896A-1FAB82056F3A}" destId="{E5887062-B7A2-4206-8E2D-CC57A9B4B4B6}" srcOrd="1" destOrd="0" presId="urn:microsoft.com/office/officeart/2005/8/layout/orgChart1"/>
    <dgm:cxn modelId="{5AE2062A-29BC-4342-B1F5-38F7CEFDD8AC}" type="presParOf" srcId="{CAAA67D3-DA08-4243-896A-1FAB82056F3A}" destId="{93E0EF85-0C1D-479D-9F08-E70B5FE29596}" srcOrd="2" destOrd="0" presId="urn:microsoft.com/office/officeart/2005/8/layout/orgChart1"/>
    <dgm:cxn modelId="{E2169074-F03B-44AF-A41F-43E10566807D}" type="presParOf" srcId="{C01A3676-8455-4B80-8591-EFBC8603EAE9}" destId="{52318AC8-2010-4587-8330-9C19F1F1BD38}" srcOrd="2" destOrd="0" presId="urn:microsoft.com/office/officeart/2005/8/layout/orgChart1"/>
    <dgm:cxn modelId="{9DFF4AAC-A462-4E58-9EA0-81C6023B10CD}" type="presParOf" srcId="{C01A3676-8455-4B80-8591-EFBC8603EAE9}" destId="{A0BB7209-6C5E-4D25-8064-94372733DAEF}" srcOrd="3" destOrd="0" presId="urn:microsoft.com/office/officeart/2005/8/layout/orgChart1"/>
    <dgm:cxn modelId="{A9E52912-EA31-4180-A5AA-A12F5540A672}" type="presParOf" srcId="{A0BB7209-6C5E-4D25-8064-94372733DAEF}" destId="{0BFC5C1A-02C5-4FF8-9018-0183F8E36EE4}" srcOrd="0" destOrd="0" presId="urn:microsoft.com/office/officeart/2005/8/layout/orgChart1"/>
    <dgm:cxn modelId="{11C9F601-912D-4C4A-9C27-75E027618131}" type="presParOf" srcId="{0BFC5C1A-02C5-4FF8-9018-0183F8E36EE4}" destId="{FC2C0F7D-A828-458C-80D4-25C2A289D4E7}" srcOrd="0" destOrd="0" presId="urn:microsoft.com/office/officeart/2005/8/layout/orgChart1"/>
    <dgm:cxn modelId="{B0988A19-C375-4630-983E-CCF0BB9BF0E8}" type="presParOf" srcId="{0BFC5C1A-02C5-4FF8-9018-0183F8E36EE4}" destId="{20F50370-3AC9-46B9-AE48-4B62B4D23857}" srcOrd="1" destOrd="0" presId="urn:microsoft.com/office/officeart/2005/8/layout/orgChart1"/>
    <dgm:cxn modelId="{C30B4D87-CC98-493B-BA1F-1A6D6B9EADBD}" type="presParOf" srcId="{A0BB7209-6C5E-4D25-8064-94372733DAEF}" destId="{FF2F65D2-DD69-4954-B577-01BE3776706D}" srcOrd="1" destOrd="0" presId="urn:microsoft.com/office/officeart/2005/8/layout/orgChart1"/>
    <dgm:cxn modelId="{23DD186F-38A7-4526-AD10-74A9CF34E0CB}" type="presParOf" srcId="{A0BB7209-6C5E-4D25-8064-94372733DAEF}" destId="{0A25EA04-4EFC-46D9-BA10-99E01683DF8A}" srcOrd="2" destOrd="0" presId="urn:microsoft.com/office/officeart/2005/8/layout/orgChart1"/>
    <dgm:cxn modelId="{1E0ADC71-8DEA-4FF0-9DE3-4087017F6348}" type="presParOf" srcId="{C01A3676-8455-4B80-8591-EFBC8603EAE9}" destId="{4B9C091F-740D-4B8D-839C-9B9923249E5C}" srcOrd="4" destOrd="0" presId="urn:microsoft.com/office/officeart/2005/8/layout/orgChart1"/>
    <dgm:cxn modelId="{0AFD2F7C-D9E3-4481-A4A2-372CFAFBC897}" type="presParOf" srcId="{C01A3676-8455-4B80-8591-EFBC8603EAE9}" destId="{F9FC9C8A-933D-4A0E-8B81-B126D5CA895E}" srcOrd="5" destOrd="0" presId="urn:microsoft.com/office/officeart/2005/8/layout/orgChart1"/>
    <dgm:cxn modelId="{7E86AD48-0C6E-41F2-B2E1-A3CBEAB9E5C1}" type="presParOf" srcId="{F9FC9C8A-933D-4A0E-8B81-B126D5CA895E}" destId="{F56F7D34-D88F-4FAA-A994-E9B6A9734883}" srcOrd="0" destOrd="0" presId="urn:microsoft.com/office/officeart/2005/8/layout/orgChart1"/>
    <dgm:cxn modelId="{C3DC406B-47B8-4542-972B-E835057E2A03}" type="presParOf" srcId="{F56F7D34-D88F-4FAA-A994-E9B6A9734883}" destId="{93CB1030-C45B-4724-A74B-EDC5A35E0C06}" srcOrd="0" destOrd="0" presId="urn:microsoft.com/office/officeart/2005/8/layout/orgChart1"/>
    <dgm:cxn modelId="{C765547E-6AD8-4257-BD5E-EFC42B2F5653}" type="presParOf" srcId="{F56F7D34-D88F-4FAA-A994-E9B6A9734883}" destId="{3BFB492D-2392-4FA0-A56B-86449FBA8B81}" srcOrd="1" destOrd="0" presId="urn:microsoft.com/office/officeart/2005/8/layout/orgChart1"/>
    <dgm:cxn modelId="{9F0789BF-B160-4D84-8731-4FD5255CE7BE}" type="presParOf" srcId="{F9FC9C8A-933D-4A0E-8B81-B126D5CA895E}" destId="{2E16DE1E-4C6E-47C3-B0F9-4CB010F6799A}" srcOrd="1" destOrd="0" presId="urn:microsoft.com/office/officeart/2005/8/layout/orgChart1"/>
    <dgm:cxn modelId="{6548849D-B963-41A9-ADED-720786E38B7E}" type="presParOf" srcId="{F9FC9C8A-933D-4A0E-8B81-B126D5CA895E}" destId="{E2903975-673F-42F8-A855-BE65941416C1}" srcOrd="2" destOrd="0" presId="urn:microsoft.com/office/officeart/2005/8/layout/orgChart1"/>
    <dgm:cxn modelId="{083B29BE-65BC-43A1-A4AD-EEBEDBE296D8}" type="presParOf" srcId="{CECE8246-6CBC-434C-9E8B-7BD07A369C0B}" destId="{E1A865F1-D8A2-41DE-AC8E-8551EC2E785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9C091F-740D-4B8D-839C-9B9923249E5C}">
      <dsp:nvSpPr>
        <dsp:cNvPr id="0" name=""/>
        <dsp:cNvSpPr/>
      </dsp:nvSpPr>
      <dsp:spPr>
        <a:xfrm>
          <a:off x="3607618" y="1046002"/>
          <a:ext cx="2352592" cy="4083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4150"/>
              </a:lnTo>
              <a:lnTo>
                <a:pt x="2352592" y="204150"/>
              </a:lnTo>
              <a:lnTo>
                <a:pt x="2352592" y="408301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318AC8-2010-4587-8330-9C19F1F1BD38}">
      <dsp:nvSpPr>
        <dsp:cNvPr id="0" name=""/>
        <dsp:cNvSpPr/>
      </dsp:nvSpPr>
      <dsp:spPr>
        <a:xfrm>
          <a:off x="3561899" y="1046002"/>
          <a:ext cx="91440" cy="45416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0016"/>
              </a:lnTo>
              <a:lnTo>
                <a:pt x="53448" y="250016"/>
              </a:lnTo>
              <a:lnTo>
                <a:pt x="53448" y="454167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947F94-9FAA-4CCE-A456-44566F014AD1}">
      <dsp:nvSpPr>
        <dsp:cNvPr id="0" name=""/>
        <dsp:cNvSpPr/>
      </dsp:nvSpPr>
      <dsp:spPr>
        <a:xfrm>
          <a:off x="972160" y="1046002"/>
          <a:ext cx="2635458" cy="408301"/>
        </a:xfrm>
        <a:custGeom>
          <a:avLst/>
          <a:gdLst/>
          <a:ahLst/>
          <a:cxnLst/>
          <a:rect l="0" t="0" r="0" b="0"/>
          <a:pathLst>
            <a:path>
              <a:moveTo>
                <a:pt x="2635458" y="0"/>
              </a:moveTo>
              <a:lnTo>
                <a:pt x="2635458" y="204150"/>
              </a:lnTo>
              <a:lnTo>
                <a:pt x="0" y="204150"/>
              </a:lnTo>
              <a:lnTo>
                <a:pt x="0" y="408301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46D04E-2701-4790-B6B6-EC95808301EF}">
      <dsp:nvSpPr>
        <dsp:cNvPr id="0" name=""/>
        <dsp:cNvSpPr/>
      </dsp:nvSpPr>
      <dsp:spPr>
        <a:xfrm>
          <a:off x="2635473" y="73856"/>
          <a:ext cx="1944291" cy="9721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Peat mound/</a:t>
          </a:r>
          <a:r>
            <a:rPr lang="en-US" sz="1100" kern="1200" dirty="0" err="1" smtClean="0"/>
            <a:t>Palsa</a:t>
          </a:r>
          <a:endParaRPr lang="ru-RU" sz="1100" kern="1200" dirty="0"/>
        </a:p>
      </dsp:txBody>
      <dsp:txXfrm>
        <a:off x="2635473" y="73856"/>
        <a:ext cx="1944291" cy="972145"/>
      </dsp:txXfrm>
    </dsp:sp>
    <dsp:sp modelId="{1AF96D5F-5AD8-4737-AC46-466EF5377235}">
      <dsp:nvSpPr>
        <dsp:cNvPr id="0" name=""/>
        <dsp:cNvSpPr/>
      </dsp:nvSpPr>
      <dsp:spPr>
        <a:xfrm>
          <a:off x="14" y="1454303"/>
          <a:ext cx="1944291" cy="9721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Peat spot (non covered)</a:t>
          </a:r>
          <a:endParaRPr lang="ru-RU" sz="110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erosive nature</a:t>
          </a:r>
          <a:endParaRPr lang="ru-RU" sz="1100" kern="1200" dirty="0"/>
        </a:p>
      </dsp:txBody>
      <dsp:txXfrm>
        <a:off x="14" y="1454303"/>
        <a:ext cx="1944291" cy="972145"/>
      </dsp:txXfrm>
    </dsp:sp>
    <dsp:sp modelId="{FC2C0F7D-A828-458C-80D4-25C2A289D4E7}">
      <dsp:nvSpPr>
        <dsp:cNvPr id="0" name=""/>
        <dsp:cNvSpPr/>
      </dsp:nvSpPr>
      <dsp:spPr>
        <a:xfrm>
          <a:off x="2643201" y="1500169"/>
          <a:ext cx="1944291" cy="9721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Lichen communities </a:t>
          </a:r>
          <a:r>
            <a:rPr lang="en-US" sz="1100" b="1" kern="1200" dirty="0" smtClean="0">
              <a:solidFill>
                <a:schemeClr val="tx1"/>
              </a:solidFill>
            </a:rPr>
            <a:t>(</a:t>
          </a:r>
          <a:r>
            <a:rPr lang="en-GB" sz="1100" kern="1200" dirty="0" smtClean="0">
              <a:solidFill>
                <a:schemeClr val="tx1"/>
              </a:solidFill>
            </a:rPr>
            <a:t>frequent</a:t>
          </a:r>
          <a:r>
            <a:rPr lang="ru-RU" sz="1100" b="1" kern="1200" dirty="0" smtClean="0">
              <a:solidFill>
                <a:schemeClr val="tx1"/>
              </a:solidFill>
            </a:rPr>
            <a:t> </a:t>
          </a:r>
          <a:r>
            <a:rPr kumimoji="0" lang="ru-RU" sz="1100" b="1" i="1" kern="1200" dirty="0" err="1" smtClean="0">
              <a:solidFill>
                <a:schemeClr val="dk1"/>
              </a:solidFill>
              <a:latin typeface="+mn-lt"/>
              <a:ea typeface="+mn-ea"/>
              <a:cs typeface="+mn-cs"/>
            </a:rPr>
            <a:t>Cladonia</a:t>
          </a:r>
          <a:r>
            <a:rPr kumimoji="0" lang="ru-RU" sz="1100" b="1" i="1" kern="1200" dirty="0" smtClean="0">
              <a:solidFill>
                <a:schemeClr val="dk1"/>
              </a:solidFill>
              <a:latin typeface="+mn-lt"/>
              <a:ea typeface="+mn-ea"/>
              <a:cs typeface="+mn-cs"/>
            </a:rPr>
            <a:t> </a:t>
          </a:r>
          <a:r>
            <a:rPr kumimoji="0" lang="ru-RU" sz="1100" b="1" i="1" kern="1200" dirty="0" err="1" smtClean="0">
              <a:solidFill>
                <a:schemeClr val="dk1"/>
              </a:solidFill>
              <a:latin typeface="+mn-lt"/>
              <a:ea typeface="+mn-ea"/>
              <a:cs typeface="+mn-cs"/>
            </a:rPr>
            <a:t>arbuscula</a:t>
          </a:r>
          <a:r>
            <a:rPr kumimoji="0" lang="en-US" sz="1100" b="1" i="1" kern="1200" dirty="0" smtClean="0">
              <a:solidFill>
                <a:schemeClr val="dk1"/>
              </a:solidFill>
              <a:latin typeface="+mn-lt"/>
              <a:ea typeface="+mn-ea"/>
              <a:cs typeface="+mn-cs"/>
            </a:rPr>
            <a:t>, </a:t>
          </a:r>
          <a:r>
            <a:rPr kumimoji="0" lang="ru-RU" sz="1100" b="1" i="1" kern="1200" dirty="0" smtClean="0">
              <a:solidFill>
                <a:schemeClr val="dk1"/>
              </a:solidFill>
              <a:latin typeface="+mn-lt"/>
              <a:ea typeface="+mn-ea"/>
              <a:cs typeface="+mn-cs"/>
            </a:rPr>
            <a:t>C. </a:t>
          </a:r>
          <a:r>
            <a:rPr kumimoji="0" lang="ru-RU" sz="1100" b="1" i="1" kern="1200" dirty="0" err="1" smtClean="0">
              <a:solidFill>
                <a:schemeClr val="dk1"/>
              </a:solidFill>
              <a:latin typeface="+mn-lt"/>
              <a:ea typeface="+mn-ea"/>
              <a:cs typeface="+mn-cs"/>
            </a:rPr>
            <a:t>сoccifera</a:t>
          </a:r>
          <a:r>
            <a:rPr kumimoji="0" lang="en-US" sz="1100" b="1" i="1" kern="1200" dirty="0" smtClean="0">
              <a:solidFill>
                <a:schemeClr val="dk1"/>
              </a:solidFill>
              <a:latin typeface="+mn-lt"/>
              <a:ea typeface="+mn-ea"/>
              <a:cs typeface="+mn-cs"/>
            </a:rPr>
            <a:t>, </a:t>
          </a:r>
          <a:r>
            <a:rPr kumimoji="0" lang="ru-RU" sz="1100" b="1" i="1" kern="1200" dirty="0" smtClean="0">
              <a:solidFill>
                <a:schemeClr val="dk1"/>
              </a:solidFill>
              <a:latin typeface="+mn-lt"/>
              <a:ea typeface="+mn-ea"/>
              <a:cs typeface="+mn-cs"/>
            </a:rPr>
            <a:t>C. </a:t>
          </a:r>
          <a:r>
            <a:rPr kumimoji="0" lang="en-US" sz="1100" b="1" i="1" kern="1200" dirty="0" smtClean="0">
              <a:solidFill>
                <a:schemeClr val="dk1"/>
              </a:solidFill>
              <a:latin typeface="+mn-lt"/>
              <a:ea typeface="+mn-ea"/>
              <a:cs typeface="+mn-cs"/>
            </a:rPr>
            <a:t>g</a:t>
          </a:r>
          <a:r>
            <a:rPr kumimoji="0" lang="ru-RU" sz="1100" b="1" i="1" kern="1200" dirty="0" err="1" smtClean="0">
              <a:solidFill>
                <a:schemeClr val="dk1"/>
              </a:solidFill>
              <a:latin typeface="+mn-lt"/>
              <a:ea typeface="+mn-ea"/>
              <a:cs typeface="+mn-cs"/>
            </a:rPr>
            <a:t>racilis</a:t>
          </a:r>
          <a:r>
            <a:rPr kumimoji="0" lang="en-US" sz="1100" b="1" i="1" kern="1200" dirty="0" smtClean="0">
              <a:solidFill>
                <a:schemeClr val="dk1"/>
              </a:solidFill>
              <a:latin typeface="+mn-lt"/>
              <a:ea typeface="+mn-ea"/>
              <a:cs typeface="+mn-cs"/>
            </a:rPr>
            <a:t>, </a:t>
          </a:r>
          <a:r>
            <a:rPr kumimoji="0" lang="ru-RU" sz="1100" b="1" i="1" kern="1200" dirty="0" smtClean="0">
              <a:solidFill>
                <a:schemeClr val="dk1"/>
              </a:solidFill>
              <a:latin typeface="+mn-lt"/>
              <a:ea typeface="+mn-ea"/>
              <a:cs typeface="+mn-cs"/>
            </a:rPr>
            <a:t>C. </a:t>
          </a:r>
          <a:r>
            <a:rPr kumimoji="0" lang="en-GB" sz="1100" b="1" i="1" kern="1200" dirty="0" smtClean="0">
              <a:solidFill>
                <a:schemeClr val="dk1"/>
              </a:solidFill>
              <a:latin typeface="+mn-lt"/>
              <a:ea typeface="+mn-ea"/>
              <a:cs typeface="+mn-cs"/>
            </a:rPr>
            <a:t>r</a:t>
          </a:r>
          <a:r>
            <a:rPr kumimoji="0" lang="ru-RU" sz="1100" b="1" i="1" kern="1200" dirty="0" err="1" smtClean="0">
              <a:solidFill>
                <a:schemeClr val="dk1"/>
              </a:solidFill>
              <a:latin typeface="+mn-lt"/>
              <a:ea typeface="+mn-ea"/>
              <a:cs typeface="+mn-cs"/>
            </a:rPr>
            <a:t>angiferina</a:t>
          </a:r>
          <a:r>
            <a:rPr kumimoji="0" lang="en-US" sz="1100" b="1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)</a:t>
          </a:r>
          <a:endParaRPr lang="ru-RU" sz="1100" i="0" kern="1200" dirty="0">
            <a:solidFill>
              <a:schemeClr val="tx1"/>
            </a:solidFill>
          </a:endParaRPr>
        </a:p>
      </dsp:txBody>
      <dsp:txXfrm>
        <a:off x="2643201" y="1500169"/>
        <a:ext cx="1944291" cy="972145"/>
      </dsp:txXfrm>
    </dsp:sp>
    <dsp:sp modelId="{93CB1030-C45B-4724-A74B-EDC5A35E0C06}">
      <dsp:nvSpPr>
        <dsp:cNvPr id="0" name=""/>
        <dsp:cNvSpPr/>
      </dsp:nvSpPr>
      <dsp:spPr>
        <a:xfrm>
          <a:off x="4705200" y="1454303"/>
          <a:ext cx="2510022" cy="9721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i="1" kern="1200" dirty="0" err="1" smtClean="0">
              <a:solidFill>
                <a:schemeClr val="bg1"/>
              </a:solidFill>
            </a:rPr>
            <a:t>Srubs</a:t>
          </a:r>
          <a:r>
            <a:rPr lang="en-US" sz="1100" i="1" kern="1200" dirty="0" smtClean="0">
              <a:solidFill>
                <a:schemeClr val="bg1"/>
              </a:solidFill>
            </a:rPr>
            <a:t>-lichen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i="0" kern="1200" dirty="0" smtClean="0">
              <a:solidFill>
                <a:schemeClr val="tx1"/>
              </a:solidFill>
            </a:rPr>
            <a:t>(</a:t>
          </a:r>
          <a:r>
            <a:rPr kumimoji="0" lang="ru-RU" sz="1100" b="1" i="1" kern="1200" dirty="0" err="1" smtClean="0">
              <a:solidFill>
                <a:schemeClr val="dk1"/>
              </a:solidFill>
              <a:latin typeface="+mn-lt"/>
              <a:ea typeface="+mn-ea"/>
              <a:cs typeface="+mn-cs"/>
            </a:rPr>
            <a:t>Ledum</a:t>
          </a:r>
          <a:r>
            <a:rPr kumimoji="0" lang="ru-RU" sz="1100" b="1" i="1" kern="1200" dirty="0" smtClean="0">
              <a:solidFill>
                <a:schemeClr val="dk1"/>
              </a:solidFill>
              <a:latin typeface="+mn-lt"/>
              <a:ea typeface="+mn-ea"/>
              <a:cs typeface="+mn-cs"/>
            </a:rPr>
            <a:t> </a:t>
          </a:r>
          <a:r>
            <a:rPr kumimoji="0" lang="ru-RU" sz="1100" b="1" i="1" kern="1200" dirty="0" err="1" smtClean="0">
              <a:solidFill>
                <a:schemeClr val="dk1"/>
              </a:solidFill>
              <a:latin typeface="+mn-lt"/>
              <a:ea typeface="+mn-ea"/>
              <a:cs typeface="+mn-cs"/>
            </a:rPr>
            <a:t>palustre</a:t>
          </a:r>
          <a:r>
            <a:rPr kumimoji="0" lang="en-US" sz="1100" b="1" i="1" kern="1200" dirty="0" smtClean="0">
              <a:solidFill>
                <a:schemeClr val="dk1"/>
              </a:solidFill>
              <a:latin typeface="+mn-lt"/>
              <a:ea typeface="+mn-ea"/>
              <a:cs typeface="+mn-cs"/>
            </a:rPr>
            <a:t>, </a:t>
          </a:r>
          <a:r>
            <a:rPr kumimoji="0" lang="ru-RU" sz="1100" b="1" i="1" kern="1200" dirty="0" err="1" smtClean="0">
              <a:solidFill>
                <a:schemeClr val="dk1"/>
              </a:solidFill>
              <a:latin typeface="+mn-lt"/>
              <a:ea typeface="+mn-ea"/>
              <a:cs typeface="+mn-cs"/>
            </a:rPr>
            <a:t>Vaccinium</a:t>
          </a:r>
          <a:r>
            <a:rPr kumimoji="0" lang="ru-RU" sz="1100" b="1" i="1" kern="1200" dirty="0" smtClean="0">
              <a:solidFill>
                <a:schemeClr val="dk1"/>
              </a:solidFill>
              <a:latin typeface="+mn-lt"/>
              <a:ea typeface="+mn-ea"/>
              <a:cs typeface="+mn-cs"/>
            </a:rPr>
            <a:t> </a:t>
          </a:r>
          <a:r>
            <a:rPr kumimoji="0" lang="ru-RU" sz="1100" b="1" i="1" kern="1200" dirty="0" err="1" smtClean="0">
              <a:solidFill>
                <a:schemeClr val="dk1"/>
              </a:solidFill>
              <a:latin typeface="+mn-lt"/>
              <a:ea typeface="+mn-ea"/>
              <a:cs typeface="+mn-cs"/>
            </a:rPr>
            <a:t>uliginosum</a:t>
          </a:r>
          <a:r>
            <a:rPr kumimoji="0" lang="en-US" sz="1100" b="1" i="1" kern="1200" dirty="0" smtClean="0">
              <a:solidFill>
                <a:schemeClr val="dk1"/>
              </a:solidFill>
              <a:latin typeface="+mn-lt"/>
              <a:ea typeface="+mn-ea"/>
              <a:cs typeface="+mn-cs"/>
            </a:rPr>
            <a:t>, </a:t>
          </a:r>
          <a:r>
            <a:rPr kumimoji="0" lang="ru-RU" sz="1100" b="1" i="1" kern="1200" dirty="0" err="1" smtClean="0">
              <a:solidFill>
                <a:schemeClr val="dk1"/>
              </a:solidFill>
              <a:latin typeface="+mn-lt"/>
              <a:ea typeface="+mn-ea"/>
              <a:cs typeface="+mn-cs"/>
            </a:rPr>
            <a:t>Betula</a:t>
          </a:r>
          <a:r>
            <a:rPr kumimoji="0" lang="ru-RU" sz="1100" b="1" i="1" kern="1200" dirty="0" smtClean="0">
              <a:solidFill>
                <a:schemeClr val="dk1"/>
              </a:solidFill>
              <a:latin typeface="+mn-lt"/>
              <a:ea typeface="+mn-ea"/>
              <a:cs typeface="+mn-cs"/>
            </a:rPr>
            <a:t> </a:t>
          </a:r>
          <a:r>
            <a:rPr kumimoji="0" lang="ru-RU" sz="1100" b="1" i="1" kern="1200" dirty="0" err="1" smtClean="0">
              <a:solidFill>
                <a:schemeClr val="dk1"/>
              </a:solidFill>
              <a:latin typeface="+mn-lt"/>
              <a:ea typeface="+mn-ea"/>
              <a:cs typeface="+mn-cs"/>
            </a:rPr>
            <a:t>nana</a:t>
          </a:r>
          <a:r>
            <a:rPr kumimoji="0" lang="en-US" sz="1100" b="1" i="1" kern="1200" dirty="0" smtClean="0">
              <a:solidFill>
                <a:schemeClr val="dk1"/>
              </a:solidFill>
              <a:latin typeface="+mn-lt"/>
              <a:ea typeface="+mn-ea"/>
              <a:cs typeface="+mn-cs"/>
            </a:rPr>
            <a:t>, </a:t>
          </a:r>
          <a:r>
            <a:rPr kumimoji="0" lang="ru-RU" sz="1100" b="1" i="1" kern="1200" dirty="0" err="1" smtClean="0">
              <a:solidFill>
                <a:schemeClr val="dk1"/>
              </a:solidFill>
              <a:latin typeface="+mn-lt"/>
              <a:ea typeface="+mn-ea"/>
              <a:cs typeface="+mn-cs"/>
            </a:rPr>
            <a:t>Empetrum</a:t>
          </a:r>
          <a:r>
            <a:rPr kumimoji="0" lang="ru-RU" sz="1100" b="1" i="1" kern="1200" dirty="0" smtClean="0">
              <a:solidFill>
                <a:schemeClr val="dk1"/>
              </a:solidFill>
              <a:latin typeface="+mn-lt"/>
              <a:ea typeface="+mn-ea"/>
              <a:cs typeface="+mn-cs"/>
            </a:rPr>
            <a:t> </a:t>
          </a:r>
          <a:r>
            <a:rPr kumimoji="0" lang="ru-RU" sz="1100" b="1" i="1" kern="1200" dirty="0" err="1" smtClean="0">
              <a:solidFill>
                <a:schemeClr val="dk1"/>
              </a:solidFill>
              <a:latin typeface="+mn-lt"/>
              <a:ea typeface="+mn-ea"/>
              <a:cs typeface="+mn-cs"/>
            </a:rPr>
            <a:t>hermaphroditum</a:t>
          </a:r>
          <a:r>
            <a:rPr kumimoji="0" lang="en-US" sz="1100" b="1" i="1" kern="1200" dirty="0" smtClean="0">
              <a:solidFill>
                <a:schemeClr val="dk1"/>
              </a:solidFill>
              <a:latin typeface="+mn-lt"/>
              <a:ea typeface="+mn-ea"/>
              <a:cs typeface="+mn-cs"/>
            </a:rPr>
            <a:t>, lichen)</a:t>
          </a:r>
          <a:endParaRPr lang="ru-RU" sz="1100" i="1" kern="1200" dirty="0">
            <a:solidFill>
              <a:schemeClr val="bg1"/>
            </a:solidFill>
          </a:endParaRPr>
        </a:p>
      </dsp:txBody>
      <dsp:txXfrm>
        <a:off x="4705200" y="1454303"/>
        <a:ext cx="2510022" cy="9721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0.10156</cdr:x>
      <cdr:y>0.17708</cdr:y>
    </cdr:from>
    <cdr:to>
      <cdr:x>0.99033</cdr:x>
      <cdr:y>0.91935</cdr:y>
    </cdr:to>
    <cdr:sp macro="" textlink="">
      <cdr:nvSpPr>
        <cdr:cNvPr id="6" name="Полилиния 5"/>
        <cdr:cNvSpPr/>
      </cdr:nvSpPr>
      <cdr:spPr>
        <a:xfrm xmlns:a="http://schemas.openxmlformats.org/drawingml/2006/main">
          <a:off x="928662" y="1214422"/>
          <a:ext cx="8126896" cy="5090491"/>
        </a:xfrm>
        <a:custGeom xmlns:a="http://schemas.openxmlformats.org/drawingml/2006/main">
          <a:avLst/>
          <a:gdLst>
            <a:gd name="connsiteX0" fmla="*/ 0 w 8126896"/>
            <a:gd name="connsiteY0" fmla="*/ 0 h 5090491"/>
            <a:gd name="connsiteX1" fmla="*/ 3369365 w 8126896"/>
            <a:gd name="connsiteY1" fmla="*/ 1133061 h 5090491"/>
            <a:gd name="connsiteX2" fmla="*/ 4919870 w 8126896"/>
            <a:gd name="connsiteY2" fmla="*/ 4572000 h 5090491"/>
            <a:gd name="connsiteX3" fmla="*/ 7583557 w 8126896"/>
            <a:gd name="connsiteY3" fmla="*/ 4244009 h 5090491"/>
            <a:gd name="connsiteX4" fmla="*/ 8050696 w 8126896"/>
            <a:gd name="connsiteY4" fmla="*/ 4204252 h 5090491"/>
            <a:gd name="connsiteX5" fmla="*/ 8040757 w 8126896"/>
            <a:gd name="connsiteY5" fmla="*/ 4204252 h 5090491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  <a:cxn ang="0">
              <a:pos x="connsiteX4" y="connsiteY4"/>
            </a:cxn>
            <a:cxn ang="0">
              <a:pos x="connsiteX5" y="connsiteY5"/>
            </a:cxn>
          </a:cxnLst>
          <a:rect l="l" t="t" r="r" b="b"/>
          <a:pathLst>
            <a:path w="8126896" h="5090491">
              <a:moveTo>
                <a:pt x="0" y="0"/>
              </a:moveTo>
              <a:cubicBezTo>
                <a:pt x="1274693" y="185530"/>
                <a:pt x="2549387" y="371061"/>
                <a:pt x="3369365" y="1133061"/>
              </a:cubicBezTo>
              <a:cubicBezTo>
                <a:pt x="4189343" y="1895061"/>
                <a:pt x="4217505" y="4053509"/>
                <a:pt x="4919870" y="4572000"/>
              </a:cubicBezTo>
              <a:cubicBezTo>
                <a:pt x="5622235" y="5090491"/>
                <a:pt x="7061753" y="4305300"/>
                <a:pt x="7583557" y="4244009"/>
              </a:cubicBezTo>
              <a:cubicBezTo>
                <a:pt x="8105361" y="4182718"/>
                <a:pt x="7974496" y="4210878"/>
                <a:pt x="8050696" y="4204252"/>
              </a:cubicBezTo>
              <a:cubicBezTo>
                <a:pt x="8126896" y="4197626"/>
                <a:pt x="8083826" y="4200939"/>
                <a:pt x="8040757" y="4204252"/>
              </a:cubicBezTo>
            </a:path>
          </a:pathLst>
        </a:custGeom>
        <a:ln xmlns:a="http://schemas.openxmlformats.org/drawingml/2006/main" w="254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0.10156</cdr:x>
      <cdr:y>0.375</cdr:y>
    </cdr:from>
    <cdr:to>
      <cdr:x>0.51563</cdr:x>
      <cdr:y>0.44792</cdr:y>
    </cdr:to>
    <cdr:sp macro="" textlink="">
      <cdr:nvSpPr>
        <cdr:cNvPr id="10" name="Полилиния 9"/>
        <cdr:cNvSpPr/>
      </cdr:nvSpPr>
      <cdr:spPr>
        <a:xfrm xmlns:a="http://schemas.openxmlformats.org/drawingml/2006/main">
          <a:off x="928662" y="2571744"/>
          <a:ext cx="3786214" cy="500066"/>
        </a:xfrm>
        <a:custGeom xmlns:a="http://schemas.openxmlformats.org/drawingml/2006/main">
          <a:avLst/>
          <a:gdLst>
            <a:gd name="connsiteX0" fmla="*/ 0 w 3641035"/>
            <a:gd name="connsiteY0" fmla="*/ 24848 h 482048"/>
            <a:gd name="connsiteX1" fmla="*/ 1451113 w 3641035"/>
            <a:gd name="connsiteY1" fmla="*/ 34787 h 482048"/>
            <a:gd name="connsiteX2" fmla="*/ 2544418 w 3641035"/>
            <a:gd name="connsiteY2" fmla="*/ 233570 h 482048"/>
            <a:gd name="connsiteX3" fmla="*/ 3458818 w 3641035"/>
            <a:gd name="connsiteY3" fmla="*/ 422413 h 482048"/>
            <a:gd name="connsiteX4" fmla="*/ 3637722 w 3641035"/>
            <a:gd name="connsiteY4" fmla="*/ 482048 h 482048"/>
            <a:gd name="connsiteX5" fmla="*/ 3637722 w 3641035"/>
            <a:gd name="connsiteY5" fmla="*/ 482048 h 482048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  <a:cxn ang="0">
              <a:pos x="connsiteX4" y="connsiteY4"/>
            </a:cxn>
            <a:cxn ang="0">
              <a:pos x="connsiteX5" y="connsiteY5"/>
            </a:cxn>
          </a:cxnLst>
          <a:rect l="l" t="t" r="r" b="b"/>
          <a:pathLst>
            <a:path w="3641035" h="482048">
              <a:moveTo>
                <a:pt x="0" y="24848"/>
              </a:moveTo>
              <a:cubicBezTo>
                <a:pt x="513521" y="12424"/>
                <a:pt x="1027043" y="0"/>
                <a:pt x="1451113" y="34787"/>
              </a:cubicBezTo>
              <a:cubicBezTo>
                <a:pt x="1875183" y="69574"/>
                <a:pt x="2209801" y="168966"/>
                <a:pt x="2544418" y="233570"/>
              </a:cubicBezTo>
              <a:cubicBezTo>
                <a:pt x="2879035" y="298174"/>
                <a:pt x="3276601" y="381000"/>
                <a:pt x="3458818" y="422413"/>
              </a:cubicBezTo>
              <a:cubicBezTo>
                <a:pt x="3641035" y="463826"/>
                <a:pt x="3637722" y="482048"/>
                <a:pt x="3637722" y="482048"/>
              </a:cubicBezTo>
              <a:lnTo>
                <a:pt x="3637722" y="482048"/>
              </a:lnTo>
            </a:path>
          </a:pathLst>
        </a:custGeom>
        <a:ln xmlns:a="http://schemas.openxmlformats.org/drawingml/2006/main" w="19050">
          <a:solidFill>
            <a:schemeClr val="tx1"/>
          </a:solidFill>
          <a:prstDash val="dashDot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0.65625</cdr:x>
      <cdr:y>0.80209</cdr:y>
    </cdr:from>
    <cdr:to>
      <cdr:x>0.6875</cdr:x>
      <cdr:y>0.92709</cdr:y>
    </cdr:to>
    <cdr:sp macro="" textlink="">
      <cdr:nvSpPr>
        <cdr:cNvPr id="19" name="Дуга 18"/>
        <cdr:cNvSpPr/>
      </cdr:nvSpPr>
      <cdr:spPr>
        <a:xfrm xmlns:a="http://schemas.openxmlformats.org/drawingml/2006/main">
          <a:off x="6000760" y="5500702"/>
          <a:ext cx="285752" cy="857256"/>
        </a:xfrm>
        <a:prstGeom xmlns:a="http://schemas.openxmlformats.org/drawingml/2006/main" prst="arc">
          <a:avLst/>
        </a:prstGeom>
        <a:ln xmlns:a="http://schemas.openxmlformats.org/drawingml/2006/main" w="12700">
          <a:solidFill>
            <a:schemeClr val="accent3">
              <a:lumMod val="7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0.71875</cdr:x>
      <cdr:y>0.8125</cdr:y>
    </cdr:from>
    <cdr:to>
      <cdr:x>0.75</cdr:x>
      <cdr:y>0.91667</cdr:y>
    </cdr:to>
    <cdr:sp macro="" textlink="">
      <cdr:nvSpPr>
        <cdr:cNvPr id="25" name="Дуга 24"/>
        <cdr:cNvSpPr/>
      </cdr:nvSpPr>
      <cdr:spPr>
        <a:xfrm xmlns:a="http://schemas.openxmlformats.org/drawingml/2006/main">
          <a:off x="6572264" y="5572140"/>
          <a:ext cx="285752" cy="714380"/>
        </a:xfrm>
        <a:prstGeom xmlns:a="http://schemas.openxmlformats.org/drawingml/2006/main" prst="arc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0.11667</cdr:x>
      <cdr:y>0.28409</cdr:y>
    </cdr:from>
    <cdr:to>
      <cdr:x>0.37449</cdr:x>
      <cdr:y>0.33618</cdr:y>
    </cdr:to>
    <cdr:sp macro="" textlink="">
      <cdr:nvSpPr>
        <cdr:cNvPr id="55" name="TextBox 54"/>
        <cdr:cNvSpPr txBox="1"/>
      </cdr:nvSpPr>
      <cdr:spPr>
        <a:xfrm xmlns:a="http://schemas.openxmlformats.org/drawingml/2006/main">
          <a:off x="1000132" y="1785950"/>
          <a:ext cx="2210177" cy="3274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600" dirty="0" smtClean="0"/>
            <a:t>Seasonally thawed layer</a:t>
          </a:r>
          <a:endParaRPr lang="ru-RU" sz="1600" dirty="0"/>
        </a:p>
      </cdr:txBody>
    </cdr:sp>
  </cdr:relSizeAnchor>
  <cdr:relSizeAnchor xmlns:cdr="http://schemas.openxmlformats.org/drawingml/2006/chartDrawing">
    <cdr:from>
      <cdr:x>0.11667</cdr:x>
      <cdr:y>0</cdr:y>
    </cdr:from>
    <cdr:to>
      <cdr:x>0.35886</cdr:x>
      <cdr:y>0.05682</cdr:y>
    </cdr:to>
    <cdr:sp macro="" textlink="">
      <cdr:nvSpPr>
        <cdr:cNvPr id="56" name="TextBox 55"/>
        <cdr:cNvSpPr txBox="1"/>
      </cdr:nvSpPr>
      <cdr:spPr>
        <a:xfrm xmlns:a="http://schemas.openxmlformats.org/drawingml/2006/main">
          <a:off x="1000132" y="0"/>
          <a:ext cx="2076188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b="1" dirty="0" smtClean="0"/>
            <a:t>permafrost mounds</a:t>
          </a:r>
          <a:endParaRPr lang="ru-RU" sz="1800" b="1" dirty="0"/>
        </a:p>
      </cdr:txBody>
    </cdr:sp>
  </cdr:relSizeAnchor>
  <cdr:relSizeAnchor xmlns:cdr="http://schemas.openxmlformats.org/drawingml/2006/chartDrawing">
    <cdr:from>
      <cdr:x>0.1</cdr:x>
      <cdr:y>0.06818</cdr:y>
    </cdr:from>
    <cdr:to>
      <cdr:x>0.99844</cdr:x>
      <cdr:y>0.99622</cdr:y>
    </cdr:to>
    <cdr:grpSp>
      <cdr:nvGrpSpPr>
        <cdr:cNvPr id="42" name="Группа 41"/>
        <cdr:cNvGrpSpPr/>
      </cdr:nvGrpSpPr>
      <cdr:grpSpPr>
        <a:xfrm xmlns:a="http://schemas.openxmlformats.org/drawingml/2006/main">
          <a:off x="857256" y="428617"/>
          <a:ext cx="7701931" cy="5834164"/>
          <a:chOff x="928665" y="493545"/>
          <a:chExt cx="8215335" cy="6364455"/>
        </a:xfrm>
      </cdr:grpSpPr>
      <cdr:sp macro="" textlink="">
        <cdr:nvSpPr>
          <cdr:cNvPr id="57" name="TextBox 56"/>
          <cdr:cNvSpPr txBox="1"/>
        </cdr:nvSpPr>
        <cdr:spPr>
          <a:xfrm xmlns:a="http://schemas.openxmlformats.org/drawingml/2006/main">
            <a:off x="1233465" y="3688740"/>
            <a:ext cx="3214756" cy="500085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Overflow="clip" wrap="square" rtlCol="0"/>
          <a:lstStyle xmlns:a="http://schemas.openxmlformats.org/drawingml/2006/main"/>
          <a:p xmlns:a="http://schemas.openxmlformats.org/drawingml/2006/main">
            <a:r>
              <a:rPr lang="en-GB" sz="1600" dirty="0" smtClean="0"/>
              <a:t>Glacial</a:t>
            </a:r>
            <a:r>
              <a:rPr lang="ru-RU" sz="1600" dirty="0" smtClean="0"/>
              <a:t> </a:t>
            </a:r>
            <a:r>
              <a:rPr lang="en-US" sz="1600" dirty="0" smtClean="0"/>
              <a:t>peat</a:t>
            </a:r>
            <a:endParaRPr lang="ru-RU" sz="1600" dirty="0"/>
          </a:p>
        </cdr:txBody>
      </cdr:sp>
      <cdr:grpSp>
        <cdr:nvGrpSpPr>
          <cdr:cNvPr id="41" name="Группа 40"/>
          <cdr:cNvGrpSpPr/>
        </cdr:nvGrpSpPr>
        <cdr:grpSpPr>
          <a:xfrm xmlns:a="http://schemas.openxmlformats.org/drawingml/2006/main">
            <a:off x="928665" y="493545"/>
            <a:ext cx="8215335" cy="6364455"/>
            <a:chOff x="928665" y="493545"/>
            <a:chExt cx="8215335" cy="6364455"/>
          </a:xfrm>
        </cdr:grpSpPr>
        <cdr:sp macro="" textlink="">
          <cdr:nvSpPr>
            <cdr:cNvPr id="7" name="Овал 6"/>
            <cdr:cNvSpPr/>
          </cdr:nvSpPr>
          <cdr:spPr>
            <a:xfrm xmlns:a="http://schemas.openxmlformats.org/drawingml/2006/main">
              <a:off x="1000079" y="2786063"/>
              <a:ext cx="2071756" cy="428625"/>
            </a:xfrm>
            <a:prstGeom xmlns:a="http://schemas.openxmlformats.org/drawingml/2006/main" prst="ellipse">
              <a:avLst/>
            </a:prstGeom>
            <a:noFill xmlns:a="http://schemas.openxmlformats.org/drawingml/2006/main"/>
          </cdr:spPr>
          <cdr:style>
            <a:lnRef xmlns:a="http://schemas.openxmlformats.org/drawingml/2006/main" idx="2">
              <a:schemeClr val="accent1">
                <a:shade val="50000"/>
              </a:schemeClr>
            </a:lnRef>
            <a:fillRef xmlns:a="http://schemas.openxmlformats.org/drawingml/2006/main" idx="1">
              <a:schemeClr val="accent1"/>
            </a:fillRef>
            <a:effectRef xmlns:a="http://schemas.openxmlformats.org/drawingml/2006/main" idx="0">
              <a:schemeClr val="accent1"/>
            </a:effectRef>
            <a:fontRef xmlns:a="http://schemas.openxmlformats.org/drawingml/2006/main" idx="minor">
              <a:schemeClr val="lt1"/>
            </a:fontRef>
          </cdr:style>
          <cdr:txBody>
            <a:bodyPr xmlns:a="http://schemas.openxmlformats.org/drawingml/2006/main" vertOverflow="clip"/>
            <a:lstStyle xmlns:a="http://schemas.openxmlformats.org/drawingml/2006/main"/>
            <a:p xmlns:a="http://schemas.openxmlformats.org/drawingml/2006/main">
              <a:endParaRPr lang="ru-RU"/>
            </a:p>
          </cdr:txBody>
        </cdr:sp>
        <cdr:sp macro="" textlink="">
          <cdr:nvSpPr>
            <cdr:cNvPr id="9" name="Прямая соединительная линия 8"/>
            <cdr:cNvSpPr/>
          </cdr:nvSpPr>
          <cdr:spPr>
            <a:xfrm xmlns:a="http://schemas.openxmlformats.org/drawingml/2006/main">
              <a:off x="5786415" y="5929358"/>
              <a:ext cx="3357585" cy="0"/>
            </a:xfrm>
            <a:prstGeom xmlns:a="http://schemas.openxmlformats.org/drawingml/2006/main" prst="line">
              <a:avLst/>
            </a:prstGeom>
            <a:ln xmlns:a="http://schemas.openxmlformats.org/drawingml/2006/main" w="25400">
              <a:prstDash val="dash"/>
            </a:ln>
          </cdr:spPr>
          <cdr:style>
            <a:lnRef xmlns:a="http://schemas.openxmlformats.org/drawingml/2006/main" idx="1">
              <a:schemeClr val="accent1"/>
            </a:lnRef>
            <a:fillRef xmlns:a="http://schemas.openxmlformats.org/drawingml/2006/main" idx="0">
              <a:schemeClr val="accent1"/>
            </a:fillRef>
            <a:effectRef xmlns:a="http://schemas.openxmlformats.org/drawingml/2006/main" idx="0">
              <a:schemeClr val="accent1"/>
            </a:effectRef>
            <a:fontRef xmlns:a="http://schemas.openxmlformats.org/drawingml/2006/main" idx="minor">
              <a:schemeClr val="tx1"/>
            </a:fontRef>
          </cdr:style>
          <cdr:txBody>
            <a:bodyPr xmlns:a="http://schemas.openxmlformats.org/drawingml/2006/main" vertOverflow="clip"/>
            <a:lstStyle xmlns:a="http://schemas.openxmlformats.org/drawingml/2006/main"/>
            <a:p xmlns:a="http://schemas.openxmlformats.org/drawingml/2006/main">
              <a:endParaRPr lang="ru-RU"/>
            </a:p>
          </cdr:txBody>
        </cdr:sp>
        <cdr:sp macro="" textlink="">
          <cdr:nvSpPr>
            <cdr:cNvPr id="14" name="Полилиния 13"/>
            <cdr:cNvSpPr/>
          </cdr:nvSpPr>
          <cdr:spPr>
            <a:xfrm xmlns:a="http://schemas.openxmlformats.org/drawingml/2006/main">
              <a:off x="3357768" y="1278811"/>
              <a:ext cx="377647" cy="609608"/>
            </a:xfrm>
            <a:custGeom xmlns:a="http://schemas.openxmlformats.org/drawingml/2006/main">
              <a:avLst/>
              <a:gdLst>
                <a:gd name="connsiteX0" fmla="*/ 91109 w 377688"/>
                <a:gd name="connsiteY0" fmla="*/ 490330 h 609600"/>
                <a:gd name="connsiteX1" fmla="*/ 11596 w 377688"/>
                <a:gd name="connsiteY1" fmla="*/ 281608 h 609600"/>
                <a:gd name="connsiteX2" fmla="*/ 160683 w 377688"/>
                <a:gd name="connsiteY2" fmla="*/ 520148 h 609600"/>
                <a:gd name="connsiteX3" fmla="*/ 190501 w 377688"/>
                <a:gd name="connsiteY3" fmla="*/ 3313 h 609600"/>
                <a:gd name="connsiteX4" fmla="*/ 230257 w 377688"/>
                <a:gd name="connsiteY4" fmla="*/ 540026 h 609600"/>
                <a:gd name="connsiteX5" fmla="*/ 369405 w 377688"/>
                <a:gd name="connsiteY5" fmla="*/ 291548 h 609600"/>
                <a:gd name="connsiteX6" fmla="*/ 279953 w 377688"/>
                <a:gd name="connsiteY6" fmla="*/ 609600 h 609600"/>
                <a:gd name="connsiteX7" fmla="*/ 279953 w 377688"/>
                <a:gd name="connsiteY7" fmla="*/ 609600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7688" h="609600">
                  <a:moveTo>
                    <a:pt x="91109" y="490330"/>
                  </a:moveTo>
                  <a:cubicBezTo>
                    <a:pt x="45554" y="383484"/>
                    <a:pt x="0" y="276638"/>
                    <a:pt x="11596" y="281608"/>
                  </a:cubicBezTo>
                  <a:cubicBezTo>
                    <a:pt x="23192" y="286578"/>
                    <a:pt x="130866" y="566531"/>
                    <a:pt x="160683" y="520148"/>
                  </a:cubicBezTo>
                  <a:cubicBezTo>
                    <a:pt x="190501" y="473766"/>
                    <a:pt x="178905" y="0"/>
                    <a:pt x="190501" y="3313"/>
                  </a:cubicBezTo>
                  <a:cubicBezTo>
                    <a:pt x="202097" y="6626"/>
                    <a:pt x="200440" y="491987"/>
                    <a:pt x="230257" y="540026"/>
                  </a:cubicBezTo>
                  <a:cubicBezTo>
                    <a:pt x="260074" y="588065"/>
                    <a:pt x="361122" y="279952"/>
                    <a:pt x="369405" y="291548"/>
                  </a:cubicBezTo>
                  <a:cubicBezTo>
                    <a:pt x="377688" y="303144"/>
                    <a:pt x="279953" y="609600"/>
                    <a:pt x="279953" y="609600"/>
                  </a:cubicBezTo>
                  <a:lnTo>
                    <a:pt x="279953" y="609600"/>
                  </a:lnTo>
                </a:path>
              </a:pathLst>
            </a:custGeom>
            <a:ln xmlns:a="http://schemas.openxmlformats.org/drawingml/2006/main">
              <a:solidFill>
                <a:schemeClr val="accent2">
                  <a:lumMod val="75000"/>
                </a:schemeClr>
              </a:solidFill>
            </a:ln>
          </cdr:spPr>
          <cdr:style>
            <a:lnRef xmlns:a="http://schemas.openxmlformats.org/drawingml/2006/main" idx="1">
              <a:schemeClr val="accent1"/>
            </a:lnRef>
            <a:fillRef xmlns:a="http://schemas.openxmlformats.org/drawingml/2006/main" idx="0">
              <a:schemeClr val="accent1"/>
            </a:fillRef>
            <a:effectRef xmlns:a="http://schemas.openxmlformats.org/drawingml/2006/main" idx="0">
              <a:schemeClr val="accent1"/>
            </a:effectRef>
            <a:fontRef xmlns:a="http://schemas.openxmlformats.org/drawingml/2006/main" idx="minor">
              <a:schemeClr val="tx1"/>
            </a:fontRef>
          </cdr:style>
          <cdr:txBody>
            <a:bodyPr xmlns:a="http://schemas.openxmlformats.org/drawingml/2006/main" vertOverflow="clip"/>
            <a:lstStyle xmlns:a="http://schemas.openxmlformats.org/drawingml/2006/main"/>
            <a:p xmlns:a="http://schemas.openxmlformats.org/drawingml/2006/main">
              <a:endParaRPr lang="ru-RU"/>
            </a:p>
          </cdr:txBody>
        </cdr:sp>
        <cdr:sp macro="" textlink="">
          <cdr:nvSpPr>
            <cdr:cNvPr id="15" name="Полилиния 14"/>
            <cdr:cNvSpPr/>
          </cdr:nvSpPr>
          <cdr:spPr>
            <a:xfrm xmlns:a="http://schemas.openxmlformats.org/drawingml/2006/main">
              <a:off x="4449379" y="1611767"/>
              <a:ext cx="452262" cy="1418029"/>
            </a:xfrm>
            <a:custGeom xmlns:a="http://schemas.openxmlformats.org/drawingml/2006/main">
              <a:avLst/>
              <a:gdLst>
                <a:gd name="connsiteX0" fmla="*/ 62947 w 452230"/>
                <a:gd name="connsiteY0" fmla="*/ 982318 h 1417983"/>
                <a:gd name="connsiteX1" fmla="*/ 13252 w 452230"/>
                <a:gd name="connsiteY1" fmla="*/ 723901 h 1417983"/>
                <a:gd name="connsiteX2" fmla="*/ 142460 w 452230"/>
                <a:gd name="connsiteY2" fmla="*/ 1022075 h 1417983"/>
                <a:gd name="connsiteX3" fmla="*/ 182217 w 452230"/>
                <a:gd name="connsiteY3" fmla="*/ 18222 h 1417983"/>
                <a:gd name="connsiteX4" fmla="*/ 221973 w 452230"/>
                <a:gd name="connsiteY4" fmla="*/ 1131405 h 1417983"/>
                <a:gd name="connsiteX5" fmla="*/ 440634 w 452230"/>
                <a:gd name="connsiteY5" fmla="*/ 952501 h 1417983"/>
                <a:gd name="connsiteX6" fmla="*/ 291547 w 452230"/>
                <a:gd name="connsiteY6" fmla="*/ 1350066 h 1417983"/>
                <a:gd name="connsiteX7" fmla="*/ 291547 w 452230"/>
                <a:gd name="connsiteY7" fmla="*/ 1360005 h 1417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2230" h="1417983">
                  <a:moveTo>
                    <a:pt x="62947" y="982318"/>
                  </a:moveTo>
                  <a:cubicBezTo>
                    <a:pt x="31473" y="849796"/>
                    <a:pt x="0" y="717275"/>
                    <a:pt x="13252" y="723901"/>
                  </a:cubicBezTo>
                  <a:cubicBezTo>
                    <a:pt x="26504" y="730527"/>
                    <a:pt x="114299" y="1139688"/>
                    <a:pt x="142460" y="1022075"/>
                  </a:cubicBezTo>
                  <a:cubicBezTo>
                    <a:pt x="170621" y="904462"/>
                    <a:pt x="168965" y="0"/>
                    <a:pt x="182217" y="18222"/>
                  </a:cubicBezTo>
                  <a:cubicBezTo>
                    <a:pt x="195469" y="36444"/>
                    <a:pt x="178903" y="975692"/>
                    <a:pt x="221973" y="1131405"/>
                  </a:cubicBezTo>
                  <a:cubicBezTo>
                    <a:pt x="265043" y="1287118"/>
                    <a:pt x="429038" y="916058"/>
                    <a:pt x="440634" y="952501"/>
                  </a:cubicBezTo>
                  <a:cubicBezTo>
                    <a:pt x="452230" y="988944"/>
                    <a:pt x="316395" y="1282149"/>
                    <a:pt x="291547" y="1350066"/>
                  </a:cubicBezTo>
                  <a:cubicBezTo>
                    <a:pt x="266699" y="1417983"/>
                    <a:pt x="279123" y="1388994"/>
                    <a:pt x="291547" y="1360005"/>
                  </a:cubicBezTo>
                </a:path>
              </a:pathLst>
            </a:custGeom>
            <a:ln xmlns:a="http://schemas.openxmlformats.org/drawingml/2006/main">
              <a:solidFill>
                <a:schemeClr val="accent2">
                  <a:lumMod val="75000"/>
                </a:schemeClr>
              </a:solidFill>
            </a:ln>
          </cdr:spPr>
          <cdr:style>
            <a:lnRef xmlns:a="http://schemas.openxmlformats.org/drawingml/2006/main" idx="1">
              <a:schemeClr val="accent1"/>
            </a:lnRef>
            <a:fillRef xmlns:a="http://schemas.openxmlformats.org/drawingml/2006/main" idx="0">
              <a:schemeClr val="accent1"/>
            </a:fillRef>
            <a:effectRef xmlns:a="http://schemas.openxmlformats.org/drawingml/2006/main" idx="0">
              <a:schemeClr val="accent1"/>
            </a:effectRef>
            <a:fontRef xmlns:a="http://schemas.openxmlformats.org/drawingml/2006/main" idx="minor">
              <a:schemeClr val="tx1"/>
            </a:fontRef>
          </cdr:style>
          <cdr:txBody>
            <a:bodyPr xmlns:a="http://schemas.openxmlformats.org/drawingml/2006/main" vertOverflow="clip"/>
            <a:lstStyle xmlns:a="http://schemas.openxmlformats.org/drawingml/2006/main"/>
            <a:p xmlns:a="http://schemas.openxmlformats.org/drawingml/2006/main">
              <a:endParaRPr lang="ru-RU"/>
            </a:p>
          </cdr:txBody>
        </cdr:sp>
        <cdr:sp macro="" textlink="">
          <cdr:nvSpPr>
            <cdr:cNvPr id="17" name="Полилиния 16"/>
            <cdr:cNvSpPr/>
          </cdr:nvSpPr>
          <cdr:spPr>
            <a:xfrm xmlns:a="http://schemas.openxmlformats.org/drawingml/2006/main">
              <a:off x="2147865" y="1350795"/>
              <a:ext cx="3124200" cy="3273137"/>
            </a:xfrm>
            <a:custGeom xmlns:a="http://schemas.openxmlformats.org/drawingml/2006/main">
              <a:avLst/>
              <a:gdLst>
                <a:gd name="connsiteX0" fmla="*/ 0 w 3220278"/>
                <a:gd name="connsiteY0" fmla="*/ 0 h 3289852"/>
                <a:gd name="connsiteX1" fmla="*/ 685800 w 3220278"/>
                <a:gd name="connsiteY1" fmla="*/ 159026 h 3289852"/>
                <a:gd name="connsiteX2" fmla="*/ 1152939 w 3220278"/>
                <a:gd name="connsiteY2" fmla="*/ 308113 h 3289852"/>
                <a:gd name="connsiteX3" fmla="*/ 1411357 w 3220278"/>
                <a:gd name="connsiteY3" fmla="*/ 417443 h 3289852"/>
                <a:gd name="connsiteX4" fmla="*/ 1749287 w 3220278"/>
                <a:gd name="connsiteY4" fmla="*/ 586409 h 3289852"/>
                <a:gd name="connsiteX5" fmla="*/ 2027583 w 3220278"/>
                <a:gd name="connsiteY5" fmla="*/ 765313 h 3289852"/>
                <a:gd name="connsiteX6" fmla="*/ 2295939 w 3220278"/>
                <a:gd name="connsiteY6" fmla="*/ 974035 h 3289852"/>
                <a:gd name="connsiteX7" fmla="*/ 2504661 w 3220278"/>
                <a:gd name="connsiteY7" fmla="*/ 1262269 h 3289852"/>
                <a:gd name="connsiteX8" fmla="*/ 2723322 w 3220278"/>
                <a:gd name="connsiteY8" fmla="*/ 1669774 h 3289852"/>
                <a:gd name="connsiteX9" fmla="*/ 2892287 w 3220278"/>
                <a:gd name="connsiteY9" fmla="*/ 2107096 h 3289852"/>
                <a:gd name="connsiteX10" fmla="*/ 3031435 w 3220278"/>
                <a:gd name="connsiteY10" fmla="*/ 2534478 h 3289852"/>
                <a:gd name="connsiteX11" fmla="*/ 3140765 w 3220278"/>
                <a:gd name="connsiteY11" fmla="*/ 2912165 h 3289852"/>
                <a:gd name="connsiteX12" fmla="*/ 3220278 w 3220278"/>
                <a:gd name="connsiteY12" fmla="*/ 3289852 h 3289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20278" h="3289852">
                  <a:moveTo>
                    <a:pt x="0" y="0"/>
                  </a:moveTo>
                  <a:cubicBezTo>
                    <a:pt x="246822" y="53837"/>
                    <a:pt x="493644" y="107674"/>
                    <a:pt x="685800" y="159026"/>
                  </a:cubicBezTo>
                  <a:cubicBezTo>
                    <a:pt x="877957" y="210378"/>
                    <a:pt x="1032013" y="265044"/>
                    <a:pt x="1152939" y="308113"/>
                  </a:cubicBezTo>
                  <a:cubicBezTo>
                    <a:pt x="1273865" y="351182"/>
                    <a:pt x="1311966" y="371060"/>
                    <a:pt x="1411357" y="417443"/>
                  </a:cubicBezTo>
                  <a:cubicBezTo>
                    <a:pt x="1510748" y="463826"/>
                    <a:pt x="1646583" y="528431"/>
                    <a:pt x="1749287" y="586409"/>
                  </a:cubicBezTo>
                  <a:cubicBezTo>
                    <a:pt x="1851991" y="644387"/>
                    <a:pt x="1936474" y="700709"/>
                    <a:pt x="2027583" y="765313"/>
                  </a:cubicBezTo>
                  <a:cubicBezTo>
                    <a:pt x="2118692" y="829917"/>
                    <a:pt x="2216426" y="891209"/>
                    <a:pt x="2295939" y="974035"/>
                  </a:cubicBezTo>
                  <a:cubicBezTo>
                    <a:pt x="2375452" y="1056861"/>
                    <a:pt x="2433431" y="1146313"/>
                    <a:pt x="2504661" y="1262269"/>
                  </a:cubicBezTo>
                  <a:cubicBezTo>
                    <a:pt x="2575891" y="1378225"/>
                    <a:pt x="2658718" y="1528970"/>
                    <a:pt x="2723322" y="1669774"/>
                  </a:cubicBezTo>
                  <a:cubicBezTo>
                    <a:pt x="2787926" y="1810579"/>
                    <a:pt x="2840935" y="1962979"/>
                    <a:pt x="2892287" y="2107096"/>
                  </a:cubicBezTo>
                  <a:cubicBezTo>
                    <a:pt x="2943639" y="2251213"/>
                    <a:pt x="2990022" y="2400300"/>
                    <a:pt x="3031435" y="2534478"/>
                  </a:cubicBezTo>
                  <a:cubicBezTo>
                    <a:pt x="3072848" y="2668656"/>
                    <a:pt x="3109291" y="2786269"/>
                    <a:pt x="3140765" y="2912165"/>
                  </a:cubicBezTo>
                  <a:cubicBezTo>
                    <a:pt x="3172239" y="3038061"/>
                    <a:pt x="3196258" y="3163956"/>
                    <a:pt x="3220278" y="3289852"/>
                  </a:cubicBezTo>
                </a:path>
              </a:pathLst>
            </a:custGeom>
            <a:ln xmlns:a="http://schemas.openxmlformats.org/drawingml/2006/main" w="22225">
              <a:solidFill>
                <a:schemeClr val="bg2">
                  <a:lumMod val="25000"/>
                </a:schemeClr>
              </a:solidFill>
              <a:prstDash val="sysDot"/>
            </a:ln>
          </cdr:spPr>
          <cdr:style>
            <a:lnRef xmlns:a="http://schemas.openxmlformats.org/drawingml/2006/main" idx="1">
              <a:schemeClr val="accent1"/>
            </a:lnRef>
            <a:fillRef xmlns:a="http://schemas.openxmlformats.org/drawingml/2006/main" idx="0">
              <a:schemeClr val="accent1"/>
            </a:fillRef>
            <a:effectRef xmlns:a="http://schemas.openxmlformats.org/drawingml/2006/main" idx="0">
              <a:schemeClr val="accent1"/>
            </a:effectRef>
            <a:fontRef xmlns:a="http://schemas.openxmlformats.org/drawingml/2006/main" idx="minor">
              <a:schemeClr val="tx1"/>
            </a:fontRef>
          </cdr:style>
          <cdr:txBody>
            <a:bodyPr xmlns:a="http://schemas.openxmlformats.org/drawingml/2006/main" vertOverflow="clip"/>
            <a:lstStyle xmlns:a="http://schemas.openxmlformats.org/drawingml/2006/main"/>
            <a:p xmlns:a="http://schemas.openxmlformats.org/drawingml/2006/main">
              <a:endParaRPr lang="ru-RU"/>
            </a:p>
          </cdr:txBody>
        </cdr:sp>
        <cdr:sp macro="" textlink="">
          <cdr:nvSpPr>
            <cdr:cNvPr id="18" name="Полилиния 17"/>
            <cdr:cNvSpPr/>
          </cdr:nvSpPr>
          <cdr:spPr>
            <a:xfrm xmlns:a="http://schemas.openxmlformats.org/drawingml/2006/main">
              <a:off x="5098786" y="2481499"/>
              <a:ext cx="382676" cy="2329045"/>
            </a:xfrm>
            <a:custGeom xmlns:a="http://schemas.openxmlformats.org/drawingml/2006/main">
              <a:avLst/>
              <a:gdLst>
                <a:gd name="connsiteX0" fmla="*/ 69574 w 382657"/>
                <a:gd name="connsiteY0" fmla="*/ 1663147 h 2329069"/>
                <a:gd name="connsiteX1" fmla="*/ 9939 w 382657"/>
                <a:gd name="connsiteY1" fmla="*/ 1295400 h 2329069"/>
                <a:gd name="connsiteX2" fmla="*/ 129209 w 382657"/>
                <a:gd name="connsiteY2" fmla="*/ 1732721 h 2329069"/>
                <a:gd name="connsiteX3" fmla="*/ 69574 w 382657"/>
                <a:gd name="connsiteY3" fmla="*/ 23191 h 2329069"/>
                <a:gd name="connsiteX4" fmla="*/ 208722 w 382657"/>
                <a:gd name="connsiteY4" fmla="*/ 1871869 h 2329069"/>
                <a:gd name="connsiteX5" fmla="*/ 377687 w 382657"/>
                <a:gd name="connsiteY5" fmla="*/ 1583634 h 2329069"/>
                <a:gd name="connsiteX6" fmla="*/ 238539 w 382657"/>
                <a:gd name="connsiteY6" fmla="*/ 2329069 h 2329069"/>
                <a:gd name="connsiteX7" fmla="*/ 238539 w 382657"/>
                <a:gd name="connsiteY7" fmla="*/ 2329069 h 2329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2657" h="2329069">
                  <a:moveTo>
                    <a:pt x="69574" y="1663147"/>
                  </a:moveTo>
                  <a:cubicBezTo>
                    <a:pt x="34787" y="1473475"/>
                    <a:pt x="0" y="1283804"/>
                    <a:pt x="9939" y="1295400"/>
                  </a:cubicBezTo>
                  <a:cubicBezTo>
                    <a:pt x="19878" y="1306996"/>
                    <a:pt x="119270" y="1944756"/>
                    <a:pt x="129209" y="1732721"/>
                  </a:cubicBezTo>
                  <a:cubicBezTo>
                    <a:pt x="139148" y="1520686"/>
                    <a:pt x="56322" y="0"/>
                    <a:pt x="69574" y="23191"/>
                  </a:cubicBezTo>
                  <a:cubicBezTo>
                    <a:pt x="82826" y="46382"/>
                    <a:pt x="157370" y="1611795"/>
                    <a:pt x="208722" y="1871869"/>
                  </a:cubicBezTo>
                  <a:cubicBezTo>
                    <a:pt x="260074" y="2131943"/>
                    <a:pt x="372718" y="1507434"/>
                    <a:pt x="377687" y="1583634"/>
                  </a:cubicBezTo>
                  <a:cubicBezTo>
                    <a:pt x="382657" y="1659834"/>
                    <a:pt x="238539" y="2329069"/>
                    <a:pt x="238539" y="2329069"/>
                  </a:cubicBezTo>
                  <a:lnTo>
                    <a:pt x="238539" y="2329069"/>
                  </a:lnTo>
                </a:path>
              </a:pathLst>
            </a:custGeom>
            <a:ln xmlns:a="http://schemas.openxmlformats.org/drawingml/2006/main">
              <a:solidFill>
                <a:schemeClr val="accent2">
                  <a:lumMod val="75000"/>
                </a:schemeClr>
              </a:solidFill>
            </a:ln>
          </cdr:spPr>
          <cdr:style>
            <a:lnRef xmlns:a="http://schemas.openxmlformats.org/drawingml/2006/main" idx="1">
              <a:schemeClr val="accent1"/>
            </a:lnRef>
            <a:fillRef xmlns:a="http://schemas.openxmlformats.org/drawingml/2006/main" idx="0">
              <a:schemeClr val="accent1"/>
            </a:fillRef>
            <a:effectRef xmlns:a="http://schemas.openxmlformats.org/drawingml/2006/main" idx="0">
              <a:schemeClr val="accent1"/>
            </a:effectRef>
            <a:fontRef xmlns:a="http://schemas.openxmlformats.org/drawingml/2006/main" idx="minor">
              <a:schemeClr val="tx1"/>
            </a:fontRef>
          </cdr:style>
          <cdr:txBody>
            <a:bodyPr xmlns:a="http://schemas.openxmlformats.org/drawingml/2006/main" vertOverflow="clip"/>
            <a:lstStyle xmlns:a="http://schemas.openxmlformats.org/drawingml/2006/main"/>
            <a:p xmlns:a="http://schemas.openxmlformats.org/drawingml/2006/main">
              <a:endParaRPr lang="ru-RU"/>
            </a:p>
          </cdr:txBody>
        </cdr:sp>
        <cdr:sp macro="" textlink="">
          <cdr:nvSpPr>
            <cdr:cNvPr id="20" name="Дуга 19"/>
            <cdr:cNvSpPr/>
          </cdr:nvSpPr>
          <cdr:spPr>
            <a:xfrm xmlns:a="http://schemas.openxmlformats.org/drawingml/2006/main">
              <a:off x="6215085" y="5500733"/>
              <a:ext cx="71415" cy="571477"/>
            </a:xfrm>
            <a:prstGeom xmlns:a="http://schemas.openxmlformats.org/drawingml/2006/main" prst="arc">
              <a:avLst/>
            </a:prstGeom>
            <a:ln xmlns:a="http://schemas.openxmlformats.org/drawingml/2006/main" w="15875">
              <a:solidFill>
                <a:schemeClr val="accent3">
                  <a:lumMod val="75000"/>
                </a:schemeClr>
              </a:solidFill>
            </a:ln>
          </cdr:spPr>
          <cdr:style>
            <a:lnRef xmlns:a="http://schemas.openxmlformats.org/drawingml/2006/main" idx="1">
              <a:schemeClr val="accent1"/>
            </a:lnRef>
            <a:fillRef xmlns:a="http://schemas.openxmlformats.org/drawingml/2006/main" idx="0">
              <a:schemeClr val="accent1"/>
            </a:fillRef>
            <a:effectRef xmlns:a="http://schemas.openxmlformats.org/drawingml/2006/main" idx="0">
              <a:schemeClr val="accent1"/>
            </a:effectRef>
            <a:fontRef xmlns:a="http://schemas.openxmlformats.org/drawingml/2006/main" idx="minor">
              <a:schemeClr val="tx1"/>
            </a:fontRef>
          </cdr:style>
          <cdr:txBody>
            <a:bodyPr xmlns:a="http://schemas.openxmlformats.org/drawingml/2006/main" vertOverflow="clip"/>
            <a:lstStyle xmlns:a="http://schemas.openxmlformats.org/drawingml/2006/main"/>
            <a:p xmlns:a="http://schemas.openxmlformats.org/drawingml/2006/main">
              <a:endParaRPr lang="ru-RU"/>
            </a:p>
          </cdr:txBody>
        </cdr:sp>
        <cdr:sp macro="" textlink="">
          <cdr:nvSpPr>
            <cdr:cNvPr id="22" name="Прямая соединительная линия 21"/>
            <cdr:cNvSpPr/>
          </cdr:nvSpPr>
          <cdr:spPr>
            <a:xfrm xmlns:a="http://schemas.openxmlformats.org/drawingml/2006/main" rot="5400000">
              <a:off x="6143602" y="5715046"/>
              <a:ext cx="428625" cy="0"/>
            </a:xfrm>
            <a:prstGeom xmlns:a="http://schemas.openxmlformats.org/drawingml/2006/main" prst="line">
              <a:avLst/>
            </a:prstGeom>
            <a:ln xmlns:a="http://schemas.openxmlformats.org/drawingml/2006/main" w="15875">
              <a:solidFill>
                <a:schemeClr val="accent3">
                  <a:lumMod val="75000"/>
                </a:schemeClr>
              </a:solidFill>
            </a:ln>
          </cdr:spPr>
          <cdr:style>
            <a:lnRef xmlns:a="http://schemas.openxmlformats.org/drawingml/2006/main" idx="1">
              <a:schemeClr val="accent1"/>
            </a:lnRef>
            <a:fillRef xmlns:a="http://schemas.openxmlformats.org/drawingml/2006/main" idx="0">
              <a:schemeClr val="accent1"/>
            </a:fillRef>
            <a:effectRef xmlns:a="http://schemas.openxmlformats.org/drawingml/2006/main" idx="0">
              <a:schemeClr val="accent1"/>
            </a:effectRef>
            <a:fontRef xmlns:a="http://schemas.openxmlformats.org/drawingml/2006/main" idx="minor">
              <a:schemeClr val="tx1"/>
            </a:fontRef>
          </cdr:style>
          <cdr:txBody>
            <a:bodyPr xmlns:a="http://schemas.openxmlformats.org/drawingml/2006/main" vertOverflow="clip"/>
            <a:lstStyle xmlns:a="http://schemas.openxmlformats.org/drawingml/2006/main"/>
            <a:p xmlns:a="http://schemas.openxmlformats.org/drawingml/2006/main">
              <a:endParaRPr lang="ru-RU"/>
            </a:p>
          </cdr:txBody>
        </cdr:sp>
        <cdr:sp macro="" textlink="">
          <cdr:nvSpPr>
            <cdr:cNvPr id="24" name="Дуга 23"/>
            <cdr:cNvSpPr/>
          </cdr:nvSpPr>
          <cdr:spPr>
            <a:xfrm xmlns:a="http://schemas.openxmlformats.org/drawingml/2006/main">
              <a:off x="6429421" y="5500733"/>
              <a:ext cx="71414" cy="928642"/>
            </a:xfrm>
            <a:prstGeom xmlns:a="http://schemas.openxmlformats.org/drawingml/2006/main" prst="arc">
              <a:avLst/>
            </a:prstGeom>
            <a:ln xmlns:a="http://schemas.openxmlformats.org/drawingml/2006/main" w="15875">
              <a:solidFill>
                <a:schemeClr val="accent3">
                  <a:lumMod val="75000"/>
                </a:schemeClr>
              </a:solidFill>
            </a:ln>
          </cdr:spPr>
          <cdr:style>
            <a:lnRef xmlns:a="http://schemas.openxmlformats.org/drawingml/2006/main" idx="1">
              <a:schemeClr val="accent1"/>
            </a:lnRef>
            <a:fillRef xmlns:a="http://schemas.openxmlformats.org/drawingml/2006/main" idx="0">
              <a:schemeClr val="accent1"/>
            </a:fillRef>
            <a:effectRef xmlns:a="http://schemas.openxmlformats.org/drawingml/2006/main" idx="0">
              <a:schemeClr val="accent1"/>
            </a:effectRef>
            <a:fontRef xmlns:a="http://schemas.openxmlformats.org/drawingml/2006/main" idx="minor">
              <a:schemeClr val="tx1"/>
            </a:fontRef>
          </cdr:style>
          <cdr:txBody>
            <a:bodyPr xmlns:a="http://schemas.openxmlformats.org/drawingml/2006/main" vertOverflow="clip"/>
            <a:lstStyle xmlns:a="http://schemas.openxmlformats.org/drawingml/2006/main"/>
            <a:p xmlns:a="http://schemas.openxmlformats.org/drawingml/2006/main">
              <a:endParaRPr lang="ru-RU"/>
            </a:p>
          </cdr:txBody>
        </cdr:sp>
        <cdr:sp macro="" textlink="">
          <cdr:nvSpPr>
            <cdr:cNvPr id="26" name="Дуга 25"/>
            <cdr:cNvSpPr/>
          </cdr:nvSpPr>
          <cdr:spPr>
            <a:xfrm xmlns:a="http://schemas.openxmlformats.org/drawingml/2006/main">
              <a:off x="6786585" y="5500733"/>
              <a:ext cx="71415" cy="1000102"/>
            </a:xfrm>
            <a:prstGeom xmlns:a="http://schemas.openxmlformats.org/drawingml/2006/main" prst="arc">
              <a:avLst/>
            </a:prstGeom>
            <a:ln xmlns:a="http://schemas.openxmlformats.org/drawingml/2006/main" w="15875">
              <a:solidFill>
                <a:schemeClr val="accent3">
                  <a:lumMod val="75000"/>
                </a:schemeClr>
              </a:solidFill>
            </a:ln>
          </cdr:spPr>
          <cdr:style>
            <a:lnRef xmlns:a="http://schemas.openxmlformats.org/drawingml/2006/main" idx="1">
              <a:schemeClr val="accent1"/>
            </a:lnRef>
            <a:fillRef xmlns:a="http://schemas.openxmlformats.org/drawingml/2006/main" idx="0">
              <a:schemeClr val="accent1"/>
            </a:fillRef>
            <a:effectRef xmlns:a="http://schemas.openxmlformats.org/drawingml/2006/main" idx="0">
              <a:schemeClr val="accent1"/>
            </a:effectRef>
            <a:fontRef xmlns:a="http://schemas.openxmlformats.org/drawingml/2006/main" idx="minor">
              <a:schemeClr val="tx1"/>
            </a:fontRef>
          </cdr:style>
          <cdr:txBody>
            <a:bodyPr xmlns:a="http://schemas.openxmlformats.org/drawingml/2006/main" vertOverflow="clip"/>
            <a:lstStyle xmlns:a="http://schemas.openxmlformats.org/drawingml/2006/main"/>
            <a:p xmlns:a="http://schemas.openxmlformats.org/drawingml/2006/main">
              <a:endParaRPr lang="ru-RU"/>
            </a:p>
          </cdr:txBody>
        </cdr:sp>
        <cdr:sp macro="" textlink="">
          <cdr:nvSpPr>
            <cdr:cNvPr id="27" name="Дуга 26"/>
            <cdr:cNvSpPr/>
          </cdr:nvSpPr>
          <cdr:spPr>
            <a:xfrm xmlns:a="http://schemas.openxmlformats.org/drawingml/2006/main">
              <a:off x="6786585" y="5500733"/>
              <a:ext cx="142830" cy="1142955"/>
            </a:xfrm>
            <a:prstGeom xmlns:a="http://schemas.openxmlformats.org/drawingml/2006/main" prst="arc">
              <a:avLst/>
            </a:prstGeom>
            <a:ln xmlns:a="http://schemas.openxmlformats.org/drawingml/2006/main" w="15875">
              <a:solidFill>
                <a:schemeClr val="accent3">
                  <a:lumMod val="75000"/>
                </a:schemeClr>
              </a:solidFill>
            </a:ln>
          </cdr:spPr>
          <cdr:style>
            <a:lnRef xmlns:a="http://schemas.openxmlformats.org/drawingml/2006/main" idx="1">
              <a:schemeClr val="accent1"/>
            </a:lnRef>
            <a:fillRef xmlns:a="http://schemas.openxmlformats.org/drawingml/2006/main" idx="0">
              <a:schemeClr val="accent1"/>
            </a:fillRef>
            <a:effectRef xmlns:a="http://schemas.openxmlformats.org/drawingml/2006/main" idx="0">
              <a:schemeClr val="accent1"/>
            </a:effectRef>
            <a:fontRef xmlns:a="http://schemas.openxmlformats.org/drawingml/2006/main" idx="minor">
              <a:schemeClr val="tx1"/>
            </a:fontRef>
          </cdr:style>
          <cdr:txBody>
            <a:bodyPr xmlns:a="http://schemas.openxmlformats.org/drawingml/2006/main" vertOverflow="clip"/>
            <a:lstStyle xmlns:a="http://schemas.openxmlformats.org/drawingml/2006/main"/>
            <a:p xmlns:a="http://schemas.openxmlformats.org/drawingml/2006/main">
              <a:endParaRPr lang="ru-RU"/>
            </a:p>
          </cdr:txBody>
        </cdr:sp>
        <cdr:sp macro="" textlink="">
          <cdr:nvSpPr>
            <cdr:cNvPr id="28" name="Полилиния 27"/>
            <cdr:cNvSpPr/>
          </cdr:nvSpPr>
          <cdr:spPr>
            <a:xfrm xmlns:a="http://schemas.openxmlformats.org/drawingml/2006/main">
              <a:off x="8217987" y="5121966"/>
              <a:ext cx="405902" cy="354490"/>
            </a:xfrm>
            <a:custGeom xmlns:a="http://schemas.openxmlformats.org/drawingml/2006/main">
              <a:avLst/>
              <a:gdLst>
                <a:gd name="connsiteX0" fmla="*/ 180560 w 405847"/>
                <a:gd name="connsiteY0" fmla="*/ 354496 h 354496"/>
                <a:gd name="connsiteX1" fmla="*/ 1656 w 405847"/>
                <a:gd name="connsiteY1" fmla="*/ 135835 h 354496"/>
                <a:gd name="connsiteX2" fmla="*/ 190499 w 405847"/>
                <a:gd name="connsiteY2" fmla="*/ 304800 h 354496"/>
                <a:gd name="connsiteX3" fmla="*/ 210378 w 405847"/>
                <a:gd name="connsiteY3" fmla="*/ 6626 h 354496"/>
                <a:gd name="connsiteX4" fmla="*/ 250134 w 405847"/>
                <a:gd name="connsiteY4" fmla="*/ 265044 h 354496"/>
                <a:gd name="connsiteX5" fmla="*/ 399221 w 405847"/>
                <a:gd name="connsiteY5" fmla="*/ 115957 h 354496"/>
                <a:gd name="connsiteX6" fmla="*/ 289891 w 405847"/>
                <a:gd name="connsiteY6" fmla="*/ 344557 h 354496"/>
                <a:gd name="connsiteX7" fmla="*/ 289891 w 405847"/>
                <a:gd name="connsiteY7" fmla="*/ 344557 h 354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5847" h="354496">
                  <a:moveTo>
                    <a:pt x="180560" y="354496"/>
                  </a:moveTo>
                  <a:cubicBezTo>
                    <a:pt x="90280" y="249307"/>
                    <a:pt x="0" y="144118"/>
                    <a:pt x="1656" y="135835"/>
                  </a:cubicBezTo>
                  <a:cubicBezTo>
                    <a:pt x="3312" y="127552"/>
                    <a:pt x="155712" y="326335"/>
                    <a:pt x="190499" y="304800"/>
                  </a:cubicBezTo>
                  <a:cubicBezTo>
                    <a:pt x="225286" y="283265"/>
                    <a:pt x="200439" y="13252"/>
                    <a:pt x="210378" y="6626"/>
                  </a:cubicBezTo>
                  <a:cubicBezTo>
                    <a:pt x="220317" y="0"/>
                    <a:pt x="218660" y="246822"/>
                    <a:pt x="250134" y="265044"/>
                  </a:cubicBezTo>
                  <a:cubicBezTo>
                    <a:pt x="281608" y="283266"/>
                    <a:pt x="392595" y="102705"/>
                    <a:pt x="399221" y="115957"/>
                  </a:cubicBezTo>
                  <a:cubicBezTo>
                    <a:pt x="405847" y="129209"/>
                    <a:pt x="289891" y="344557"/>
                    <a:pt x="289891" y="344557"/>
                  </a:cubicBezTo>
                  <a:lnTo>
                    <a:pt x="289891" y="344557"/>
                  </a:lnTo>
                </a:path>
              </a:pathLst>
            </a:custGeom>
            <a:ln xmlns:a="http://schemas.openxmlformats.org/drawingml/2006/main">
              <a:solidFill>
                <a:schemeClr val="accent2">
                  <a:lumMod val="75000"/>
                </a:schemeClr>
              </a:solidFill>
            </a:ln>
          </cdr:spPr>
          <cdr:style>
            <a:lnRef xmlns:a="http://schemas.openxmlformats.org/drawingml/2006/main" idx="1">
              <a:schemeClr val="accent1"/>
            </a:lnRef>
            <a:fillRef xmlns:a="http://schemas.openxmlformats.org/drawingml/2006/main" idx="0">
              <a:schemeClr val="accent1"/>
            </a:fillRef>
            <a:effectRef xmlns:a="http://schemas.openxmlformats.org/drawingml/2006/main" idx="0">
              <a:schemeClr val="accent1"/>
            </a:effectRef>
            <a:fontRef xmlns:a="http://schemas.openxmlformats.org/drawingml/2006/main" idx="minor">
              <a:schemeClr val="tx1"/>
            </a:fontRef>
          </cdr:style>
          <cdr:txBody>
            <a:bodyPr xmlns:a="http://schemas.openxmlformats.org/drawingml/2006/main" vertOverflow="clip"/>
            <a:lstStyle xmlns:a="http://schemas.openxmlformats.org/drawingml/2006/main"/>
            <a:p xmlns:a="http://schemas.openxmlformats.org/drawingml/2006/main">
              <a:endParaRPr lang="ru-RU"/>
            </a:p>
          </cdr:txBody>
        </cdr:sp>
        <cdr:sp macro="" textlink="">
          <cdr:nvSpPr>
            <cdr:cNvPr id="29" name="Полилиния 28"/>
            <cdr:cNvSpPr/>
          </cdr:nvSpPr>
          <cdr:spPr>
            <a:xfrm xmlns:a="http://schemas.openxmlformats.org/drawingml/2006/main">
              <a:off x="8718255" y="4858550"/>
              <a:ext cx="288219" cy="558310"/>
            </a:xfrm>
            <a:custGeom xmlns:a="http://schemas.openxmlformats.org/drawingml/2006/main">
              <a:avLst/>
              <a:gdLst>
                <a:gd name="connsiteX0" fmla="*/ 57978 w 288235"/>
                <a:gd name="connsiteY0" fmla="*/ 558247 h 558247"/>
                <a:gd name="connsiteX1" fmla="*/ 8283 w 288235"/>
                <a:gd name="connsiteY1" fmla="*/ 289891 h 558247"/>
                <a:gd name="connsiteX2" fmla="*/ 107674 w 288235"/>
                <a:gd name="connsiteY2" fmla="*/ 488673 h 558247"/>
                <a:gd name="connsiteX3" fmla="*/ 107674 w 288235"/>
                <a:gd name="connsiteY3" fmla="*/ 1656 h 558247"/>
                <a:gd name="connsiteX4" fmla="*/ 187187 w 288235"/>
                <a:gd name="connsiteY4" fmla="*/ 478734 h 558247"/>
                <a:gd name="connsiteX5" fmla="*/ 276639 w 288235"/>
                <a:gd name="connsiteY5" fmla="*/ 289891 h 558247"/>
                <a:gd name="connsiteX6" fmla="*/ 256761 w 288235"/>
                <a:gd name="connsiteY6" fmla="*/ 538369 h 558247"/>
                <a:gd name="connsiteX7" fmla="*/ 256761 w 288235"/>
                <a:gd name="connsiteY7" fmla="*/ 538369 h 558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8235" h="558247">
                  <a:moveTo>
                    <a:pt x="57978" y="558247"/>
                  </a:moveTo>
                  <a:cubicBezTo>
                    <a:pt x="28989" y="429867"/>
                    <a:pt x="0" y="301487"/>
                    <a:pt x="8283" y="289891"/>
                  </a:cubicBezTo>
                  <a:cubicBezTo>
                    <a:pt x="16566" y="278295"/>
                    <a:pt x="91109" y="536712"/>
                    <a:pt x="107674" y="488673"/>
                  </a:cubicBezTo>
                  <a:cubicBezTo>
                    <a:pt x="124239" y="440634"/>
                    <a:pt x="94422" y="3312"/>
                    <a:pt x="107674" y="1656"/>
                  </a:cubicBezTo>
                  <a:cubicBezTo>
                    <a:pt x="120926" y="0"/>
                    <a:pt x="159026" y="430695"/>
                    <a:pt x="187187" y="478734"/>
                  </a:cubicBezTo>
                  <a:cubicBezTo>
                    <a:pt x="215348" y="526773"/>
                    <a:pt x="265043" y="279952"/>
                    <a:pt x="276639" y="289891"/>
                  </a:cubicBezTo>
                  <a:cubicBezTo>
                    <a:pt x="288235" y="299830"/>
                    <a:pt x="256761" y="538369"/>
                    <a:pt x="256761" y="538369"/>
                  </a:cubicBezTo>
                  <a:lnTo>
                    <a:pt x="256761" y="538369"/>
                  </a:lnTo>
                </a:path>
              </a:pathLst>
            </a:custGeom>
            <a:ln xmlns:a="http://schemas.openxmlformats.org/drawingml/2006/main">
              <a:solidFill>
                <a:schemeClr val="accent2">
                  <a:lumMod val="75000"/>
                </a:schemeClr>
              </a:solidFill>
            </a:ln>
          </cdr:spPr>
          <cdr:style>
            <a:lnRef xmlns:a="http://schemas.openxmlformats.org/drawingml/2006/main" idx="1">
              <a:schemeClr val="accent1"/>
            </a:lnRef>
            <a:fillRef xmlns:a="http://schemas.openxmlformats.org/drawingml/2006/main" idx="0">
              <a:schemeClr val="accent1"/>
            </a:fillRef>
            <a:effectRef xmlns:a="http://schemas.openxmlformats.org/drawingml/2006/main" idx="0">
              <a:schemeClr val="accent1"/>
            </a:effectRef>
            <a:fontRef xmlns:a="http://schemas.openxmlformats.org/drawingml/2006/main" idx="minor">
              <a:schemeClr val="tx1"/>
            </a:fontRef>
          </cdr:style>
          <cdr:txBody>
            <a:bodyPr xmlns:a="http://schemas.openxmlformats.org/drawingml/2006/main" vertOverflow="clip"/>
            <a:lstStyle xmlns:a="http://schemas.openxmlformats.org/drawingml/2006/main"/>
            <a:p xmlns:a="http://schemas.openxmlformats.org/drawingml/2006/main">
              <a:endParaRPr lang="ru-RU"/>
            </a:p>
          </cdr:txBody>
        </cdr:sp>
        <cdr:sp macro="" textlink="">
          <cdr:nvSpPr>
            <cdr:cNvPr id="45" name="Прямая соединительная линия 44"/>
            <cdr:cNvSpPr/>
          </cdr:nvSpPr>
          <cdr:spPr>
            <a:xfrm xmlns:a="http://schemas.openxmlformats.org/drawingml/2006/main" rot="16200000" flipH="1">
              <a:off x="5393543" y="6250792"/>
              <a:ext cx="857250" cy="357165"/>
            </a:xfrm>
            <a:prstGeom xmlns:a="http://schemas.openxmlformats.org/drawingml/2006/main" prst="line">
              <a:avLst/>
            </a:prstGeom>
            <a:noFill xmlns:a="http://schemas.openxmlformats.org/drawingml/2006/main"/>
            <a:ln xmlns:a="http://schemas.openxmlformats.org/drawingml/2006/main"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 xmlns:a="http://schemas.openxmlformats.org/drawingml/2006/main"/>
          </cdr:spPr>
          <cdr:style>
            <a:lnRef xmlns:a="http://schemas.openxmlformats.org/drawingml/2006/main" idx="1">
              <a:schemeClr val="accent1"/>
            </a:lnRef>
            <a:fillRef xmlns:a="http://schemas.openxmlformats.org/drawingml/2006/main" idx="0">
              <a:schemeClr val="accent1"/>
            </a:fillRef>
            <a:effectRef xmlns:a="http://schemas.openxmlformats.org/drawingml/2006/main" idx="0">
              <a:schemeClr val="accent1"/>
            </a:effectRef>
            <a:fontRef xmlns:a="http://schemas.openxmlformats.org/drawingml/2006/main" idx="minor">
              <a:schemeClr val="tx1"/>
            </a:fontRef>
          </cdr:style>
          <cdr:txBody>
            <a:bodyPr xmlns:a="http://schemas.openxmlformats.org/drawingml/2006/main"/>
            <a:lstStyle xmlns:a="http://schemas.openxmlformats.org/drawingml/2006/main">
              <a:lvl1pPr marL="0" indent="0">
                <a:defRPr sz="1100">
                  <a:solidFill>
                    <a:sysClr val="windowText" lastClr="000000"/>
                  </a:solidFill>
                  <a:latin typeface="Calibri"/>
                </a:defRPr>
              </a:lvl1pPr>
              <a:lvl2pPr marL="457200" indent="0">
                <a:defRPr sz="1100">
                  <a:solidFill>
                    <a:sysClr val="windowText" lastClr="000000"/>
                  </a:solidFill>
                  <a:latin typeface="Calibri"/>
                </a:defRPr>
              </a:lvl2pPr>
              <a:lvl3pPr marL="914400" indent="0">
                <a:defRPr sz="1100">
                  <a:solidFill>
                    <a:sysClr val="windowText" lastClr="000000"/>
                  </a:solidFill>
                  <a:latin typeface="Calibri"/>
                </a:defRPr>
              </a:lvl3pPr>
              <a:lvl4pPr marL="1371600" indent="0">
                <a:defRPr sz="1100">
                  <a:solidFill>
                    <a:sysClr val="windowText" lastClr="000000"/>
                  </a:solidFill>
                  <a:latin typeface="Calibri"/>
                </a:defRPr>
              </a:lvl4pPr>
              <a:lvl5pPr marL="1828800" indent="0">
                <a:defRPr sz="1100">
                  <a:solidFill>
                    <a:sysClr val="windowText" lastClr="000000"/>
                  </a:solidFill>
                  <a:latin typeface="Calibri"/>
                </a:defRPr>
              </a:lvl5pPr>
              <a:lvl6pPr marL="2286000" indent="0">
                <a:defRPr sz="1100">
                  <a:solidFill>
                    <a:sysClr val="windowText" lastClr="000000"/>
                  </a:solidFill>
                  <a:latin typeface="Calibri"/>
                </a:defRPr>
              </a:lvl6pPr>
              <a:lvl7pPr marL="2743200" indent="0">
                <a:defRPr sz="1100">
                  <a:solidFill>
                    <a:sysClr val="windowText" lastClr="000000"/>
                  </a:solidFill>
                  <a:latin typeface="Calibri"/>
                </a:defRPr>
              </a:lvl7pPr>
              <a:lvl8pPr marL="3200400" indent="0">
                <a:defRPr sz="1100">
                  <a:solidFill>
                    <a:sysClr val="windowText" lastClr="000000"/>
                  </a:solidFill>
                  <a:latin typeface="Calibri"/>
                </a:defRPr>
              </a:lvl8pPr>
              <a:lvl9pPr marL="3657600" indent="0">
                <a:defRPr sz="1100">
                  <a:solidFill>
                    <a:sysClr val="windowText" lastClr="000000"/>
                  </a:solidFill>
                  <a:latin typeface="Calibri"/>
                </a:defRPr>
              </a:lvl9pPr>
            </a:lstStyle>
            <a:p xmlns:a="http://schemas.openxmlformats.org/drawingml/2006/main">
              <a:endParaRPr lang="ru-RU"/>
            </a:p>
          </cdr:txBody>
        </cdr:sp>
        <cdr:sp macro="" textlink="">
          <cdr:nvSpPr>
            <cdr:cNvPr id="46" name="Прямая соединительная линия 45"/>
            <cdr:cNvSpPr/>
          </cdr:nvSpPr>
          <cdr:spPr>
            <a:xfrm xmlns:a="http://schemas.openxmlformats.org/drawingml/2006/main" rot="16200000" flipH="1">
              <a:off x="5750708" y="6250792"/>
              <a:ext cx="857250" cy="357165"/>
            </a:xfrm>
            <a:prstGeom xmlns:a="http://schemas.openxmlformats.org/drawingml/2006/main" prst="line">
              <a:avLst/>
            </a:prstGeom>
            <a:noFill xmlns:a="http://schemas.openxmlformats.org/drawingml/2006/main"/>
            <a:ln xmlns:a="http://schemas.openxmlformats.org/drawingml/2006/main"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 xmlns:a="http://schemas.openxmlformats.org/drawingml/2006/main"/>
          </cdr:spPr>
          <cdr:style>
            <a:lnRef xmlns:a="http://schemas.openxmlformats.org/drawingml/2006/main" idx="1">
              <a:schemeClr val="accent1"/>
            </a:lnRef>
            <a:fillRef xmlns:a="http://schemas.openxmlformats.org/drawingml/2006/main" idx="0">
              <a:schemeClr val="accent1"/>
            </a:fillRef>
            <a:effectRef xmlns:a="http://schemas.openxmlformats.org/drawingml/2006/main" idx="0">
              <a:schemeClr val="accent1"/>
            </a:effectRef>
            <a:fontRef xmlns:a="http://schemas.openxmlformats.org/drawingml/2006/main" idx="minor">
              <a:schemeClr val="tx1"/>
            </a:fontRef>
          </cdr:style>
          <cdr:txBody>
            <a:bodyPr xmlns:a="http://schemas.openxmlformats.org/drawingml/2006/main"/>
            <a:lstStyle xmlns:a="http://schemas.openxmlformats.org/drawingml/2006/main">
              <a:lvl1pPr marL="0" indent="0">
                <a:defRPr sz="1100">
                  <a:solidFill>
                    <a:sysClr val="windowText" lastClr="000000"/>
                  </a:solidFill>
                  <a:latin typeface="Calibri"/>
                </a:defRPr>
              </a:lvl1pPr>
              <a:lvl2pPr marL="457200" indent="0">
                <a:defRPr sz="1100">
                  <a:solidFill>
                    <a:sysClr val="windowText" lastClr="000000"/>
                  </a:solidFill>
                  <a:latin typeface="Calibri"/>
                </a:defRPr>
              </a:lvl2pPr>
              <a:lvl3pPr marL="914400" indent="0">
                <a:defRPr sz="1100">
                  <a:solidFill>
                    <a:sysClr val="windowText" lastClr="000000"/>
                  </a:solidFill>
                  <a:latin typeface="Calibri"/>
                </a:defRPr>
              </a:lvl3pPr>
              <a:lvl4pPr marL="1371600" indent="0">
                <a:defRPr sz="1100">
                  <a:solidFill>
                    <a:sysClr val="windowText" lastClr="000000"/>
                  </a:solidFill>
                  <a:latin typeface="Calibri"/>
                </a:defRPr>
              </a:lvl4pPr>
              <a:lvl5pPr marL="1828800" indent="0">
                <a:defRPr sz="1100">
                  <a:solidFill>
                    <a:sysClr val="windowText" lastClr="000000"/>
                  </a:solidFill>
                  <a:latin typeface="Calibri"/>
                </a:defRPr>
              </a:lvl5pPr>
              <a:lvl6pPr marL="2286000" indent="0">
                <a:defRPr sz="1100">
                  <a:solidFill>
                    <a:sysClr val="windowText" lastClr="000000"/>
                  </a:solidFill>
                  <a:latin typeface="Calibri"/>
                </a:defRPr>
              </a:lvl6pPr>
              <a:lvl7pPr marL="2743200" indent="0">
                <a:defRPr sz="1100">
                  <a:solidFill>
                    <a:sysClr val="windowText" lastClr="000000"/>
                  </a:solidFill>
                  <a:latin typeface="Calibri"/>
                </a:defRPr>
              </a:lvl7pPr>
              <a:lvl8pPr marL="3200400" indent="0">
                <a:defRPr sz="1100">
                  <a:solidFill>
                    <a:sysClr val="windowText" lastClr="000000"/>
                  </a:solidFill>
                  <a:latin typeface="Calibri"/>
                </a:defRPr>
              </a:lvl8pPr>
              <a:lvl9pPr marL="3657600" indent="0">
                <a:defRPr sz="1100">
                  <a:solidFill>
                    <a:sysClr val="windowText" lastClr="000000"/>
                  </a:solidFill>
                  <a:latin typeface="Calibri"/>
                </a:defRPr>
              </a:lvl9pPr>
            </a:lstStyle>
            <a:p xmlns:a="http://schemas.openxmlformats.org/drawingml/2006/main">
              <a:endParaRPr lang="ru-RU"/>
            </a:p>
          </cdr:txBody>
        </cdr:sp>
        <cdr:sp macro="" textlink="">
          <cdr:nvSpPr>
            <cdr:cNvPr id="47" name="Прямая соединительная линия 46"/>
            <cdr:cNvSpPr/>
          </cdr:nvSpPr>
          <cdr:spPr>
            <a:xfrm xmlns:a="http://schemas.openxmlformats.org/drawingml/2006/main" rot="16200000" flipH="1">
              <a:off x="6107918" y="6250747"/>
              <a:ext cx="857250" cy="357256"/>
            </a:xfrm>
            <a:prstGeom xmlns:a="http://schemas.openxmlformats.org/drawingml/2006/main" prst="line">
              <a:avLst/>
            </a:prstGeom>
            <a:noFill xmlns:a="http://schemas.openxmlformats.org/drawingml/2006/main"/>
            <a:ln xmlns:a="http://schemas.openxmlformats.org/drawingml/2006/main"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 xmlns:a="http://schemas.openxmlformats.org/drawingml/2006/main"/>
          </cdr:spPr>
          <cdr:style>
            <a:lnRef xmlns:a="http://schemas.openxmlformats.org/drawingml/2006/main" idx="1">
              <a:schemeClr val="accent1"/>
            </a:lnRef>
            <a:fillRef xmlns:a="http://schemas.openxmlformats.org/drawingml/2006/main" idx="0">
              <a:schemeClr val="accent1"/>
            </a:fillRef>
            <a:effectRef xmlns:a="http://schemas.openxmlformats.org/drawingml/2006/main" idx="0">
              <a:schemeClr val="accent1"/>
            </a:effectRef>
            <a:fontRef xmlns:a="http://schemas.openxmlformats.org/drawingml/2006/main" idx="minor">
              <a:schemeClr val="tx1"/>
            </a:fontRef>
          </cdr:style>
          <cdr:txBody>
            <a:bodyPr xmlns:a="http://schemas.openxmlformats.org/drawingml/2006/main"/>
            <a:lstStyle xmlns:a="http://schemas.openxmlformats.org/drawingml/2006/main">
              <a:lvl1pPr marL="0" indent="0">
                <a:defRPr sz="1100">
                  <a:solidFill>
                    <a:sysClr val="windowText" lastClr="000000"/>
                  </a:solidFill>
                  <a:latin typeface="Calibri"/>
                </a:defRPr>
              </a:lvl1pPr>
              <a:lvl2pPr marL="457200" indent="0">
                <a:defRPr sz="1100">
                  <a:solidFill>
                    <a:sysClr val="windowText" lastClr="000000"/>
                  </a:solidFill>
                  <a:latin typeface="Calibri"/>
                </a:defRPr>
              </a:lvl2pPr>
              <a:lvl3pPr marL="914400" indent="0">
                <a:defRPr sz="1100">
                  <a:solidFill>
                    <a:sysClr val="windowText" lastClr="000000"/>
                  </a:solidFill>
                  <a:latin typeface="Calibri"/>
                </a:defRPr>
              </a:lvl3pPr>
              <a:lvl4pPr marL="1371600" indent="0">
                <a:defRPr sz="1100">
                  <a:solidFill>
                    <a:sysClr val="windowText" lastClr="000000"/>
                  </a:solidFill>
                  <a:latin typeface="Calibri"/>
                </a:defRPr>
              </a:lvl4pPr>
              <a:lvl5pPr marL="1828800" indent="0">
                <a:defRPr sz="1100">
                  <a:solidFill>
                    <a:sysClr val="windowText" lastClr="000000"/>
                  </a:solidFill>
                  <a:latin typeface="Calibri"/>
                </a:defRPr>
              </a:lvl5pPr>
              <a:lvl6pPr marL="2286000" indent="0">
                <a:defRPr sz="1100">
                  <a:solidFill>
                    <a:sysClr val="windowText" lastClr="000000"/>
                  </a:solidFill>
                  <a:latin typeface="Calibri"/>
                </a:defRPr>
              </a:lvl6pPr>
              <a:lvl7pPr marL="2743200" indent="0">
                <a:defRPr sz="1100">
                  <a:solidFill>
                    <a:sysClr val="windowText" lastClr="000000"/>
                  </a:solidFill>
                  <a:latin typeface="Calibri"/>
                </a:defRPr>
              </a:lvl7pPr>
              <a:lvl8pPr marL="3200400" indent="0">
                <a:defRPr sz="1100">
                  <a:solidFill>
                    <a:sysClr val="windowText" lastClr="000000"/>
                  </a:solidFill>
                  <a:latin typeface="Calibri"/>
                </a:defRPr>
              </a:lvl8pPr>
              <a:lvl9pPr marL="3657600" indent="0">
                <a:defRPr sz="1100">
                  <a:solidFill>
                    <a:sysClr val="windowText" lastClr="000000"/>
                  </a:solidFill>
                  <a:latin typeface="Calibri"/>
                </a:defRPr>
              </a:lvl9pPr>
            </a:lstStyle>
            <a:p xmlns:a="http://schemas.openxmlformats.org/drawingml/2006/main">
              <a:endParaRPr lang="ru-RU"/>
            </a:p>
          </cdr:txBody>
        </cdr:sp>
        <cdr:sp macro="" textlink="">
          <cdr:nvSpPr>
            <cdr:cNvPr id="48" name="Прямая соединительная линия 47"/>
            <cdr:cNvSpPr/>
          </cdr:nvSpPr>
          <cdr:spPr>
            <a:xfrm xmlns:a="http://schemas.openxmlformats.org/drawingml/2006/main" rot="16200000" flipH="1">
              <a:off x="6465128" y="6250793"/>
              <a:ext cx="857250" cy="357164"/>
            </a:xfrm>
            <a:prstGeom xmlns:a="http://schemas.openxmlformats.org/drawingml/2006/main" prst="line">
              <a:avLst/>
            </a:prstGeom>
            <a:noFill xmlns:a="http://schemas.openxmlformats.org/drawingml/2006/main"/>
            <a:ln xmlns:a="http://schemas.openxmlformats.org/drawingml/2006/main"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 xmlns:a="http://schemas.openxmlformats.org/drawingml/2006/main"/>
          </cdr:spPr>
          <cdr:style>
            <a:lnRef xmlns:a="http://schemas.openxmlformats.org/drawingml/2006/main" idx="1">
              <a:schemeClr val="accent1"/>
            </a:lnRef>
            <a:fillRef xmlns:a="http://schemas.openxmlformats.org/drawingml/2006/main" idx="0">
              <a:schemeClr val="accent1"/>
            </a:fillRef>
            <a:effectRef xmlns:a="http://schemas.openxmlformats.org/drawingml/2006/main" idx="0">
              <a:schemeClr val="accent1"/>
            </a:effectRef>
            <a:fontRef xmlns:a="http://schemas.openxmlformats.org/drawingml/2006/main" idx="minor">
              <a:schemeClr val="tx1"/>
            </a:fontRef>
          </cdr:style>
          <cdr:txBody>
            <a:bodyPr xmlns:a="http://schemas.openxmlformats.org/drawingml/2006/main"/>
            <a:lstStyle xmlns:a="http://schemas.openxmlformats.org/drawingml/2006/main">
              <a:lvl1pPr marL="0" indent="0">
                <a:defRPr sz="1100">
                  <a:solidFill>
                    <a:sysClr val="windowText" lastClr="000000"/>
                  </a:solidFill>
                  <a:latin typeface="Calibri"/>
                </a:defRPr>
              </a:lvl1pPr>
              <a:lvl2pPr marL="457200" indent="0">
                <a:defRPr sz="1100">
                  <a:solidFill>
                    <a:sysClr val="windowText" lastClr="000000"/>
                  </a:solidFill>
                  <a:latin typeface="Calibri"/>
                </a:defRPr>
              </a:lvl2pPr>
              <a:lvl3pPr marL="914400" indent="0">
                <a:defRPr sz="1100">
                  <a:solidFill>
                    <a:sysClr val="windowText" lastClr="000000"/>
                  </a:solidFill>
                  <a:latin typeface="Calibri"/>
                </a:defRPr>
              </a:lvl3pPr>
              <a:lvl4pPr marL="1371600" indent="0">
                <a:defRPr sz="1100">
                  <a:solidFill>
                    <a:sysClr val="windowText" lastClr="000000"/>
                  </a:solidFill>
                  <a:latin typeface="Calibri"/>
                </a:defRPr>
              </a:lvl4pPr>
              <a:lvl5pPr marL="1828800" indent="0">
                <a:defRPr sz="1100">
                  <a:solidFill>
                    <a:sysClr val="windowText" lastClr="000000"/>
                  </a:solidFill>
                  <a:latin typeface="Calibri"/>
                </a:defRPr>
              </a:lvl5pPr>
              <a:lvl6pPr marL="2286000" indent="0">
                <a:defRPr sz="1100">
                  <a:solidFill>
                    <a:sysClr val="windowText" lastClr="000000"/>
                  </a:solidFill>
                  <a:latin typeface="Calibri"/>
                </a:defRPr>
              </a:lvl6pPr>
              <a:lvl7pPr marL="2743200" indent="0">
                <a:defRPr sz="1100">
                  <a:solidFill>
                    <a:sysClr val="windowText" lastClr="000000"/>
                  </a:solidFill>
                  <a:latin typeface="Calibri"/>
                </a:defRPr>
              </a:lvl7pPr>
              <a:lvl8pPr marL="3200400" indent="0">
                <a:defRPr sz="1100">
                  <a:solidFill>
                    <a:sysClr val="windowText" lastClr="000000"/>
                  </a:solidFill>
                  <a:latin typeface="Calibri"/>
                </a:defRPr>
              </a:lvl8pPr>
              <a:lvl9pPr marL="3657600" indent="0">
                <a:defRPr sz="1100">
                  <a:solidFill>
                    <a:sysClr val="windowText" lastClr="000000"/>
                  </a:solidFill>
                  <a:latin typeface="Calibri"/>
                </a:defRPr>
              </a:lvl9pPr>
            </a:lstStyle>
            <a:p xmlns:a="http://schemas.openxmlformats.org/drawingml/2006/main">
              <a:endParaRPr lang="ru-RU"/>
            </a:p>
          </cdr:txBody>
        </cdr:sp>
        <cdr:sp macro="" textlink="">
          <cdr:nvSpPr>
            <cdr:cNvPr id="49" name="Прямая соединительная линия 48"/>
            <cdr:cNvSpPr/>
          </cdr:nvSpPr>
          <cdr:spPr>
            <a:xfrm xmlns:a="http://schemas.openxmlformats.org/drawingml/2006/main" rot="16200000" flipH="1">
              <a:off x="6822293" y="6250792"/>
              <a:ext cx="857250" cy="357165"/>
            </a:xfrm>
            <a:prstGeom xmlns:a="http://schemas.openxmlformats.org/drawingml/2006/main" prst="line">
              <a:avLst/>
            </a:prstGeom>
            <a:noFill xmlns:a="http://schemas.openxmlformats.org/drawingml/2006/main"/>
            <a:ln xmlns:a="http://schemas.openxmlformats.org/drawingml/2006/main"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 xmlns:a="http://schemas.openxmlformats.org/drawingml/2006/main"/>
          </cdr:spPr>
          <cdr:style>
            <a:lnRef xmlns:a="http://schemas.openxmlformats.org/drawingml/2006/main" idx="1">
              <a:schemeClr val="accent1"/>
            </a:lnRef>
            <a:fillRef xmlns:a="http://schemas.openxmlformats.org/drawingml/2006/main" idx="0">
              <a:schemeClr val="accent1"/>
            </a:fillRef>
            <a:effectRef xmlns:a="http://schemas.openxmlformats.org/drawingml/2006/main" idx="0">
              <a:schemeClr val="accent1"/>
            </a:effectRef>
            <a:fontRef xmlns:a="http://schemas.openxmlformats.org/drawingml/2006/main" idx="minor">
              <a:schemeClr val="tx1"/>
            </a:fontRef>
          </cdr:style>
          <cdr:txBody>
            <a:bodyPr xmlns:a="http://schemas.openxmlformats.org/drawingml/2006/main"/>
            <a:lstStyle xmlns:a="http://schemas.openxmlformats.org/drawingml/2006/main">
              <a:lvl1pPr marL="0" indent="0">
                <a:defRPr sz="1100">
                  <a:solidFill>
                    <a:sysClr val="windowText" lastClr="000000"/>
                  </a:solidFill>
                  <a:latin typeface="Calibri"/>
                </a:defRPr>
              </a:lvl1pPr>
              <a:lvl2pPr marL="457200" indent="0">
                <a:defRPr sz="1100">
                  <a:solidFill>
                    <a:sysClr val="windowText" lastClr="000000"/>
                  </a:solidFill>
                  <a:latin typeface="Calibri"/>
                </a:defRPr>
              </a:lvl2pPr>
              <a:lvl3pPr marL="914400" indent="0">
                <a:defRPr sz="1100">
                  <a:solidFill>
                    <a:sysClr val="windowText" lastClr="000000"/>
                  </a:solidFill>
                  <a:latin typeface="Calibri"/>
                </a:defRPr>
              </a:lvl3pPr>
              <a:lvl4pPr marL="1371600" indent="0">
                <a:defRPr sz="1100">
                  <a:solidFill>
                    <a:sysClr val="windowText" lastClr="000000"/>
                  </a:solidFill>
                  <a:latin typeface="Calibri"/>
                </a:defRPr>
              </a:lvl4pPr>
              <a:lvl5pPr marL="1828800" indent="0">
                <a:defRPr sz="1100">
                  <a:solidFill>
                    <a:sysClr val="windowText" lastClr="000000"/>
                  </a:solidFill>
                  <a:latin typeface="Calibri"/>
                </a:defRPr>
              </a:lvl5pPr>
              <a:lvl6pPr marL="2286000" indent="0">
                <a:defRPr sz="1100">
                  <a:solidFill>
                    <a:sysClr val="windowText" lastClr="000000"/>
                  </a:solidFill>
                  <a:latin typeface="Calibri"/>
                </a:defRPr>
              </a:lvl6pPr>
              <a:lvl7pPr marL="2743200" indent="0">
                <a:defRPr sz="1100">
                  <a:solidFill>
                    <a:sysClr val="windowText" lastClr="000000"/>
                  </a:solidFill>
                  <a:latin typeface="Calibri"/>
                </a:defRPr>
              </a:lvl7pPr>
              <a:lvl8pPr marL="3200400" indent="0">
                <a:defRPr sz="1100">
                  <a:solidFill>
                    <a:sysClr val="windowText" lastClr="000000"/>
                  </a:solidFill>
                  <a:latin typeface="Calibri"/>
                </a:defRPr>
              </a:lvl8pPr>
              <a:lvl9pPr marL="3657600" indent="0">
                <a:defRPr sz="1100">
                  <a:solidFill>
                    <a:sysClr val="windowText" lastClr="000000"/>
                  </a:solidFill>
                  <a:latin typeface="Calibri"/>
                </a:defRPr>
              </a:lvl9pPr>
            </a:lstStyle>
            <a:p xmlns:a="http://schemas.openxmlformats.org/drawingml/2006/main">
              <a:endParaRPr lang="ru-RU"/>
            </a:p>
          </cdr:txBody>
        </cdr:sp>
        <cdr:sp macro="" textlink="">
          <cdr:nvSpPr>
            <cdr:cNvPr id="50" name="Прямая соединительная линия 49"/>
            <cdr:cNvSpPr/>
          </cdr:nvSpPr>
          <cdr:spPr>
            <a:xfrm xmlns:a="http://schemas.openxmlformats.org/drawingml/2006/main" rot="16200000" flipH="1">
              <a:off x="7179458" y="6250792"/>
              <a:ext cx="857250" cy="357165"/>
            </a:xfrm>
            <a:prstGeom xmlns:a="http://schemas.openxmlformats.org/drawingml/2006/main" prst="line">
              <a:avLst/>
            </a:prstGeom>
            <a:noFill xmlns:a="http://schemas.openxmlformats.org/drawingml/2006/main"/>
            <a:ln xmlns:a="http://schemas.openxmlformats.org/drawingml/2006/main"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 xmlns:a="http://schemas.openxmlformats.org/drawingml/2006/main"/>
          </cdr:spPr>
          <cdr:style>
            <a:lnRef xmlns:a="http://schemas.openxmlformats.org/drawingml/2006/main" idx="1">
              <a:schemeClr val="accent1"/>
            </a:lnRef>
            <a:fillRef xmlns:a="http://schemas.openxmlformats.org/drawingml/2006/main" idx="0">
              <a:schemeClr val="accent1"/>
            </a:fillRef>
            <a:effectRef xmlns:a="http://schemas.openxmlformats.org/drawingml/2006/main" idx="0">
              <a:schemeClr val="accent1"/>
            </a:effectRef>
            <a:fontRef xmlns:a="http://schemas.openxmlformats.org/drawingml/2006/main" idx="minor">
              <a:schemeClr val="tx1"/>
            </a:fontRef>
          </cdr:style>
          <cdr:txBody>
            <a:bodyPr xmlns:a="http://schemas.openxmlformats.org/drawingml/2006/main"/>
            <a:lstStyle xmlns:a="http://schemas.openxmlformats.org/drawingml/2006/main">
              <a:lvl1pPr marL="0" indent="0">
                <a:defRPr sz="1100">
                  <a:solidFill>
                    <a:sysClr val="windowText" lastClr="000000"/>
                  </a:solidFill>
                  <a:latin typeface="Calibri"/>
                </a:defRPr>
              </a:lvl1pPr>
              <a:lvl2pPr marL="457200" indent="0">
                <a:defRPr sz="1100">
                  <a:solidFill>
                    <a:sysClr val="windowText" lastClr="000000"/>
                  </a:solidFill>
                  <a:latin typeface="Calibri"/>
                </a:defRPr>
              </a:lvl2pPr>
              <a:lvl3pPr marL="914400" indent="0">
                <a:defRPr sz="1100">
                  <a:solidFill>
                    <a:sysClr val="windowText" lastClr="000000"/>
                  </a:solidFill>
                  <a:latin typeface="Calibri"/>
                </a:defRPr>
              </a:lvl3pPr>
              <a:lvl4pPr marL="1371600" indent="0">
                <a:defRPr sz="1100">
                  <a:solidFill>
                    <a:sysClr val="windowText" lastClr="000000"/>
                  </a:solidFill>
                  <a:latin typeface="Calibri"/>
                </a:defRPr>
              </a:lvl4pPr>
              <a:lvl5pPr marL="1828800" indent="0">
                <a:defRPr sz="1100">
                  <a:solidFill>
                    <a:sysClr val="windowText" lastClr="000000"/>
                  </a:solidFill>
                  <a:latin typeface="Calibri"/>
                </a:defRPr>
              </a:lvl5pPr>
              <a:lvl6pPr marL="2286000" indent="0">
                <a:defRPr sz="1100">
                  <a:solidFill>
                    <a:sysClr val="windowText" lastClr="000000"/>
                  </a:solidFill>
                  <a:latin typeface="Calibri"/>
                </a:defRPr>
              </a:lvl6pPr>
              <a:lvl7pPr marL="2743200" indent="0">
                <a:defRPr sz="1100">
                  <a:solidFill>
                    <a:sysClr val="windowText" lastClr="000000"/>
                  </a:solidFill>
                  <a:latin typeface="Calibri"/>
                </a:defRPr>
              </a:lvl7pPr>
              <a:lvl8pPr marL="3200400" indent="0">
                <a:defRPr sz="1100">
                  <a:solidFill>
                    <a:sysClr val="windowText" lastClr="000000"/>
                  </a:solidFill>
                  <a:latin typeface="Calibri"/>
                </a:defRPr>
              </a:lvl8pPr>
              <a:lvl9pPr marL="3657600" indent="0">
                <a:defRPr sz="1100">
                  <a:solidFill>
                    <a:sysClr val="windowText" lastClr="000000"/>
                  </a:solidFill>
                  <a:latin typeface="Calibri"/>
                </a:defRPr>
              </a:lvl9pPr>
            </a:lstStyle>
            <a:p xmlns:a="http://schemas.openxmlformats.org/drawingml/2006/main">
              <a:endParaRPr lang="ru-RU"/>
            </a:p>
          </cdr:txBody>
        </cdr:sp>
        <cdr:sp macro="" textlink="">
          <cdr:nvSpPr>
            <cdr:cNvPr id="51" name="Прямая соединительная линия 50"/>
            <cdr:cNvSpPr/>
          </cdr:nvSpPr>
          <cdr:spPr>
            <a:xfrm xmlns:a="http://schemas.openxmlformats.org/drawingml/2006/main" rot="16200000" flipH="1">
              <a:off x="7536668" y="6250747"/>
              <a:ext cx="857250" cy="357256"/>
            </a:xfrm>
            <a:prstGeom xmlns:a="http://schemas.openxmlformats.org/drawingml/2006/main" prst="line">
              <a:avLst/>
            </a:prstGeom>
            <a:noFill xmlns:a="http://schemas.openxmlformats.org/drawingml/2006/main"/>
            <a:ln xmlns:a="http://schemas.openxmlformats.org/drawingml/2006/main"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 xmlns:a="http://schemas.openxmlformats.org/drawingml/2006/main"/>
          </cdr:spPr>
          <cdr:style>
            <a:lnRef xmlns:a="http://schemas.openxmlformats.org/drawingml/2006/main" idx="1">
              <a:schemeClr val="accent1"/>
            </a:lnRef>
            <a:fillRef xmlns:a="http://schemas.openxmlformats.org/drawingml/2006/main" idx="0">
              <a:schemeClr val="accent1"/>
            </a:fillRef>
            <a:effectRef xmlns:a="http://schemas.openxmlformats.org/drawingml/2006/main" idx="0">
              <a:schemeClr val="accent1"/>
            </a:effectRef>
            <a:fontRef xmlns:a="http://schemas.openxmlformats.org/drawingml/2006/main" idx="minor">
              <a:schemeClr val="tx1"/>
            </a:fontRef>
          </cdr:style>
          <cdr:txBody>
            <a:bodyPr xmlns:a="http://schemas.openxmlformats.org/drawingml/2006/main"/>
            <a:lstStyle xmlns:a="http://schemas.openxmlformats.org/drawingml/2006/main">
              <a:lvl1pPr marL="0" indent="0">
                <a:defRPr sz="1100">
                  <a:solidFill>
                    <a:sysClr val="windowText" lastClr="000000"/>
                  </a:solidFill>
                  <a:latin typeface="Calibri"/>
                </a:defRPr>
              </a:lvl1pPr>
              <a:lvl2pPr marL="457200" indent="0">
                <a:defRPr sz="1100">
                  <a:solidFill>
                    <a:sysClr val="windowText" lastClr="000000"/>
                  </a:solidFill>
                  <a:latin typeface="Calibri"/>
                </a:defRPr>
              </a:lvl2pPr>
              <a:lvl3pPr marL="914400" indent="0">
                <a:defRPr sz="1100">
                  <a:solidFill>
                    <a:sysClr val="windowText" lastClr="000000"/>
                  </a:solidFill>
                  <a:latin typeface="Calibri"/>
                </a:defRPr>
              </a:lvl3pPr>
              <a:lvl4pPr marL="1371600" indent="0">
                <a:defRPr sz="1100">
                  <a:solidFill>
                    <a:sysClr val="windowText" lastClr="000000"/>
                  </a:solidFill>
                  <a:latin typeface="Calibri"/>
                </a:defRPr>
              </a:lvl4pPr>
              <a:lvl5pPr marL="1828800" indent="0">
                <a:defRPr sz="1100">
                  <a:solidFill>
                    <a:sysClr val="windowText" lastClr="000000"/>
                  </a:solidFill>
                  <a:latin typeface="Calibri"/>
                </a:defRPr>
              </a:lvl5pPr>
              <a:lvl6pPr marL="2286000" indent="0">
                <a:defRPr sz="1100">
                  <a:solidFill>
                    <a:sysClr val="windowText" lastClr="000000"/>
                  </a:solidFill>
                  <a:latin typeface="Calibri"/>
                </a:defRPr>
              </a:lvl6pPr>
              <a:lvl7pPr marL="2743200" indent="0">
                <a:defRPr sz="1100">
                  <a:solidFill>
                    <a:sysClr val="windowText" lastClr="000000"/>
                  </a:solidFill>
                  <a:latin typeface="Calibri"/>
                </a:defRPr>
              </a:lvl7pPr>
              <a:lvl8pPr marL="3200400" indent="0">
                <a:defRPr sz="1100">
                  <a:solidFill>
                    <a:sysClr val="windowText" lastClr="000000"/>
                  </a:solidFill>
                  <a:latin typeface="Calibri"/>
                </a:defRPr>
              </a:lvl8pPr>
              <a:lvl9pPr marL="3657600" indent="0">
                <a:defRPr sz="1100">
                  <a:solidFill>
                    <a:sysClr val="windowText" lastClr="000000"/>
                  </a:solidFill>
                  <a:latin typeface="Calibri"/>
                </a:defRPr>
              </a:lvl9pPr>
            </a:lstStyle>
            <a:p xmlns:a="http://schemas.openxmlformats.org/drawingml/2006/main">
              <a:endParaRPr lang="ru-RU"/>
            </a:p>
          </cdr:txBody>
        </cdr:sp>
        <cdr:sp macro="" textlink="">
          <cdr:nvSpPr>
            <cdr:cNvPr id="52" name="Прямая соединительная линия 51"/>
            <cdr:cNvSpPr/>
          </cdr:nvSpPr>
          <cdr:spPr>
            <a:xfrm xmlns:a="http://schemas.openxmlformats.org/drawingml/2006/main" rot="16200000" flipH="1">
              <a:off x="7893878" y="6250793"/>
              <a:ext cx="857250" cy="357164"/>
            </a:xfrm>
            <a:prstGeom xmlns:a="http://schemas.openxmlformats.org/drawingml/2006/main" prst="line">
              <a:avLst/>
            </a:prstGeom>
            <a:noFill xmlns:a="http://schemas.openxmlformats.org/drawingml/2006/main"/>
            <a:ln xmlns:a="http://schemas.openxmlformats.org/drawingml/2006/main"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 xmlns:a="http://schemas.openxmlformats.org/drawingml/2006/main"/>
          </cdr:spPr>
          <cdr:style>
            <a:lnRef xmlns:a="http://schemas.openxmlformats.org/drawingml/2006/main" idx="1">
              <a:schemeClr val="accent1"/>
            </a:lnRef>
            <a:fillRef xmlns:a="http://schemas.openxmlformats.org/drawingml/2006/main" idx="0">
              <a:schemeClr val="accent1"/>
            </a:fillRef>
            <a:effectRef xmlns:a="http://schemas.openxmlformats.org/drawingml/2006/main" idx="0">
              <a:schemeClr val="accent1"/>
            </a:effectRef>
            <a:fontRef xmlns:a="http://schemas.openxmlformats.org/drawingml/2006/main" idx="minor">
              <a:schemeClr val="tx1"/>
            </a:fontRef>
          </cdr:style>
          <cdr:txBody>
            <a:bodyPr xmlns:a="http://schemas.openxmlformats.org/drawingml/2006/main"/>
            <a:lstStyle xmlns:a="http://schemas.openxmlformats.org/drawingml/2006/main">
              <a:lvl1pPr marL="0" indent="0">
                <a:defRPr sz="1100">
                  <a:solidFill>
                    <a:sysClr val="windowText" lastClr="000000"/>
                  </a:solidFill>
                  <a:latin typeface="Calibri"/>
                </a:defRPr>
              </a:lvl1pPr>
              <a:lvl2pPr marL="457200" indent="0">
                <a:defRPr sz="1100">
                  <a:solidFill>
                    <a:sysClr val="windowText" lastClr="000000"/>
                  </a:solidFill>
                  <a:latin typeface="Calibri"/>
                </a:defRPr>
              </a:lvl2pPr>
              <a:lvl3pPr marL="914400" indent="0">
                <a:defRPr sz="1100">
                  <a:solidFill>
                    <a:sysClr val="windowText" lastClr="000000"/>
                  </a:solidFill>
                  <a:latin typeface="Calibri"/>
                </a:defRPr>
              </a:lvl3pPr>
              <a:lvl4pPr marL="1371600" indent="0">
                <a:defRPr sz="1100">
                  <a:solidFill>
                    <a:sysClr val="windowText" lastClr="000000"/>
                  </a:solidFill>
                  <a:latin typeface="Calibri"/>
                </a:defRPr>
              </a:lvl4pPr>
              <a:lvl5pPr marL="1828800" indent="0">
                <a:defRPr sz="1100">
                  <a:solidFill>
                    <a:sysClr val="windowText" lastClr="000000"/>
                  </a:solidFill>
                  <a:latin typeface="Calibri"/>
                </a:defRPr>
              </a:lvl5pPr>
              <a:lvl6pPr marL="2286000" indent="0">
                <a:defRPr sz="1100">
                  <a:solidFill>
                    <a:sysClr val="windowText" lastClr="000000"/>
                  </a:solidFill>
                  <a:latin typeface="Calibri"/>
                </a:defRPr>
              </a:lvl6pPr>
              <a:lvl7pPr marL="2743200" indent="0">
                <a:defRPr sz="1100">
                  <a:solidFill>
                    <a:sysClr val="windowText" lastClr="000000"/>
                  </a:solidFill>
                  <a:latin typeface="Calibri"/>
                </a:defRPr>
              </a:lvl7pPr>
              <a:lvl8pPr marL="3200400" indent="0">
                <a:defRPr sz="1100">
                  <a:solidFill>
                    <a:sysClr val="windowText" lastClr="000000"/>
                  </a:solidFill>
                  <a:latin typeface="Calibri"/>
                </a:defRPr>
              </a:lvl8pPr>
              <a:lvl9pPr marL="3657600" indent="0">
                <a:defRPr sz="1100">
                  <a:solidFill>
                    <a:sysClr val="windowText" lastClr="000000"/>
                  </a:solidFill>
                  <a:latin typeface="Calibri"/>
                </a:defRPr>
              </a:lvl9pPr>
            </a:lstStyle>
            <a:p xmlns:a="http://schemas.openxmlformats.org/drawingml/2006/main">
              <a:endParaRPr lang="ru-RU"/>
            </a:p>
          </cdr:txBody>
        </cdr:sp>
        <cdr:sp macro="" textlink="">
          <cdr:nvSpPr>
            <cdr:cNvPr id="53" name="Прямая соединительная линия 52"/>
            <cdr:cNvSpPr/>
          </cdr:nvSpPr>
          <cdr:spPr>
            <a:xfrm xmlns:a="http://schemas.openxmlformats.org/drawingml/2006/main" rot="16200000" flipH="1">
              <a:off x="8251043" y="6250792"/>
              <a:ext cx="857250" cy="357165"/>
            </a:xfrm>
            <a:prstGeom xmlns:a="http://schemas.openxmlformats.org/drawingml/2006/main" prst="line">
              <a:avLst/>
            </a:prstGeom>
            <a:noFill xmlns:a="http://schemas.openxmlformats.org/drawingml/2006/main"/>
            <a:ln xmlns:a="http://schemas.openxmlformats.org/drawingml/2006/main"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 xmlns:a="http://schemas.openxmlformats.org/drawingml/2006/main"/>
          </cdr:spPr>
          <cdr:style>
            <a:lnRef xmlns:a="http://schemas.openxmlformats.org/drawingml/2006/main" idx="1">
              <a:schemeClr val="accent1"/>
            </a:lnRef>
            <a:fillRef xmlns:a="http://schemas.openxmlformats.org/drawingml/2006/main" idx="0">
              <a:schemeClr val="accent1"/>
            </a:fillRef>
            <a:effectRef xmlns:a="http://schemas.openxmlformats.org/drawingml/2006/main" idx="0">
              <a:schemeClr val="accent1"/>
            </a:effectRef>
            <a:fontRef xmlns:a="http://schemas.openxmlformats.org/drawingml/2006/main" idx="minor">
              <a:schemeClr val="tx1"/>
            </a:fontRef>
          </cdr:style>
          <cdr:txBody>
            <a:bodyPr xmlns:a="http://schemas.openxmlformats.org/drawingml/2006/main"/>
            <a:lstStyle xmlns:a="http://schemas.openxmlformats.org/drawingml/2006/main">
              <a:lvl1pPr marL="0" indent="0">
                <a:defRPr sz="1100">
                  <a:solidFill>
                    <a:sysClr val="windowText" lastClr="000000"/>
                  </a:solidFill>
                  <a:latin typeface="Calibri"/>
                </a:defRPr>
              </a:lvl1pPr>
              <a:lvl2pPr marL="457200" indent="0">
                <a:defRPr sz="1100">
                  <a:solidFill>
                    <a:sysClr val="windowText" lastClr="000000"/>
                  </a:solidFill>
                  <a:latin typeface="Calibri"/>
                </a:defRPr>
              </a:lvl2pPr>
              <a:lvl3pPr marL="914400" indent="0">
                <a:defRPr sz="1100">
                  <a:solidFill>
                    <a:sysClr val="windowText" lastClr="000000"/>
                  </a:solidFill>
                  <a:latin typeface="Calibri"/>
                </a:defRPr>
              </a:lvl3pPr>
              <a:lvl4pPr marL="1371600" indent="0">
                <a:defRPr sz="1100">
                  <a:solidFill>
                    <a:sysClr val="windowText" lastClr="000000"/>
                  </a:solidFill>
                  <a:latin typeface="Calibri"/>
                </a:defRPr>
              </a:lvl4pPr>
              <a:lvl5pPr marL="1828800" indent="0">
                <a:defRPr sz="1100">
                  <a:solidFill>
                    <a:sysClr val="windowText" lastClr="000000"/>
                  </a:solidFill>
                  <a:latin typeface="Calibri"/>
                </a:defRPr>
              </a:lvl5pPr>
              <a:lvl6pPr marL="2286000" indent="0">
                <a:defRPr sz="1100">
                  <a:solidFill>
                    <a:sysClr val="windowText" lastClr="000000"/>
                  </a:solidFill>
                  <a:latin typeface="Calibri"/>
                </a:defRPr>
              </a:lvl6pPr>
              <a:lvl7pPr marL="2743200" indent="0">
                <a:defRPr sz="1100">
                  <a:solidFill>
                    <a:sysClr val="windowText" lastClr="000000"/>
                  </a:solidFill>
                  <a:latin typeface="Calibri"/>
                </a:defRPr>
              </a:lvl7pPr>
              <a:lvl8pPr marL="3200400" indent="0">
                <a:defRPr sz="1100">
                  <a:solidFill>
                    <a:sysClr val="windowText" lastClr="000000"/>
                  </a:solidFill>
                  <a:latin typeface="Calibri"/>
                </a:defRPr>
              </a:lvl8pPr>
              <a:lvl9pPr marL="3657600" indent="0">
                <a:defRPr sz="1100">
                  <a:solidFill>
                    <a:sysClr val="windowText" lastClr="000000"/>
                  </a:solidFill>
                  <a:latin typeface="Calibri"/>
                </a:defRPr>
              </a:lvl9pPr>
            </a:lstStyle>
            <a:p xmlns:a="http://schemas.openxmlformats.org/drawingml/2006/main">
              <a:endParaRPr lang="ru-RU"/>
            </a:p>
          </cdr:txBody>
        </cdr:sp>
        <cdr:sp macro="" textlink="">
          <cdr:nvSpPr>
            <cdr:cNvPr id="54" name="Прямая соединительная линия 53"/>
            <cdr:cNvSpPr/>
          </cdr:nvSpPr>
          <cdr:spPr>
            <a:xfrm xmlns:a="http://schemas.openxmlformats.org/drawingml/2006/main" rot="16200000" flipH="1">
              <a:off x="8536793" y="6250792"/>
              <a:ext cx="857250" cy="357165"/>
            </a:xfrm>
            <a:prstGeom xmlns:a="http://schemas.openxmlformats.org/drawingml/2006/main" prst="line">
              <a:avLst/>
            </a:prstGeom>
            <a:noFill xmlns:a="http://schemas.openxmlformats.org/drawingml/2006/main"/>
            <a:ln xmlns:a="http://schemas.openxmlformats.org/drawingml/2006/main"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 xmlns:a="http://schemas.openxmlformats.org/drawingml/2006/main"/>
          </cdr:spPr>
          <cdr:style>
            <a:lnRef xmlns:a="http://schemas.openxmlformats.org/drawingml/2006/main" idx="1">
              <a:schemeClr val="accent1"/>
            </a:lnRef>
            <a:fillRef xmlns:a="http://schemas.openxmlformats.org/drawingml/2006/main" idx="0">
              <a:schemeClr val="accent1"/>
            </a:fillRef>
            <a:effectRef xmlns:a="http://schemas.openxmlformats.org/drawingml/2006/main" idx="0">
              <a:schemeClr val="accent1"/>
            </a:effectRef>
            <a:fontRef xmlns:a="http://schemas.openxmlformats.org/drawingml/2006/main" idx="minor">
              <a:schemeClr val="tx1"/>
            </a:fontRef>
          </cdr:style>
          <cdr:txBody>
            <a:bodyPr xmlns:a="http://schemas.openxmlformats.org/drawingml/2006/main"/>
            <a:lstStyle xmlns:a="http://schemas.openxmlformats.org/drawingml/2006/main">
              <a:lvl1pPr marL="0" indent="0">
                <a:defRPr sz="1100">
                  <a:solidFill>
                    <a:sysClr val="windowText" lastClr="000000"/>
                  </a:solidFill>
                  <a:latin typeface="Calibri"/>
                </a:defRPr>
              </a:lvl1pPr>
              <a:lvl2pPr marL="457200" indent="0">
                <a:defRPr sz="1100">
                  <a:solidFill>
                    <a:sysClr val="windowText" lastClr="000000"/>
                  </a:solidFill>
                  <a:latin typeface="Calibri"/>
                </a:defRPr>
              </a:lvl2pPr>
              <a:lvl3pPr marL="914400" indent="0">
                <a:defRPr sz="1100">
                  <a:solidFill>
                    <a:sysClr val="windowText" lastClr="000000"/>
                  </a:solidFill>
                  <a:latin typeface="Calibri"/>
                </a:defRPr>
              </a:lvl3pPr>
              <a:lvl4pPr marL="1371600" indent="0">
                <a:defRPr sz="1100">
                  <a:solidFill>
                    <a:sysClr val="windowText" lastClr="000000"/>
                  </a:solidFill>
                  <a:latin typeface="Calibri"/>
                </a:defRPr>
              </a:lvl4pPr>
              <a:lvl5pPr marL="1828800" indent="0">
                <a:defRPr sz="1100">
                  <a:solidFill>
                    <a:sysClr val="windowText" lastClr="000000"/>
                  </a:solidFill>
                  <a:latin typeface="Calibri"/>
                </a:defRPr>
              </a:lvl5pPr>
              <a:lvl6pPr marL="2286000" indent="0">
                <a:defRPr sz="1100">
                  <a:solidFill>
                    <a:sysClr val="windowText" lastClr="000000"/>
                  </a:solidFill>
                  <a:latin typeface="Calibri"/>
                </a:defRPr>
              </a:lvl6pPr>
              <a:lvl7pPr marL="2743200" indent="0">
                <a:defRPr sz="1100">
                  <a:solidFill>
                    <a:sysClr val="windowText" lastClr="000000"/>
                  </a:solidFill>
                  <a:latin typeface="Calibri"/>
                </a:defRPr>
              </a:lvl7pPr>
              <a:lvl8pPr marL="3200400" indent="0">
                <a:defRPr sz="1100">
                  <a:solidFill>
                    <a:sysClr val="windowText" lastClr="000000"/>
                  </a:solidFill>
                  <a:latin typeface="Calibri"/>
                </a:defRPr>
              </a:lvl8pPr>
              <a:lvl9pPr marL="3657600" indent="0">
                <a:defRPr sz="1100">
                  <a:solidFill>
                    <a:sysClr val="windowText" lastClr="000000"/>
                  </a:solidFill>
                  <a:latin typeface="Calibri"/>
                </a:defRPr>
              </a:lvl9pPr>
            </a:lstStyle>
            <a:p xmlns:a="http://schemas.openxmlformats.org/drawingml/2006/main">
              <a:endParaRPr lang="ru-RU"/>
            </a:p>
          </cdr:txBody>
        </cdr:sp>
        <cdr:sp macro="" textlink="">
          <cdr:nvSpPr>
            <cdr:cNvPr id="58" name="TextBox 57"/>
            <cdr:cNvSpPr txBox="1"/>
          </cdr:nvSpPr>
          <cdr:spPr>
            <a:xfrm xmlns:a="http://schemas.openxmlformats.org/drawingml/2006/main">
              <a:off x="6215085" y="6215063"/>
              <a:ext cx="2643256" cy="428625"/>
            </a:xfrm>
            <a:prstGeom xmlns:a="http://schemas.openxmlformats.org/drawingml/2006/main" prst="rect">
              <a:avLst/>
            </a:prstGeom>
            <a:solidFill xmlns:a="http://schemas.openxmlformats.org/drawingml/2006/main">
              <a:schemeClr val="bg1"/>
            </a:solidFill>
          </cdr:spPr>
          <cdr:txBody>
            <a:bodyPr xmlns:a="http://schemas.openxmlformats.org/drawingml/2006/main" vertOverflow="clip" wrap="square" rtlCol="0"/>
            <a:lstStyle xmlns:a="http://schemas.openxmlformats.org/drawingml/2006/main"/>
            <a:p xmlns:a="http://schemas.openxmlformats.org/drawingml/2006/main">
              <a:pPr algn="ctr"/>
              <a:r>
                <a:rPr lang="en-US" sz="1600" dirty="0" smtClean="0"/>
                <a:t>Water table level </a:t>
              </a:r>
              <a:endParaRPr lang="ru-RU" sz="1600" dirty="0"/>
            </a:p>
          </cdr:txBody>
        </cdr:sp>
        <cdr:sp macro="" textlink="">
          <cdr:nvSpPr>
            <cdr:cNvPr id="59" name="Выноска со стрелкой вниз 58"/>
            <cdr:cNvSpPr/>
          </cdr:nvSpPr>
          <cdr:spPr>
            <a:xfrm xmlns:a="http://schemas.openxmlformats.org/drawingml/2006/main">
              <a:off x="1004865" y="493545"/>
              <a:ext cx="1000171" cy="857250"/>
            </a:xfrm>
            <a:prstGeom xmlns:a="http://schemas.openxmlformats.org/drawingml/2006/main" prst="downArrowCallout">
              <a:avLst/>
            </a:prstGeom>
            <a:noFill xmlns:a="http://schemas.openxmlformats.org/drawingml/2006/main"/>
            <a:ln xmlns:a="http://schemas.openxmlformats.org/drawingml/2006/main" w="15875">
              <a:prstDash val="sysDash"/>
            </a:ln>
          </cdr:spPr>
          <cdr:style>
            <a:lnRef xmlns:a="http://schemas.openxmlformats.org/drawingml/2006/main" idx="2">
              <a:schemeClr val="accent1">
                <a:shade val="50000"/>
              </a:schemeClr>
            </a:lnRef>
            <a:fillRef xmlns:a="http://schemas.openxmlformats.org/drawingml/2006/main" idx="1">
              <a:schemeClr val="accent1"/>
            </a:fillRef>
            <a:effectRef xmlns:a="http://schemas.openxmlformats.org/drawingml/2006/main" idx="0">
              <a:schemeClr val="accent1"/>
            </a:effectRef>
            <a:fontRef xmlns:a="http://schemas.openxmlformats.org/drawingml/2006/main" idx="minor">
              <a:schemeClr val="lt1"/>
            </a:fontRef>
          </cdr:style>
          <cdr:txBody>
            <a:bodyPr xmlns:a="http://schemas.openxmlformats.org/drawingml/2006/main" vertOverflow="clip"/>
            <a:lstStyle xmlns:a="http://schemas.openxmlformats.org/drawingml/2006/main"/>
            <a:p xmlns:a="http://schemas.openxmlformats.org/drawingml/2006/main"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Peat spot</a:t>
              </a:r>
              <a:endParaRPr lang="ru-RU" sz="1400" dirty="0">
                <a:solidFill>
                  <a:schemeClr val="tx1"/>
                </a:solidFill>
              </a:endParaRPr>
            </a:p>
          </cdr:txBody>
        </cdr:sp>
        <cdr:sp macro="" textlink="">
          <cdr:nvSpPr>
            <cdr:cNvPr id="60" name="Выноска со стрелкой вниз 59"/>
            <cdr:cNvSpPr/>
          </cdr:nvSpPr>
          <cdr:spPr>
            <a:xfrm xmlns:a="http://schemas.openxmlformats.org/drawingml/2006/main">
              <a:off x="2071665" y="642938"/>
              <a:ext cx="1428750" cy="785789"/>
            </a:xfrm>
            <a:prstGeom xmlns:a="http://schemas.openxmlformats.org/drawingml/2006/main" prst="downArrowCallout">
              <a:avLst/>
            </a:prstGeom>
            <a:noFill xmlns:a="http://schemas.openxmlformats.org/drawingml/2006/main"/>
            <a:ln xmlns:a="http://schemas.openxmlformats.org/drawingml/2006/main" w="15875" cap="flat" cmpd="sng" algn="ctr">
              <a:solidFill>
                <a:srgbClr val="4F81BD">
                  <a:shade val="50000"/>
                </a:srgbClr>
              </a:solidFill>
              <a:prstDash val="sysDash"/>
            </a:ln>
            <a:effectLst xmlns:a="http://schemas.openxmlformats.org/drawingml/2006/main"/>
          </cdr:spPr>
          <cdr:style>
            <a:lnRef xmlns:a="http://schemas.openxmlformats.org/drawingml/2006/main" idx="2">
              <a:schemeClr val="accent1">
                <a:shade val="50000"/>
              </a:schemeClr>
            </a:lnRef>
            <a:fillRef xmlns:a="http://schemas.openxmlformats.org/drawingml/2006/main" idx="1">
              <a:schemeClr val="accent1"/>
            </a:fillRef>
            <a:effectRef xmlns:a="http://schemas.openxmlformats.org/drawingml/2006/main" idx="0">
              <a:schemeClr val="accent1"/>
            </a:effectRef>
            <a:fontRef xmlns:a="http://schemas.openxmlformats.org/drawingml/2006/main" idx="minor">
              <a:schemeClr val="lt1"/>
            </a:fontRef>
          </cdr:style>
          <cdr:txBody>
            <a:bodyPr xmlns:a="http://schemas.openxmlformats.org/drawingml/2006/main"/>
            <a:lstStyle xmlns:a="http://schemas.openxmlformats.org/drawingml/2006/main">
              <a:lvl1pPr marL="0" indent="0">
                <a:defRPr sz="1100">
                  <a:solidFill>
                    <a:sysClr val="window" lastClr="FFFFFF"/>
                  </a:solidFill>
                  <a:latin typeface="Calibri"/>
                </a:defRPr>
              </a:lvl1pPr>
              <a:lvl2pPr marL="457200" indent="0">
                <a:defRPr sz="1100">
                  <a:solidFill>
                    <a:sysClr val="window" lastClr="FFFFFF"/>
                  </a:solidFill>
                  <a:latin typeface="Calibri"/>
                </a:defRPr>
              </a:lvl2pPr>
              <a:lvl3pPr marL="914400" indent="0">
                <a:defRPr sz="1100">
                  <a:solidFill>
                    <a:sysClr val="window" lastClr="FFFFFF"/>
                  </a:solidFill>
                  <a:latin typeface="Calibri"/>
                </a:defRPr>
              </a:lvl3pPr>
              <a:lvl4pPr marL="1371600" indent="0">
                <a:defRPr sz="1100">
                  <a:solidFill>
                    <a:sysClr val="window" lastClr="FFFFFF"/>
                  </a:solidFill>
                  <a:latin typeface="Calibri"/>
                </a:defRPr>
              </a:lvl4pPr>
              <a:lvl5pPr marL="1828800" indent="0">
                <a:defRPr sz="1100">
                  <a:solidFill>
                    <a:sysClr val="window" lastClr="FFFFFF"/>
                  </a:solidFill>
                  <a:latin typeface="Calibri"/>
                </a:defRPr>
              </a:lvl5pPr>
              <a:lvl6pPr marL="2286000" indent="0">
                <a:defRPr sz="1100">
                  <a:solidFill>
                    <a:sysClr val="window" lastClr="FFFFFF"/>
                  </a:solidFill>
                  <a:latin typeface="Calibri"/>
                </a:defRPr>
              </a:lvl6pPr>
              <a:lvl7pPr marL="2743200" indent="0">
                <a:defRPr sz="1100">
                  <a:solidFill>
                    <a:sysClr val="window" lastClr="FFFFFF"/>
                  </a:solidFill>
                  <a:latin typeface="Calibri"/>
                </a:defRPr>
              </a:lvl7pPr>
              <a:lvl8pPr marL="3200400" indent="0">
                <a:defRPr sz="1100">
                  <a:solidFill>
                    <a:sysClr val="window" lastClr="FFFFFF"/>
                  </a:solidFill>
                  <a:latin typeface="Calibri"/>
                </a:defRPr>
              </a:lvl8pPr>
              <a:lvl9pPr marL="3657600" indent="0">
                <a:defRPr sz="1100">
                  <a:solidFill>
                    <a:sysClr val="window" lastClr="FFFFFF"/>
                  </a:solidFill>
                  <a:latin typeface="Calibri"/>
                </a:defRPr>
              </a:lvl9pPr>
            </a:lstStyle>
            <a:p xmlns:a="http://schemas.openxmlformats.org/drawingml/2006/main">
              <a:pPr algn="ctr"/>
              <a:r>
                <a:rPr lang="en-US" sz="1400" dirty="0" smtClean="0">
                  <a:solidFill>
                    <a:sysClr val="windowText" lastClr="000000"/>
                  </a:solidFill>
                </a:rPr>
                <a:t>Lichen community</a:t>
              </a:r>
              <a:endParaRPr lang="ru-RU" sz="1400" dirty="0">
                <a:solidFill>
                  <a:sysClr val="windowText" lastClr="000000"/>
                </a:solidFill>
              </a:endParaRPr>
            </a:p>
          </cdr:txBody>
        </cdr:sp>
        <cdr:sp macro="" textlink="">
          <cdr:nvSpPr>
            <cdr:cNvPr id="61" name="Выноска со стрелкой вниз 60"/>
            <cdr:cNvSpPr/>
          </cdr:nvSpPr>
          <cdr:spPr>
            <a:xfrm xmlns:a="http://schemas.openxmlformats.org/drawingml/2006/main">
              <a:off x="3824265" y="805272"/>
              <a:ext cx="1428750" cy="1143023"/>
            </a:xfrm>
            <a:prstGeom xmlns:a="http://schemas.openxmlformats.org/drawingml/2006/main" prst="downArrowCallout">
              <a:avLst/>
            </a:prstGeom>
            <a:noFill xmlns:a="http://schemas.openxmlformats.org/drawingml/2006/main"/>
            <a:ln xmlns:a="http://schemas.openxmlformats.org/drawingml/2006/main" w="15875" cap="flat" cmpd="sng" algn="ctr">
              <a:solidFill>
                <a:srgbClr val="4F81BD">
                  <a:shade val="50000"/>
                </a:srgbClr>
              </a:solidFill>
              <a:prstDash val="sysDash"/>
            </a:ln>
            <a:effectLst xmlns:a="http://schemas.openxmlformats.org/drawingml/2006/main"/>
          </cdr:spPr>
          <cdr:style>
            <a:lnRef xmlns:a="http://schemas.openxmlformats.org/drawingml/2006/main" idx="2">
              <a:schemeClr val="accent1">
                <a:shade val="50000"/>
              </a:schemeClr>
            </a:lnRef>
            <a:fillRef xmlns:a="http://schemas.openxmlformats.org/drawingml/2006/main" idx="1">
              <a:schemeClr val="accent1"/>
            </a:fillRef>
            <a:effectRef xmlns:a="http://schemas.openxmlformats.org/drawingml/2006/main" idx="0">
              <a:schemeClr val="accent1"/>
            </a:effectRef>
            <a:fontRef xmlns:a="http://schemas.openxmlformats.org/drawingml/2006/main" idx="minor">
              <a:schemeClr val="lt1"/>
            </a:fontRef>
          </cdr:style>
          <cdr:txBody>
            <a:bodyPr xmlns:a="http://schemas.openxmlformats.org/drawingml/2006/main"/>
            <a:lstStyle xmlns:a="http://schemas.openxmlformats.org/drawingml/2006/main">
              <a:lvl1pPr marL="0" indent="0">
                <a:defRPr sz="1100">
                  <a:solidFill>
                    <a:sysClr val="window" lastClr="FFFFFF"/>
                  </a:solidFill>
                  <a:latin typeface="Calibri"/>
                </a:defRPr>
              </a:lvl1pPr>
              <a:lvl2pPr marL="457200" indent="0">
                <a:defRPr sz="1100">
                  <a:solidFill>
                    <a:sysClr val="window" lastClr="FFFFFF"/>
                  </a:solidFill>
                  <a:latin typeface="Calibri"/>
                </a:defRPr>
              </a:lvl2pPr>
              <a:lvl3pPr marL="914400" indent="0">
                <a:defRPr sz="1100">
                  <a:solidFill>
                    <a:sysClr val="window" lastClr="FFFFFF"/>
                  </a:solidFill>
                  <a:latin typeface="Calibri"/>
                </a:defRPr>
              </a:lvl3pPr>
              <a:lvl4pPr marL="1371600" indent="0">
                <a:defRPr sz="1100">
                  <a:solidFill>
                    <a:sysClr val="window" lastClr="FFFFFF"/>
                  </a:solidFill>
                  <a:latin typeface="Calibri"/>
                </a:defRPr>
              </a:lvl4pPr>
              <a:lvl5pPr marL="1828800" indent="0">
                <a:defRPr sz="1100">
                  <a:solidFill>
                    <a:sysClr val="window" lastClr="FFFFFF"/>
                  </a:solidFill>
                  <a:latin typeface="Calibri"/>
                </a:defRPr>
              </a:lvl5pPr>
              <a:lvl6pPr marL="2286000" indent="0">
                <a:defRPr sz="1100">
                  <a:solidFill>
                    <a:sysClr val="window" lastClr="FFFFFF"/>
                  </a:solidFill>
                  <a:latin typeface="Calibri"/>
                </a:defRPr>
              </a:lvl6pPr>
              <a:lvl7pPr marL="2743200" indent="0">
                <a:defRPr sz="1100">
                  <a:solidFill>
                    <a:sysClr val="window" lastClr="FFFFFF"/>
                  </a:solidFill>
                  <a:latin typeface="Calibri"/>
                </a:defRPr>
              </a:lvl7pPr>
              <a:lvl8pPr marL="3200400" indent="0">
                <a:defRPr sz="1100">
                  <a:solidFill>
                    <a:sysClr val="window" lastClr="FFFFFF"/>
                  </a:solidFill>
                  <a:latin typeface="Calibri"/>
                </a:defRPr>
              </a:lvl8pPr>
              <a:lvl9pPr marL="3657600" indent="0">
                <a:defRPr sz="1100">
                  <a:solidFill>
                    <a:sysClr val="window" lastClr="FFFFFF"/>
                  </a:solidFill>
                  <a:latin typeface="Calibri"/>
                </a:defRPr>
              </a:lvl9pPr>
            </a:lstStyle>
            <a:p xmlns:a="http://schemas.openxmlformats.org/drawingml/2006/main">
              <a:pPr algn="ctr"/>
              <a:r>
                <a:rPr lang="en-US" sz="1400" dirty="0" smtClean="0">
                  <a:solidFill>
                    <a:sysClr val="windowText" lastClr="000000"/>
                  </a:solidFill>
                </a:rPr>
                <a:t>Shrubs-lichen community</a:t>
              </a:r>
              <a:endParaRPr lang="ru-RU" sz="1400" dirty="0">
                <a:solidFill>
                  <a:sysClr val="windowText" lastClr="000000"/>
                </a:solidFill>
              </a:endParaRPr>
            </a:p>
          </cdr:txBody>
        </cdr:sp>
        <cdr:sp macro="" textlink="">
          <cdr:nvSpPr>
            <cdr:cNvPr id="63" name="Выноска со стрелкой вниз 62"/>
            <cdr:cNvSpPr/>
          </cdr:nvSpPr>
          <cdr:spPr>
            <a:xfrm xmlns:a="http://schemas.openxmlformats.org/drawingml/2006/main">
              <a:off x="5786415" y="3429000"/>
              <a:ext cx="1643085" cy="1714500"/>
            </a:xfrm>
            <a:prstGeom xmlns:a="http://schemas.openxmlformats.org/drawingml/2006/main" prst="downArrowCallout">
              <a:avLst/>
            </a:prstGeom>
            <a:noFill xmlns:a="http://schemas.openxmlformats.org/drawingml/2006/main"/>
            <a:ln xmlns:a="http://schemas.openxmlformats.org/drawingml/2006/main" w="15875" cap="flat" cmpd="sng" algn="ctr">
              <a:solidFill>
                <a:srgbClr val="4F81BD">
                  <a:shade val="50000"/>
                </a:srgbClr>
              </a:solidFill>
              <a:prstDash val="sysDash"/>
            </a:ln>
            <a:effectLst xmlns:a="http://schemas.openxmlformats.org/drawingml/2006/main"/>
          </cdr:spPr>
          <cdr:style>
            <a:lnRef xmlns:a="http://schemas.openxmlformats.org/drawingml/2006/main" idx="2">
              <a:schemeClr val="accent1">
                <a:shade val="50000"/>
              </a:schemeClr>
            </a:lnRef>
            <a:fillRef xmlns:a="http://schemas.openxmlformats.org/drawingml/2006/main" idx="1">
              <a:schemeClr val="accent1"/>
            </a:fillRef>
            <a:effectRef xmlns:a="http://schemas.openxmlformats.org/drawingml/2006/main" idx="0">
              <a:schemeClr val="accent1"/>
            </a:effectRef>
            <a:fontRef xmlns:a="http://schemas.openxmlformats.org/drawingml/2006/main" idx="minor">
              <a:schemeClr val="lt1"/>
            </a:fontRef>
          </cdr:style>
          <cdr:txBody>
            <a:bodyPr xmlns:a="http://schemas.openxmlformats.org/drawingml/2006/main"/>
            <a:lstStyle xmlns:a="http://schemas.openxmlformats.org/drawingml/2006/main">
              <a:lvl1pPr marL="0" indent="0">
                <a:defRPr sz="1100">
                  <a:solidFill>
                    <a:sysClr val="window" lastClr="FFFFFF"/>
                  </a:solidFill>
                  <a:latin typeface="Calibri"/>
                </a:defRPr>
              </a:lvl1pPr>
              <a:lvl2pPr marL="457200" indent="0">
                <a:defRPr sz="1100">
                  <a:solidFill>
                    <a:sysClr val="window" lastClr="FFFFFF"/>
                  </a:solidFill>
                  <a:latin typeface="Calibri"/>
                </a:defRPr>
              </a:lvl2pPr>
              <a:lvl3pPr marL="914400" indent="0">
                <a:defRPr sz="1100">
                  <a:solidFill>
                    <a:sysClr val="window" lastClr="FFFFFF"/>
                  </a:solidFill>
                  <a:latin typeface="Calibri"/>
                </a:defRPr>
              </a:lvl3pPr>
              <a:lvl4pPr marL="1371600" indent="0">
                <a:defRPr sz="1100">
                  <a:solidFill>
                    <a:sysClr val="window" lastClr="FFFFFF"/>
                  </a:solidFill>
                  <a:latin typeface="Calibri"/>
                </a:defRPr>
              </a:lvl4pPr>
              <a:lvl5pPr marL="1828800" indent="0">
                <a:defRPr sz="1100">
                  <a:solidFill>
                    <a:sysClr val="window" lastClr="FFFFFF"/>
                  </a:solidFill>
                  <a:latin typeface="Calibri"/>
                </a:defRPr>
              </a:lvl5pPr>
              <a:lvl6pPr marL="2286000" indent="0">
                <a:defRPr sz="1100">
                  <a:solidFill>
                    <a:sysClr val="window" lastClr="FFFFFF"/>
                  </a:solidFill>
                  <a:latin typeface="Calibri"/>
                </a:defRPr>
              </a:lvl6pPr>
              <a:lvl7pPr marL="2743200" indent="0">
                <a:defRPr sz="1100">
                  <a:solidFill>
                    <a:sysClr val="window" lastClr="FFFFFF"/>
                  </a:solidFill>
                  <a:latin typeface="Calibri"/>
                </a:defRPr>
              </a:lvl7pPr>
              <a:lvl8pPr marL="3200400" indent="0">
                <a:defRPr sz="1100">
                  <a:solidFill>
                    <a:sysClr val="window" lastClr="FFFFFF"/>
                  </a:solidFill>
                  <a:latin typeface="Calibri"/>
                </a:defRPr>
              </a:lvl8pPr>
              <a:lvl9pPr marL="3657600" indent="0">
                <a:defRPr sz="1100">
                  <a:solidFill>
                    <a:sysClr val="window" lastClr="FFFFFF"/>
                  </a:solidFill>
                  <a:latin typeface="Calibri"/>
                </a:defRPr>
              </a:lvl9pPr>
            </a:lstStyle>
            <a:p xmlns:a="http://schemas.openxmlformats.org/drawingml/2006/main">
              <a:pPr algn="ctr"/>
              <a:r>
                <a:rPr lang="en-GB" sz="1400" b="1" dirty="0" err="1" smtClean="0">
                  <a:solidFill>
                    <a:sysClr val="windowText" lastClr="000000"/>
                  </a:solidFill>
                </a:rPr>
                <a:t>Flark</a:t>
              </a:r>
              <a:endParaRPr lang="en-GB" sz="1400" b="1" dirty="0" smtClean="0">
                <a:solidFill>
                  <a:sysClr val="windowText" lastClr="000000"/>
                </a:solidFill>
              </a:endParaRPr>
            </a:p>
            <a:p xmlns:a="http://schemas.openxmlformats.org/drawingml/2006/main">
              <a:pPr algn="ctr"/>
              <a:r>
                <a:rPr lang="en-US" sz="1400" dirty="0" smtClean="0">
                  <a:solidFill>
                    <a:sysClr val="windowText" lastClr="000000"/>
                  </a:solidFill>
                </a:rPr>
                <a:t>Communities with </a:t>
              </a:r>
              <a:r>
                <a:rPr lang="en-US" sz="1400" i="1" dirty="0" err="1" smtClean="0">
                  <a:solidFill>
                    <a:sysClr val="windowText" lastClr="000000"/>
                  </a:solidFill>
                </a:rPr>
                <a:t>Eriophorum</a:t>
              </a:r>
              <a:r>
                <a:rPr lang="en-US" sz="1400" dirty="0" smtClean="0">
                  <a:solidFill>
                    <a:sysClr val="windowText" lastClr="000000"/>
                  </a:solidFill>
                </a:rPr>
                <a:t> and </a:t>
              </a:r>
              <a:r>
                <a:rPr lang="en-US" sz="1400" i="1" dirty="0" smtClean="0">
                  <a:solidFill>
                    <a:sysClr val="windowText" lastClr="000000"/>
                  </a:solidFill>
                </a:rPr>
                <a:t>Sphagnum</a:t>
              </a:r>
              <a:endParaRPr lang="en-GB" sz="1400" i="1" dirty="0" smtClean="0">
                <a:solidFill>
                  <a:sysClr val="windowText" lastClr="000000"/>
                </a:solidFill>
              </a:endParaRPr>
            </a:p>
            <a:p xmlns:a="http://schemas.openxmlformats.org/drawingml/2006/main">
              <a:pPr algn="ctr"/>
              <a:endParaRPr lang="ru-RU" sz="1400" dirty="0">
                <a:solidFill>
                  <a:sysClr val="windowText" lastClr="000000"/>
                </a:solidFill>
              </a:endParaRPr>
            </a:p>
          </cdr:txBody>
        </cdr:sp>
        <cdr:sp macro="" textlink="">
          <cdr:nvSpPr>
            <cdr:cNvPr id="64" name="Выноска со стрелкой вниз 63"/>
            <cdr:cNvSpPr/>
          </cdr:nvSpPr>
          <cdr:spPr>
            <a:xfrm xmlns:a="http://schemas.openxmlformats.org/drawingml/2006/main">
              <a:off x="7500915" y="3500460"/>
              <a:ext cx="1643085" cy="1513112"/>
            </a:xfrm>
            <a:prstGeom xmlns:a="http://schemas.openxmlformats.org/drawingml/2006/main" prst="downArrowCallout">
              <a:avLst/>
            </a:prstGeom>
            <a:noFill xmlns:a="http://schemas.openxmlformats.org/drawingml/2006/main"/>
            <a:ln xmlns:a="http://schemas.openxmlformats.org/drawingml/2006/main" w="15875" cap="flat" cmpd="sng" algn="ctr">
              <a:solidFill>
                <a:srgbClr val="4F81BD">
                  <a:shade val="50000"/>
                </a:srgbClr>
              </a:solidFill>
              <a:prstDash val="sysDash"/>
            </a:ln>
            <a:effectLst xmlns:a="http://schemas.openxmlformats.org/drawingml/2006/main"/>
          </cdr:spPr>
          <cdr:style>
            <a:lnRef xmlns:a="http://schemas.openxmlformats.org/drawingml/2006/main" idx="2">
              <a:schemeClr val="accent1">
                <a:shade val="50000"/>
              </a:schemeClr>
            </a:lnRef>
            <a:fillRef xmlns:a="http://schemas.openxmlformats.org/drawingml/2006/main" idx="1">
              <a:schemeClr val="accent1"/>
            </a:fillRef>
            <a:effectRef xmlns:a="http://schemas.openxmlformats.org/drawingml/2006/main" idx="0">
              <a:schemeClr val="accent1"/>
            </a:effectRef>
            <a:fontRef xmlns:a="http://schemas.openxmlformats.org/drawingml/2006/main" idx="minor">
              <a:schemeClr val="lt1"/>
            </a:fontRef>
          </cdr:style>
          <cdr:txBody>
            <a:bodyPr xmlns:a="http://schemas.openxmlformats.org/drawingml/2006/main"/>
            <a:lstStyle xmlns:a="http://schemas.openxmlformats.org/drawingml/2006/main">
              <a:lvl1pPr marL="0" indent="0">
                <a:defRPr sz="1100">
                  <a:solidFill>
                    <a:sysClr val="window" lastClr="FFFFFF"/>
                  </a:solidFill>
                  <a:latin typeface="Calibri"/>
                </a:defRPr>
              </a:lvl1pPr>
              <a:lvl2pPr marL="457200" indent="0">
                <a:defRPr sz="1100">
                  <a:solidFill>
                    <a:sysClr val="window" lastClr="FFFFFF"/>
                  </a:solidFill>
                  <a:latin typeface="Calibri"/>
                </a:defRPr>
              </a:lvl2pPr>
              <a:lvl3pPr marL="914400" indent="0">
                <a:defRPr sz="1100">
                  <a:solidFill>
                    <a:sysClr val="window" lastClr="FFFFFF"/>
                  </a:solidFill>
                  <a:latin typeface="Calibri"/>
                </a:defRPr>
              </a:lvl3pPr>
              <a:lvl4pPr marL="1371600" indent="0">
                <a:defRPr sz="1100">
                  <a:solidFill>
                    <a:sysClr val="window" lastClr="FFFFFF"/>
                  </a:solidFill>
                  <a:latin typeface="Calibri"/>
                </a:defRPr>
              </a:lvl4pPr>
              <a:lvl5pPr marL="1828800" indent="0">
                <a:defRPr sz="1100">
                  <a:solidFill>
                    <a:sysClr val="window" lastClr="FFFFFF"/>
                  </a:solidFill>
                  <a:latin typeface="Calibri"/>
                </a:defRPr>
              </a:lvl5pPr>
              <a:lvl6pPr marL="2286000" indent="0">
                <a:defRPr sz="1100">
                  <a:solidFill>
                    <a:sysClr val="window" lastClr="FFFFFF"/>
                  </a:solidFill>
                  <a:latin typeface="Calibri"/>
                </a:defRPr>
              </a:lvl6pPr>
              <a:lvl7pPr marL="2743200" indent="0">
                <a:defRPr sz="1100">
                  <a:solidFill>
                    <a:sysClr val="window" lastClr="FFFFFF"/>
                  </a:solidFill>
                  <a:latin typeface="Calibri"/>
                </a:defRPr>
              </a:lvl7pPr>
              <a:lvl8pPr marL="3200400" indent="0">
                <a:defRPr sz="1100">
                  <a:solidFill>
                    <a:sysClr val="window" lastClr="FFFFFF"/>
                  </a:solidFill>
                  <a:latin typeface="Calibri"/>
                </a:defRPr>
              </a:lvl8pPr>
              <a:lvl9pPr marL="3657600" indent="0">
                <a:defRPr sz="1100">
                  <a:solidFill>
                    <a:sysClr val="window" lastClr="FFFFFF"/>
                  </a:solidFill>
                  <a:latin typeface="Calibri"/>
                </a:defRPr>
              </a:lvl9pPr>
            </a:lstStyle>
            <a:p xmlns:a="http://schemas.openxmlformats.org/drawingml/2006/main">
              <a:pPr algn="ctr"/>
              <a:r>
                <a:rPr lang="en-US" sz="1400" b="1" dirty="0" smtClean="0">
                  <a:solidFill>
                    <a:sysClr val="windowText" lastClr="000000"/>
                  </a:solidFill>
                </a:rPr>
                <a:t>Ridge</a:t>
              </a:r>
            </a:p>
            <a:p xmlns:a="http://schemas.openxmlformats.org/drawingml/2006/main">
              <a:pPr algn="ctr"/>
              <a:r>
                <a:rPr lang="en-US" sz="1400" dirty="0" smtClean="0">
                  <a:solidFill>
                    <a:sysClr val="windowText" lastClr="000000"/>
                  </a:solidFill>
                </a:rPr>
                <a:t>Communities with </a:t>
              </a:r>
              <a:r>
                <a:rPr lang="en-US" sz="1400" dirty="0" err="1" smtClean="0">
                  <a:solidFill>
                    <a:sysClr val="windowText" lastClr="000000"/>
                  </a:solidFill>
                </a:rPr>
                <a:t>Srubs</a:t>
              </a:r>
              <a:r>
                <a:rPr lang="en-US" sz="1400" dirty="0" smtClean="0">
                  <a:solidFill>
                    <a:sysClr val="windowText" lastClr="000000"/>
                  </a:solidFill>
                </a:rPr>
                <a:t> and </a:t>
              </a:r>
              <a:r>
                <a:rPr lang="en-US" sz="1400" i="1" dirty="0" smtClean="0">
                  <a:solidFill>
                    <a:sysClr val="windowText" lastClr="000000"/>
                  </a:solidFill>
                </a:rPr>
                <a:t>Sphagnum</a:t>
              </a:r>
              <a:endParaRPr lang="ru-RU" sz="1400" dirty="0">
                <a:solidFill>
                  <a:sysClr val="windowText" lastClr="000000"/>
                </a:solidFill>
              </a:endParaRPr>
            </a:p>
          </cdr:txBody>
        </cdr:sp>
        <cdr:sp macro="" textlink="">
          <cdr:nvSpPr>
            <cdr:cNvPr id="62" name="Овал 61"/>
            <cdr:cNvSpPr/>
          </cdr:nvSpPr>
          <cdr:spPr>
            <a:xfrm xmlns:a="http://schemas.openxmlformats.org/drawingml/2006/main">
              <a:off x="2571750" y="3643313"/>
              <a:ext cx="2071756" cy="428625"/>
            </a:xfrm>
            <a:prstGeom xmlns:a="http://schemas.openxmlformats.org/drawingml/2006/main" prst="ellipse">
              <a:avLst/>
            </a:prstGeom>
            <a:noFill xmlns:a="http://schemas.openxmlformats.org/drawingml/2006/main"/>
            <a:ln xmlns:a="http://schemas.openxmlformats.org/drawingml/2006/main" w="15875" cap="flat" cmpd="sng" algn="ctr">
              <a:solidFill>
                <a:schemeClr val="tx2"/>
              </a:solidFill>
              <a:prstDash val="solid"/>
            </a:ln>
            <a:effectLst xmlns:a="http://schemas.openxmlformats.org/drawingml/2006/main"/>
          </cdr:spPr>
          <cdr:style>
            <a:lnRef xmlns:a="http://schemas.openxmlformats.org/drawingml/2006/main" idx="2">
              <a:schemeClr val="accent1">
                <a:shade val="50000"/>
              </a:schemeClr>
            </a:lnRef>
            <a:fillRef xmlns:a="http://schemas.openxmlformats.org/drawingml/2006/main" idx="1">
              <a:schemeClr val="accent1"/>
            </a:fillRef>
            <a:effectRef xmlns:a="http://schemas.openxmlformats.org/drawingml/2006/main" idx="0">
              <a:schemeClr val="accent1"/>
            </a:effectRef>
            <a:fontRef xmlns:a="http://schemas.openxmlformats.org/drawingml/2006/main" idx="minor">
              <a:schemeClr val="lt1"/>
            </a:fontRef>
          </cdr:style>
          <cdr:txBody>
            <a:bodyPr xmlns:a="http://schemas.openxmlformats.org/drawingml/2006/main"/>
            <a:lstStyle xmlns:a="http://schemas.openxmlformats.org/drawingml/2006/main">
              <a:lvl1pPr marL="0" indent="0">
                <a:defRPr sz="1100">
                  <a:solidFill>
                    <a:sysClr val="window" lastClr="FFFFFF"/>
                  </a:solidFill>
                  <a:latin typeface="Tw Cen MT"/>
                </a:defRPr>
              </a:lvl1pPr>
              <a:lvl2pPr marL="457200" indent="0">
                <a:defRPr sz="1100">
                  <a:solidFill>
                    <a:sysClr val="window" lastClr="FFFFFF"/>
                  </a:solidFill>
                  <a:latin typeface="Tw Cen MT"/>
                </a:defRPr>
              </a:lvl2pPr>
              <a:lvl3pPr marL="914400" indent="0">
                <a:defRPr sz="1100">
                  <a:solidFill>
                    <a:sysClr val="window" lastClr="FFFFFF"/>
                  </a:solidFill>
                  <a:latin typeface="Tw Cen MT"/>
                </a:defRPr>
              </a:lvl3pPr>
              <a:lvl4pPr marL="1371600" indent="0">
                <a:defRPr sz="1100">
                  <a:solidFill>
                    <a:sysClr val="window" lastClr="FFFFFF"/>
                  </a:solidFill>
                  <a:latin typeface="Tw Cen MT"/>
                </a:defRPr>
              </a:lvl4pPr>
              <a:lvl5pPr marL="1828800" indent="0">
                <a:defRPr sz="1100">
                  <a:solidFill>
                    <a:sysClr val="window" lastClr="FFFFFF"/>
                  </a:solidFill>
                  <a:latin typeface="Tw Cen MT"/>
                </a:defRPr>
              </a:lvl5pPr>
              <a:lvl6pPr marL="2286000" indent="0">
                <a:defRPr sz="1100">
                  <a:solidFill>
                    <a:sysClr val="window" lastClr="FFFFFF"/>
                  </a:solidFill>
                  <a:latin typeface="Tw Cen MT"/>
                </a:defRPr>
              </a:lvl6pPr>
              <a:lvl7pPr marL="2743200" indent="0">
                <a:defRPr sz="1100">
                  <a:solidFill>
                    <a:sysClr val="window" lastClr="FFFFFF"/>
                  </a:solidFill>
                  <a:latin typeface="Tw Cen MT"/>
                </a:defRPr>
              </a:lvl7pPr>
              <a:lvl8pPr marL="3200400" indent="0">
                <a:defRPr sz="1100">
                  <a:solidFill>
                    <a:sysClr val="window" lastClr="FFFFFF"/>
                  </a:solidFill>
                  <a:latin typeface="Tw Cen MT"/>
                </a:defRPr>
              </a:lvl8pPr>
              <a:lvl9pPr marL="3657600" indent="0">
                <a:defRPr sz="1100">
                  <a:solidFill>
                    <a:sysClr val="window" lastClr="FFFFFF"/>
                  </a:solidFill>
                  <a:latin typeface="Tw Cen MT"/>
                </a:defRPr>
              </a:lvl9pPr>
            </a:lstStyle>
            <a:p xmlns:a="http://schemas.openxmlformats.org/drawingml/2006/main">
              <a:endParaRPr lang="ru-RU"/>
            </a:p>
          </cdr:txBody>
        </cdr:sp>
        <cdr:sp macro="" textlink="">
          <cdr:nvSpPr>
            <cdr:cNvPr id="65" name="Овал 64"/>
            <cdr:cNvSpPr/>
          </cdr:nvSpPr>
          <cdr:spPr>
            <a:xfrm xmlns:a="http://schemas.openxmlformats.org/drawingml/2006/main">
              <a:off x="1214415" y="4572023"/>
              <a:ext cx="2071756" cy="428625"/>
            </a:xfrm>
            <a:prstGeom xmlns:a="http://schemas.openxmlformats.org/drawingml/2006/main" prst="ellipse">
              <a:avLst/>
            </a:prstGeom>
            <a:noFill xmlns:a="http://schemas.openxmlformats.org/drawingml/2006/main"/>
            <a:ln xmlns:a="http://schemas.openxmlformats.org/drawingml/2006/main" w="15875" cap="flat" cmpd="sng" algn="ctr">
              <a:solidFill>
                <a:schemeClr val="tx2"/>
              </a:solidFill>
              <a:prstDash val="solid"/>
            </a:ln>
            <a:effectLst xmlns:a="http://schemas.openxmlformats.org/drawingml/2006/main"/>
          </cdr:spPr>
          <cdr:style>
            <a:lnRef xmlns:a="http://schemas.openxmlformats.org/drawingml/2006/main" idx="2">
              <a:schemeClr val="accent1">
                <a:shade val="50000"/>
              </a:schemeClr>
            </a:lnRef>
            <a:fillRef xmlns:a="http://schemas.openxmlformats.org/drawingml/2006/main" idx="1">
              <a:schemeClr val="accent1"/>
            </a:fillRef>
            <a:effectRef xmlns:a="http://schemas.openxmlformats.org/drawingml/2006/main" idx="0">
              <a:schemeClr val="accent1"/>
            </a:effectRef>
            <a:fontRef xmlns:a="http://schemas.openxmlformats.org/drawingml/2006/main" idx="minor">
              <a:schemeClr val="lt1"/>
            </a:fontRef>
          </cdr:style>
          <cdr:txBody>
            <a:bodyPr xmlns:a="http://schemas.openxmlformats.org/drawingml/2006/main"/>
            <a:lstStyle xmlns:a="http://schemas.openxmlformats.org/drawingml/2006/main">
              <a:lvl1pPr marL="0" indent="0">
                <a:defRPr sz="1100">
                  <a:solidFill>
                    <a:sysClr val="window" lastClr="FFFFFF"/>
                  </a:solidFill>
                  <a:latin typeface="Tw Cen MT"/>
                </a:defRPr>
              </a:lvl1pPr>
              <a:lvl2pPr marL="457200" indent="0">
                <a:defRPr sz="1100">
                  <a:solidFill>
                    <a:sysClr val="window" lastClr="FFFFFF"/>
                  </a:solidFill>
                  <a:latin typeface="Tw Cen MT"/>
                </a:defRPr>
              </a:lvl2pPr>
              <a:lvl3pPr marL="914400" indent="0">
                <a:defRPr sz="1100">
                  <a:solidFill>
                    <a:sysClr val="window" lastClr="FFFFFF"/>
                  </a:solidFill>
                  <a:latin typeface="Tw Cen MT"/>
                </a:defRPr>
              </a:lvl3pPr>
              <a:lvl4pPr marL="1371600" indent="0">
                <a:defRPr sz="1100">
                  <a:solidFill>
                    <a:sysClr val="window" lastClr="FFFFFF"/>
                  </a:solidFill>
                  <a:latin typeface="Tw Cen MT"/>
                </a:defRPr>
              </a:lvl4pPr>
              <a:lvl5pPr marL="1828800" indent="0">
                <a:defRPr sz="1100">
                  <a:solidFill>
                    <a:sysClr val="window" lastClr="FFFFFF"/>
                  </a:solidFill>
                  <a:latin typeface="Tw Cen MT"/>
                </a:defRPr>
              </a:lvl5pPr>
              <a:lvl6pPr marL="2286000" indent="0">
                <a:defRPr sz="1100">
                  <a:solidFill>
                    <a:sysClr val="window" lastClr="FFFFFF"/>
                  </a:solidFill>
                  <a:latin typeface="Tw Cen MT"/>
                </a:defRPr>
              </a:lvl6pPr>
              <a:lvl7pPr marL="2743200" indent="0">
                <a:defRPr sz="1100">
                  <a:solidFill>
                    <a:sysClr val="window" lastClr="FFFFFF"/>
                  </a:solidFill>
                  <a:latin typeface="Tw Cen MT"/>
                </a:defRPr>
              </a:lvl7pPr>
              <a:lvl8pPr marL="3200400" indent="0">
                <a:defRPr sz="1100">
                  <a:solidFill>
                    <a:sysClr val="window" lastClr="FFFFFF"/>
                  </a:solidFill>
                  <a:latin typeface="Tw Cen MT"/>
                </a:defRPr>
              </a:lvl8pPr>
              <a:lvl9pPr marL="3657600" indent="0">
                <a:defRPr sz="1100">
                  <a:solidFill>
                    <a:sysClr val="window" lastClr="FFFFFF"/>
                  </a:solidFill>
                  <a:latin typeface="Tw Cen MT"/>
                </a:defRPr>
              </a:lvl9pPr>
            </a:lstStyle>
            <a:p xmlns:a="http://schemas.openxmlformats.org/drawingml/2006/main">
              <a:endParaRPr lang="ru-RU"/>
            </a:p>
          </cdr:txBody>
        </cdr:sp>
        <cdr:sp macro="" textlink="">
          <cdr:nvSpPr>
            <cdr:cNvPr id="67" name="Прямая соединительная линия 66"/>
            <cdr:cNvSpPr/>
          </cdr:nvSpPr>
          <cdr:spPr>
            <a:xfrm xmlns:a="http://schemas.openxmlformats.org/drawingml/2006/main">
              <a:off x="928665" y="6500835"/>
              <a:ext cx="4857750" cy="0"/>
            </a:xfrm>
            <a:prstGeom xmlns:a="http://schemas.openxmlformats.org/drawingml/2006/main" prst="line">
              <a:avLst/>
            </a:prstGeom>
            <a:ln xmlns:a="http://schemas.openxmlformats.org/drawingml/2006/main" w="31750"/>
          </cdr:spPr>
          <cdr:style>
            <a:lnRef xmlns:a="http://schemas.openxmlformats.org/drawingml/2006/main" idx="1">
              <a:schemeClr val="accent1"/>
            </a:lnRef>
            <a:fillRef xmlns:a="http://schemas.openxmlformats.org/drawingml/2006/main" idx="0">
              <a:schemeClr val="accent1"/>
            </a:fillRef>
            <a:effectRef xmlns:a="http://schemas.openxmlformats.org/drawingml/2006/main" idx="0">
              <a:schemeClr val="accent1"/>
            </a:effectRef>
            <a:fontRef xmlns:a="http://schemas.openxmlformats.org/drawingml/2006/main" idx="minor">
              <a:schemeClr val="tx1"/>
            </a:fontRef>
          </cdr:style>
          <cdr:txBody>
            <a:bodyPr xmlns:a="http://schemas.openxmlformats.org/drawingml/2006/main" vertOverflow="clip"/>
            <a:lstStyle xmlns:a="http://schemas.openxmlformats.org/drawingml/2006/main"/>
            <a:p xmlns:a="http://schemas.openxmlformats.org/drawingml/2006/main">
              <a:endParaRPr lang="ru-RU"/>
            </a:p>
          </cdr:txBody>
        </cdr:sp>
      </cdr:grpSp>
    </cdr:grp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12.09.2019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714488"/>
            <a:ext cx="7929618" cy="1828800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ПОТОКИ СО</a:t>
            </a:r>
            <a:r>
              <a:rPr lang="ru-RU" sz="2800" baseline="-25000" dirty="0" smtClean="0"/>
              <a:t>2 </a:t>
            </a:r>
            <a:r>
              <a:rPr lang="ru-RU" sz="2800" dirty="0" smtClean="0"/>
              <a:t>И СН</a:t>
            </a:r>
            <a:r>
              <a:rPr lang="ru-RU" sz="2800" baseline="-25000" dirty="0" smtClean="0"/>
              <a:t>4 </a:t>
            </a:r>
            <a:r>
              <a:rPr lang="ru-RU" sz="2800" dirty="0" smtClean="0"/>
              <a:t>В ЛИШАЙНИКОВЫХ СООБЩЕСТВАХ КРУПНОБУГРИСТОГО БОЛОТА СУБАРКТИКИ</a:t>
            </a:r>
            <a:br>
              <a:rPr lang="ru-RU" sz="2800" dirty="0" smtClean="0"/>
            </a:br>
            <a:r>
              <a:rPr lang="en-US" sz="2400" dirty="0" smtClean="0">
                <a:solidFill>
                  <a:srgbClr val="00B0F0"/>
                </a:solidFill>
              </a:rPr>
              <a:t>CO</a:t>
            </a:r>
            <a:r>
              <a:rPr lang="en-US" sz="2400" baseline="-25000" dirty="0" smtClean="0">
                <a:solidFill>
                  <a:srgbClr val="00B0F0"/>
                </a:solidFill>
              </a:rPr>
              <a:t>2</a:t>
            </a:r>
            <a:r>
              <a:rPr lang="en-US" sz="2400" dirty="0" smtClean="0">
                <a:solidFill>
                  <a:srgbClr val="00B0F0"/>
                </a:solidFill>
              </a:rPr>
              <a:t> AND CH</a:t>
            </a:r>
            <a:r>
              <a:rPr lang="en-US" sz="2400" baseline="-25000" dirty="0" smtClean="0">
                <a:solidFill>
                  <a:srgbClr val="00B0F0"/>
                </a:solidFill>
              </a:rPr>
              <a:t>4</a:t>
            </a:r>
            <a:r>
              <a:rPr lang="en-US" sz="2400" dirty="0" smtClean="0">
                <a:solidFill>
                  <a:srgbClr val="00B0F0"/>
                </a:solidFill>
              </a:rPr>
              <a:t> FLUXES IN LICHEN COMMUNITIES OF PALSA MIRE IN SUBARCTIC REGION</a:t>
            </a:r>
            <a:endParaRPr lang="ru-RU" sz="2800" dirty="0">
              <a:solidFill>
                <a:srgbClr val="00B0F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3786190"/>
            <a:ext cx="7772400" cy="914400"/>
          </a:xfrm>
        </p:spPr>
        <p:txBody>
          <a:bodyPr>
            <a:normAutofit/>
          </a:bodyPr>
          <a:lstStyle/>
          <a:p>
            <a:r>
              <a:rPr lang="en-US" i="1" dirty="0" smtClean="0">
                <a:solidFill>
                  <a:schemeClr val="tx1"/>
                </a:solidFill>
              </a:rPr>
              <a:t>Zagirova S.V</a:t>
            </a:r>
            <a:r>
              <a:rPr lang="ru-RU" i="1" dirty="0" smtClean="0">
                <a:solidFill>
                  <a:schemeClr val="tx1"/>
                </a:solidFill>
              </a:rPr>
              <a:t>., </a:t>
            </a:r>
            <a:r>
              <a:rPr lang="en-US" b="1" i="1" dirty="0" smtClean="0">
                <a:solidFill>
                  <a:schemeClr val="tx1"/>
                </a:solidFill>
              </a:rPr>
              <a:t>Miglovets Mikhail</a:t>
            </a:r>
            <a:endParaRPr lang="ru-RU" b="1" i="1" dirty="0" smtClean="0">
              <a:solidFill>
                <a:schemeClr val="tx1"/>
              </a:solidFill>
            </a:endParaRPr>
          </a:p>
          <a:p>
            <a:r>
              <a:rPr lang="ru-RU" i="1" dirty="0" smtClean="0"/>
              <a:t>Институт биологии Коми НЦ УрО РAH, г. Сыктывкар 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/>
        </p:nvGraphicFramePr>
        <p:xfrm>
          <a:off x="285720" y="1285860"/>
          <a:ext cx="8501122" cy="2786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357158" y="3786190"/>
          <a:ext cx="8429684" cy="2924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57158" y="357166"/>
            <a:ext cx="8572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Dynamics of average daily rates of CH4 flux from the surface of studied peat spot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plots (PS) and lichen plots (n = 3) in 2015-2016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357158" y="1285860"/>
          <a:ext cx="4214842" cy="3000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/>
          <p:cNvGraphicFramePr>
            <a:graphicFrameLocks/>
          </p:cNvGraphicFramePr>
          <p:nvPr/>
        </p:nvGraphicFramePr>
        <p:xfrm>
          <a:off x="4143372" y="34290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643306" y="1357298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000628" y="3429000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00034" y="285728"/>
            <a:ext cx="8286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Daily dynamics of methane flux from the surface of peat spots and from lichen covered plots at the permafrost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palsa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16/07/2015 (A) and 19/07/2016 (B)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DSCF226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7224" y="4143380"/>
            <a:ext cx="2786082" cy="2089562"/>
          </a:xfrm>
          <a:prstGeom prst="rect">
            <a:avLst/>
          </a:prstGeom>
        </p:spPr>
      </p:pic>
      <p:pic>
        <p:nvPicPr>
          <p:cNvPr id="8" name="Рисунок 7" descr="WP_00145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2066" y="1000108"/>
            <a:ext cx="3214678" cy="24110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285720" y="1595437"/>
          <a:ext cx="8501121" cy="23336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/>
          <p:cNvGraphicFramePr/>
          <p:nvPr/>
        </p:nvGraphicFramePr>
        <p:xfrm>
          <a:off x="357158" y="3929066"/>
          <a:ext cx="8429684" cy="2571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57224" y="428604"/>
            <a:ext cx="7572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Dynamics of average daily rates of CO2 flux from the surface of studied peat spot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plots (PS) and lichen plots (n = 3) in 2015-2016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67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8167137"/>
              </p:ext>
            </p:extLst>
          </p:nvPr>
        </p:nvGraphicFramePr>
        <p:xfrm>
          <a:off x="285720" y="1785926"/>
          <a:ext cx="5726440" cy="2000265"/>
        </p:xfrm>
        <a:graphic>
          <a:graphicData uri="http://schemas.openxmlformats.org/drawingml/2006/table">
            <a:tbl>
              <a:tblPr lastRow="1">
                <a:tableStyleId>{00A15C55-8517-42AA-B614-E9B94910E393}</a:tableStyleId>
              </a:tblPr>
              <a:tblGrid>
                <a:gridCol w="2843474"/>
                <a:gridCol w="1058403"/>
                <a:gridCol w="841194"/>
                <a:gridCol w="983369"/>
              </a:tblGrid>
              <a:tr h="480807">
                <a:tc rowSpan="2">
                  <a:txBody>
                    <a:bodyPr/>
                    <a:lstStyle/>
                    <a:p>
                      <a:pPr algn="r" fontAlgn="ctr"/>
                      <a:r>
                        <a:rPr lang="en-GB" sz="1100" b="1" u="none" strike="noStrike" dirty="0" err="1"/>
                        <a:t>Microbiotopes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en-GB" sz="1100" b="1" u="none" strike="noStrike" dirty="0"/>
                        <a:t>Area, </a:t>
                      </a:r>
                      <a:r>
                        <a:rPr lang="ru-RU" sz="1100" b="1" u="none" strike="noStrike" dirty="0"/>
                        <a:t>м</a:t>
                      </a:r>
                      <a:r>
                        <a:rPr lang="ru-RU" sz="1100" b="1" u="none" strike="noStrike" baseline="30000" dirty="0"/>
                        <a:t>2</a:t>
                      </a:r>
                      <a:endParaRPr lang="ru-RU" sz="1100" b="1" i="0" u="none" strike="noStrike" baseline="3000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1100" b="1" u="none" strike="noStrike" dirty="0"/>
                        <a:t>Total emission, kg</a:t>
                      </a:r>
                      <a:r>
                        <a:rPr lang="ru-RU" sz="1100" b="1" u="none" strike="noStrike" dirty="0"/>
                        <a:t>СН</a:t>
                      </a:r>
                      <a:r>
                        <a:rPr lang="ru-RU" sz="1100" b="1" u="none" strike="noStrike" baseline="-25000" dirty="0"/>
                        <a:t>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56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/>
                        <a:t>2015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/>
                        <a:t>2016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045"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u="none" strike="noStrike" dirty="0"/>
                        <a:t>Peat spot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/>
                        <a:t>6613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 smtClean="0"/>
                        <a:t>0.2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 smtClean="0"/>
                        <a:t>2.3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045"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u="none" strike="noStrike" dirty="0"/>
                        <a:t>Lichen communities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/>
                        <a:t>27383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/>
                        <a:t>-</a:t>
                      </a:r>
                      <a:r>
                        <a:rPr lang="ru-RU" sz="1100" u="none" strike="noStrike" dirty="0" smtClean="0"/>
                        <a:t>4.4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/>
                        <a:t>-</a:t>
                      </a:r>
                      <a:r>
                        <a:rPr lang="ru-RU" sz="1100" u="none" strike="noStrike" dirty="0" smtClean="0"/>
                        <a:t>7.8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045"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u="none" strike="noStrike"/>
                        <a:t>Flark+creek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/>
                        <a:t>38285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 smtClean="0"/>
                        <a:t>618.5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 smtClean="0"/>
                        <a:t>455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045"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u="none" strike="noStrike"/>
                        <a:t>Ridge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/>
                        <a:t>39358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 smtClean="0"/>
                        <a:t>63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 smtClean="0"/>
                        <a:t>67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639"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u="none" strike="noStrike"/>
                        <a:t>Total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/>
                        <a:t>111639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 smtClean="0"/>
                        <a:t>677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 smtClean="0"/>
                        <a:t>517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356737"/>
              </p:ext>
            </p:extLst>
          </p:nvPr>
        </p:nvGraphicFramePr>
        <p:xfrm>
          <a:off x="251520" y="4149080"/>
          <a:ext cx="5757870" cy="2000262"/>
        </p:xfrm>
        <a:graphic>
          <a:graphicData uri="http://schemas.openxmlformats.org/drawingml/2006/table">
            <a:tbl>
              <a:tblPr lastRow="1">
                <a:tableStyleId>{5C22544A-7EE6-4342-B048-85BDC9FD1C3A}</a:tableStyleId>
              </a:tblPr>
              <a:tblGrid>
                <a:gridCol w="2806815"/>
                <a:gridCol w="1044759"/>
                <a:gridCol w="830350"/>
                <a:gridCol w="1075946"/>
              </a:tblGrid>
              <a:tr h="297658">
                <a:tc rowSpan="2">
                  <a:txBody>
                    <a:bodyPr/>
                    <a:lstStyle/>
                    <a:p>
                      <a:pPr algn="r" fontAlgn="ctr"/>
                      <a:r>
                        <a:rPr lang="en-GB" sz="1100" b="1" u="none" strike="noStrike" dirty="0" err="1"/>
                        <a:t>Microbiotopes</a:t>
                      </a:r>
                      <a:endParaRPr lang="en-GB" sz="11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en-GB" sz="1100" b="1" u="none" strike="noStrike" dirty="0"/>
                        <a:t>Area, </a:t>
                      </a:r>
                      <a:r>
                        <a:rPr lang="ru-RU" sz="1100" b="1" u="none" strike="noStrike" dirty="0"/>
                        <a:t>м</a:t>
                      </a:r>
                      <a:r>
                        <a:rPr lang="ru-RU" sz="1100" b="1" u="none" strike="noStrike" baseline="30000" dirty="0"/>
                        <a:t>2</a:t>
                      </a:r>
                      <a:endParaRPr lang="ru-RU" sz="1100" b="1" i="0" u="none" strike="noStrike" baseline="3000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1100" b="1" u="none" strike="noStrike" dirty="0"/>
                        <a:t>Total emission, </a:t>
                      </a:r>
                      <a:r>
                        <a:rPr lang="en-GB" sz="1100" b="1" u="none" strike="noStrike" dirty="0" smtClean="0"/>
                        <a:t>Mg</a:t>
                      </a:r>
                      <a:r>
                        <a:rPr lang="ru-RU" sz="1100" b="1" u="none" strike="noStrike" dirty="0" smtClean="0"/>
                        <a:t>С</a:t>
                      </a:r>
                      <a:r>
                        <a:rPr lang="en-GB" sz="1100" b="1" u="none" strike="noStrike" dirty="0"/>
                        <a:t>O</a:t>
                      </a:r>
                      <a:r>
                        <a:rPr lang="en-GB" sz="1100" b="1" u="none" strike="noStrike" baseline="-25000" dirty="0"/>
                        <a:t>2</a:t>
                      </a:r>
                      <a:endParaRPr lang="en-GB" sz="1100" b="1" i="0" u="none" strike="noStrike" baseline="-2500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76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/>
                        <a:t>2015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/>
                        <a:t>2016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822"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u="none" strike="noStrike" dirty="0"/>
                        <a:t>Peat spot</a:t>
                      </a:r>
                      <a:endParaRPr lang="en-GB" sz="11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/>
                        <a:t>6613</a:t>
                      </a:r>
                      <a:endParaRPr lang="ru-RU" sz="11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 smtClean="0"/>
                        <a:t>1.7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 smtClean="0"/>
                        <a:t>2.5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822"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u="none" strike="noStrike" dirty="0"/>
                        <a:t>Lichen communities</a:t>
                      </a:r>
                      <a:endParaRPr lang="en-GB" sz="11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/>
                        <a:t>27383</a:t>
                      </a:r>
                      <a:endParaRPr lang="ru-RU" sz="11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 smtClean="0"/>
                        <a:t>10.5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 smtClean="0"/>
                        <a:t>14.8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822"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u="none" strike="noStrike"/>
                        <a:t>Flark+creek</a:t>
                      </a:r>
                      <a:endParaRPr lang="en-GB" sz="11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/>
                        <a:t>38285</a:t>
                      </a:r>
                      <a:endParaRPr lang="ru-RU" sz="11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 smtClean="0"/>
                        <a:t>12.7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 smtClean="0"/>
                        <a:t>20.5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822"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u="none" strike="noStrike"/>
                        <a:t>Ridge</a:t>
                      </a:r>
                      <a:endParaRPr lang="en-GB" sz="11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/>
                        <a:t>39358</a:t>
                      </a:r>
                      <a:endParaRPr lang="ru-RU" sz="11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 smtClean="0"/>
                        <a:t>28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 smtClean="0"/>
                        <a:t>46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658"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u="none" strike="noStrike" dirty="0"/>
                        <a:t>Total</a:t>
                      </a:r>
                      <a:endParaRPr lang="en-GB" sz="11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/>
                        <a:t>111639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 smtClean="0"/>
                        <a:t>53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 smtClean="0"/>
                        <a:t>84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57158" y="285728"/>
            <a:ext cx="8286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Total calculated values of CH4 and CO2 emissions from June 1 to September 12 (2015-2016) from the surface of studied </a:t>
            </a:r>
            <a:r>
              <a:rPr lang="en-US" dirty="0" err="1" smtClean="0"/>
              <a:t>microbiotopes</a:t>
            </a:r>
            <a:r>
              <a:rPr lang="en-US" dirty="0" smtClean="0"/>
              <a:t> of the </a:t>
            </a:r>
            <a:r>
              <a:rPr lang="en-US" dirty="0" err="1" smtClean="0"/>
              <a:t>Palsa</a:t>
            </a:r>
            <a:r>
              <a:rPr lang="en-US" dirty="0" smtClean="0"/>
              <a:t> mire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66"/>
            <a:ext cx="8429684" cy="5827606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Lichen communities developing on permafrost peat mounds, covered in winter with thick snow cover, contribute to maintaining optimal hydrothermal conditions for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microbiota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in contrast to uncovered peat spots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Under the lichen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thallus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the moisture content in the upper layer of peat is higher than at PS at half the growing season at comparable temperatures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In autumn, with intensive freezing of the upper horizons, near-zero temperature remains under lichens, which can also support partial biota metabolism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Other authors have noted that the carbon content of microbial biomass under lichens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areas is 3 times higher than on peat spots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Ogneva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et al.,2016)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  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We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noted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that lichen areas are the only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microbiotopes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in which methane uptake is observed. In total,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methanotrophs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under lichens absorb 4.4 - 7.8 kg in the studied area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CO2 emission from the surface of lichen areas in the warm period is well higher than on peat spots. In total, 6 times more CO2 is emitted from lichen plots.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Thanks for attention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The undisturbed lichen areas of </a:t>
            </a:r>
            <a:r>
              <a:rPr lang="en-US" sz="2000" dirty="0" err="1" smtClean="0"/>
              <a:t>palsa</a:t>
            </a:r>
            <a:r>
              <a:rPr lang="en-US" sz="2000" dirty="0" smtClean="0"/>
              <a:t> play a significant role in the carbon balance of mires and the regulation of greenhouse gases, as the greenhouse potential of methane is 20 times higher than that of CO2.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DSCF30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3379" y="2175387"/>
            <a:ext cx="8312026" cy="27538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857760"/>
            <a:ext cx="8183880" cy="1051560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The aim is to compare the fluxes of carbon dioxide and methane from the surface of a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effectLst/>
              </a:rPr>
              <a:t>palsa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 mire in sites with lichen cover and peat spots </a:t>
            </a:r>
            <a:r>
              <a:rPr lang="en-GB" sz="20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during the warm season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.</a:t>
            </a:r>
            <a:endParaRPr lang="ru-RU" sz="2000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 err="1" smtClean="0"/>
              <a:t>Palsa</a:t>
            </a:r>
            <a:r>
              <a:rPr lang="en-US" sz="1600" dirty="0" smtClean="0"/>
              <a:t> mire of northern Europe are common in regions with an average annual air temperature of about -1 ° C and a total precipitation of &lt;500 mm per year</a:t>
            </a:r>
            <a:r>
              <a:rPr lang="ru-RU" sz="1600" dirty="0" smtClean="0"/>
              <a:t> (</a:t>
            </a:r>
            <a:r>
              <a:rPr lang="en-US" sz="1600" dirty="0" smtClean="0"/>
              <a:t>Mires and peatlands of Europe</a:t>
            </a:r>
            <a:r>
              <a:rPr lang="ru-RU" sz="1600" dirty="0" smtClean="0"/>
              <a:t>,2017);</a:t>
            </a:r>
          </a:p>
          <a:p>
            <a:r>
              <a:rPr lang="en-US" sz="1600" dirty="0" smtClean="0"/>
              <a:t>The southern border of the distribution of </a:t>
            </a:r>
            <a:r>
              <a:rPr lang="en-US" sz="1600" dirty="0" err="1" smtClean="0"/>
              <a:t>palsa</a:t>
            </a:r>
            <a:r>
              <a:rPr lang="en-US" sz="1600" dirty="0" smtClean="0"/>
              <a:t> mires in the European part of Russia is confined to the transition of the forest-tundra to the northern taiga</a:t>
            </a:r>
            <a:r>
              <a:rPr lang="ru-RU" sz="1600" dirty="0" smtClean="0"/>
              <a:t> (Растительность европейской части СССР,1980) </a:t>
            </a:r>
            <a:r>
              <a:rPr lang="en-US" sz="1600" dirty="0" smtClean="0"/>
              <a:t>at the southern bound of permafrost zone</a:t>
            </a:r>
            <a:r>
              <a:rPr lang="ru-RU" sz="1600" dirty="0" smtClean="0"/>
              <a:t> (Геокриологическая карта…,1998);</a:t>
            </a:r>
          </a:p>
          <a:p>
            <a:r>
              <a:rPr lang="en-US" sz="1600" dirty="0" err="1" smtClean="0"/>
              <a:t>Palsa</a:t>
            </a:r>
            <a:r>
              <a:rPr lang="en-US" sz="1600" dirty="0" smtClean="0"/>
              <a:t> mires are a convenient model for studying the response of terrestrial ecosystems to climate change</a:t>
            </a:r>
            <a:r>
              <a:rPr lang="ru-RU" sz="1600" dirty="0" smtClean="0"/>
              <a:t>;</a:t>
            </a:r>
          </a:p>
          <a:p>
            <a:r>
              <a:rPr lang="en-US" sz="1600" dirty="0" smtClean="0"/>
              <a:t>In the study of microbiological activity and the emission of CH4 and CO2, the authors often ignore the differences between the various structural elements of permafrost mounds (</a:t>
            </a:r>
            <a:r>
              <a:rPr lang="en-US" sz="1600" dirty="0" err="1" smtClean="0"/>
              <a:t>palsas</a:t>
            </a:r>
            <a:r>
              <a:rPr lang="en-US" sz="1600" dirty="0" smtClean="0"/>
              <a:t>)</a:t>
            </a:r>
            <a:r>
              <a:rPr lang="ru-RU" sz="1600" dirty="0" smtClean="0"/>
              <a:t>. </a:t>
            </a:r>
            <a:r>
              <a:rPr lang="en-US" sz="1600" dirty="0" smtClean="0"/>
              <a:t>The study of the differences between areas of cryogenic peat soils covered with and without vegetation is rare in the works (Marushchak,2011;</a:t>
            </a:r>
            <a:r>
              <a:rPr lang="ru-RU" sz="1600" dirty="0" smtClean="0"/>
              <a:t>Каверин,Пастухов,2013;Огнева и др,2016)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983480"/>
            <a:ext cx="5000660" cy="945850"/>
          </a:xfrm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chemeClr val="tx2"/>
                </a:solidFill>
                <a:effectLst/>
              </a:rPr>
              <a:t>I- </a:t>
            </a:r>
            <a:r>
              <a:rPr lang="en-US" sz="1800" dirty="0" err="1" smtClean="0">
                <a:solidFill>
                  <a:schemeClr val="tx2"/>
                </a:solidFill>
                <a:effectLst/>
              </a:rPr>
              <a:t>Inta</a:t>
            </a:r>
            <a:r>
              <a:rPr lang="en-US" sz="1800" dirty="0" smtClean="0">
                <a:solidFill>
                  <a:schemeClr val="tx2"/>
                </a:solidFill>
                <a:effectLst/>
              </a:rPr>
              <a:t> district. </a:t>
            </a:r>
            <a:r>
              <a:rPr lang="en-GB" sz="1800" dirty="0" smtClean="0">
                <a:solidFill>
                  <a:schemeClr val="tx2"/>
                </a:solidFill>
                <a:effectLst/>
              </a:rPr>
              <a:t>Foothill region;</a:t>
            </a:r>
            <a:br>
              <a:rPr lang="en-GB" sz="1800" dirty="0" smtClean="0">
                <a:solidFill>
                  <a:schemeClr val="tx2"/>
                </a:solidFill>
                <a:effectLst/>
              </a:rPr>
            </a:br>
            <a:r>
              <a:rPr lang="en-GB" sz="1800" dirty="0" smtClean="0">
                <a:solidFill>
                  <a:schemeClr val="tx2"/>
                </a:solidFill>
                <a:effectLst/>
              </a:rPr>
              <a:t>II A – Mire system;</a:t>
            </a:r>
            <a:br>
              <a:rPr lang="en-GB" sz="1800" dirty="0" smtClean="0">
                <a:solidFill>
                  <a:schemeClr val="tx2"/>
                </a:solidFill>
                <a:effectLst/>
              </a:rPr>
            </a:br>
            <a:r>
              <a:rPr lang="en-GB" sz="1800" dirty="0" smtClean="0">
                <a:solidFill>
                  <a:schemeClr val="tx2"/>
                </a:solidFill>
                <a:effectLst/>
              </a:rPr>
              <a:t>IIB – Study </a:t>
            </a:r>
            <a:r>
              <a:rPr lang="en-GB" sz="1800" dirty="0" err="1" smtClean="0">
                <a:solidFill>
                  <a:schemeClr val="tx2"/>
                </a:solidFill>
                <a:effectLst/>
              </a:rPr>
              <a:t>palsa</a:t>
            </a:r>
            <a:r>
              <a:rPr lang="en-GB" sz="1800" dirty="0" smtClean="0">
                <a:solidFill>
                  <a:schemeClr val="tx2"/>
                </a:solidFill>
                <a:effectLst/>
              </a:rPr>
              <a:t> mire site</a:t>
            </a:r>
            <a:endParaRPr lang="ru-RU" sz="1800" dirty="0">
              <a:solidFill>
                <a:schemeClr val="tx2"/>
              </a:solidFill>
              <a:effectLst/>
            </a:endParaRPr>
          </a:p>
        </p:txBody>
      </p:sp>
      <p:pic>
        <p:nvPicPr>
          <p:cNvPr id="4" name="Содержимое 3" descr="КОМ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428604"/>
            <a:ext cx="3571900" cy="4187825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428604"/>
            <a:ext cx="4857784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Двойная стрелка влево/вправо 5"/>
          <p:cNvSpPr/>
          <p:nvPr/>
        </p:nvSpPr>
        <p:spPr>
          <a:xfrm>
            <a:off x="3286116" y="1500174"/>
            <a:ext cx="1857388" cy="28575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Исследуемый участок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72132" y="2786058"/>
            <a:ext cx="3289002" cy="2857520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sp>
        <p:nvSpPr>
          <p:cNvPr id="8" name="Овал 7"/>
          <p:cNvSpPr/>
          <p:nvPr/>
        </p:nvSpPr>
        <p:spPr>
          <a:xfrm>
            <a:off x="6715140" y="4357694"/>
            <a:ext cx="1428760" cy="107157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Двойная стрелка вверх/вниз 8"/>
          <p:cNvSpPr/>
          <p:nvPr/>
        </p:nvSpPr>
        <p:spPr>
          <a:xfrm>
            <a:off x="6500826" y="1428736"/>
            <a:ext cx="214314" cy="314327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286248" y="642918"/>
            <a:ext cx="71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15338" y="2857496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B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0034" y="571480"/>
            <a:ext cx="71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</a:t>
            </a:r>
            <a:endParaRPr lang="ru-RU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7858148" y="642918"/>
            <a:ext cx="71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II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8596" y="5934670"/>
            <a:ext cx="81439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Observations started in 2013 as part of the UNDP / GEF </a:t>
            </a:r>
            <a:r>
              <a:rPr lang="en-GB" b="1" dirty="0" smtClean="0"/>
              <a:t>”</a:t>
            </a:r>
            <a:r>
              <a:rPr lang="en-GB" b="1" dirty="0" err="1" smtClean="0"/>
              <a:t>Nothern</a:t>
            </a:r>
            <a:r>
              <a:rPr lang="en-GB" b="1" dirty="0" smtClean="0"/>
              <a:t> Peatlands </a:t>
            </a:r>
            <a:r>
              <a:rPr lang="en-GB" b="1" dirty="0" err="1" smtClean="0"/>
              <a:t>ClimaEast</a:t>
            </a:r>
            <a:r>
              <a:rPr lang="en-GB" b="1" dirty="0" smtClean="0"/>
              <a:t> Project”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429264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Sketch map of the distribution of key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</a:rPr>
              <a:t>microbiotopes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 at studied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</a:rPr>
              <a:t>palsa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 mire</a:t>
            </a:r>
            <a:endParaRPr lang="ru-RU" sz="2800" dirty="0"/>
          </a:p>
        </p:txBody>
      </p:sp>
      <p:pic>
        <p:nvPicPr>
          <p:cNvPr id="4" name="Содержимое 3" descr="Карта_болото_Инта_Engl.t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57290" y="428604"/>
            <a:ext cx="6572296" cy="492922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285720" y="285728"/>
          <a:ext cx="8572560" cy="628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857224" y="0"/>
          <a:ext cx="7215238" cy="25003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28596" y="2500306"/>
            <a:ext cx="821537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On the </a:t>
            </a:r>
            <a:r>
              <a:rPr lang="en-US" dirty="0" err="1" smtClean="0"/>
              <a:t>Palsa</a:t>
            </a:r>
            <a:r>
              <a:rPr lang="en-GB" dirty="0" smtClean="0"/>
              <a:t> there are: </a:t>
            </a:r>
            <a:r>
              <a:rPr lang="en-GB" b="1" i="1" dirty="0" err="1" smtClean="0"/>
              <a:t>Flavocetraria</a:t>
            </a:r>
            <a:r>
              <a:rPr lang="en-GB" b="1" i="1" dirty="0" smtClean="0"/>
              <a:t> </a:t>
            </a:r>
            <a:r>
              <a:rPr lang="en-GB" b="1" i="1" dirty="0" err="1" smtClean="0"/>
              <a:t>cucullata</a:t>
            </a:r>
            <a:r>
              <a:rPr lang="en-GB" b="1" i="1" dirty="0" smtClean="0"/>
              <a:t>, F. </a:t>
            </a:r>
            <a:r>
              <a:rPr lang="en-GB" b="1" i="1" dirty="0" err="1" smtClean="0"/>
              <a:t>nivalis</a:t>
            </a:r>
            <a:r>
              <a:rPr lang="en-GB" b="1" i="1" dirty="0" smtClean="0"/>
              <a:t>, </a:t>
            </a:r>
            <a:r>
              <a:rPr lang="en-GB" b="1" i="1" dirty="0" err="1" smtClean="0"/>
              <a:t>Cetraria</a:t>
            </a:r>
            <a:r>
              <a:rPr lang="en-GB" b="1" i="1" dirty="0" smtClean="0"/>
              <a:t> </a:t>
            </a:r>
            <a:r>
              <a:rPr lang="en-GB" b="1" i="1" dirty="0" err="1" smtClean="0"/>
              <a:t>nigricans</a:t>
            </a:r>
            <a:r>
              <a:rPr lang="en-GB" b="1" i="1" dirty="0" smtClean="0"/>
              <a:t>, </a:t>
            </a:r>
            <a:r>
              <a:rPr lang="en-GB" b="1" i="1" dirty="0" err="1" smtClean="0"/>
              <a:t>Anzina</a:t>
            </a:r>
            <a:r>
              <a:rPr lang="en-GB" b="1" i="1" dirty="0" smtClean="0"/>
              <a:t> </a:t>
            </a:r>
            <a:r>
              <a:rPr lang="en-GB" b="1" i="1" dirty="0" err="1" smtClean="0"/>
              <a:t>carneonivea</a:t>
            </a:r>
            <a:r>
              <a:rPr lang="en-GB" b="1" i="1" dirty="0" smtClean="0"/>
              <a:t>, </a:t>
            </a:r>
            <a:r>
              <a:rPr lang="en-GB" b="1" i="1" dirty="0" err="1" smtClean="0"/>
              <a:t>Ochrolechia</a:t>
            </a:r>
            <a:r>
              <a:rPr lang="en-GB" b="1" i="1" dirty="0" smtClean="0"/>
              <a:t> </a:t>
            </a:r>
            <a:r>
              <a:rPr lang="en-GB" b="1" i="1" dirty="0" err="1" smtClean="0"/>
              <a:t>frigida</a:t>
            </a:r>
            <a:r>
              <a:rPr lang="en-GB" b="1" i="1" dirty="0" smtClean="0"/>
              <a:t>, </a:t>
            </a:r>
            <a:r>
              <a:rPr lang="en-GB" b="1" i="1" dirty="0" err="1" smtClean="0"/>
              <a:t>Pertusaria</a:t>
            </a:r>
            <a:r>
              <a:rPr lang="en-GB" b="1" i="1" dirty="0" smtClean="0"/>
              <a:t> </a:t>
            </a:r>
            <a:r>
              <a:rPr lang="en-GB" b="1" i="1" dirty="0" err="1" smtClean="0"/>
              <a:t>dactilina</a:t>
            </a:r>
            <a:r>
              <a:rPr lang="en-GB" b="1" i="1" dirty="0" smtClean="0"/>
              <a:t>, </a:t>
            </a:r>
            <a:r>
              <a:rPr lang="en-GB" b="1" i="1" dirty="0" err="1" smtClean="0"/>
              <a:t>Dibaeis</a:t>
            </a:r>
            <a:r>
              <a:rPr lang="en-GB" b="1" i="1" dirty="0" smtClean="0"/>
              <a:t> </a:t>
            </a:r>
            <a:r>
              <a:rPr lang="en-GB" b="1" i="1" dirty="0" err="1" smtClean="0"/>
              <a:t>baeomyces</a:t>
            </a:r>
            <a:r>
              <a:rPr lang="en-GB" b="1" i="1" dirty="0" smtClean="0"/>
              <a:t>, </a:t>
            </a:r>
            <a:r>
              <a:rPr lang="en-GB" b="1" i="1" dirty="0" err="1" smtClean="0"/>
              <a:t>Placynthiella</a:t>
            </a:r>
            <a:r>
              <a:rPr lang="en-GB" b="1" i="1" dirty="0" smtClean="0"/>
              <a:t> </a:t>
            </a:r>
            <a:r>
              <a:rPr lang="en-GB" b="1" i="1" dirty="0" err="1" smtClean="0"/>
              <a:t>icmalea</a:t>
            </a:r>
            <a:r>
              <a:rPr lang="en-GB" dirty="0" smtClean="0"/>
              <a:t>. And one species protected in the Republic of Komi and the Russian Federation: </a:t>
            </a:r>
            <a:r>
              <a:rPr lang="en-GB" b="1" i="1" dirty="0" err="1" smtClean="0"/>
              <a:t>Lichenomphalina</a:t>
            </a:r>
            <a:r>
              <a:rPr lang="en-GB" b="1" i="1" dirty="0" smtClean="0"/>
              <a:t> </a:t>
            </a:r>
            <a:r>
              <a:rPr lang="en-GB" b="1" i="1" dirty="0" err="1" smtClean="0"/>
              <a:t>hudsoniana</a:t>
            </a:r>
            <a:r>
              <a:rPr lang="en-GB" dirty="0" smtClean="0"/>
              <a:t> (photo 3). </a:t>
            </a:r>
            <a:r>
              <a:rPr lang="en-US" dirty="0" smtClean="0"/>
              <a:t>Lichen </a:t>
            </a:r>
            <a:r>
              <a:rPr lang="en-US" dirty="0" err="1" smtClean="0"/>
              <a:t>phytomass</a:t>
            </a:r>
            <a:r>
              <a:rPr lang="en-US" dirty="0" smtClean="0"/>
              <a:t> ranged from 0.9 (</a:t>
            </a:r>
            <a:r>
              <a:rPr lang="en-US" dirty="0" err="1" smtClean="0"/>
              <a:t>palsa</a:t>
            </a:r>
            <a:r>
              <a:rPr lang="en-US" dirty="0" smtClean="0"/>
              <a:t> slope) to 1.5 (top) kg/m</a:t>
            </a:r>
            <a:r>
              <a:rPr lang="en-US" baseline="30000" dirty="0" smtClean="0"/>
              <a:t>2</a:t>
            </a:r>
            <a:endParaRPr lang="ru-RU" i="1" baseline="30000" dirty="0" smtClean="0"/>
          </a:p>
          <a:p>
            <a:r>
              <a:rPr lang="en-US" dirty="0" smtClean="0"/>
              <a:t>Description of species and photo by </a:t>
            </a:r>
            <a:r>
              <a:rPr lang="en-US" dirty="0" err="1" smtClean="0"/>
              <a:t>Pystina</a:t>
            </a:r>
            <a:r>
              <a:rPr lang="en-US" dirty="0" smtClean="0"/>
              <a:t> T.N.</a:t>
            </a:r>
            <a:endParaRPr lang="ru-RU" dirty="0"/>
          </a:p>
        </p:txBody>
      </p:sp>
      <p:pic>
        <p:nvPicPr>
          <p:cNvPr id="1026" name="Рисунок 4" descr="E:\диск D\Pictures\2014\Чернореченский\2010-01-02 003 01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29322" y="4572008"/>
            <a:ext cx="2835275" cy="18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Рисунок 14" descr="E:\диск D\Pictures\2014\Чернореченский\DSC0722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7158" y="4572008"/>
            <a:ext cx="2714644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Рисунок 13" descr="E:\диск D\Pictures\2014\Чернореченский\DSC0725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43240" y="4572008"/>
            <a:ext cx="2714644" cy="18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285720" y="1285860"/>
          <a:ext cx="8572560" cy="521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00034" y="357166"/>
            <a:ext cx="8143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Dynamics of </a:t>
            </a:r>
            <a:r>
              <a:rPr lang="en-US" dirty="0" err="1" smtClean="0"/>
              <a:t>Palsa</a:t>
            </a:r>
            <a:r>
              <a:rPr lang="en-US" dirty="0" smtClean="0"/>
              <a:t> soil temperature under peat spots (PS) and lichen cover (depth-1</a:t>
            </a:r>
            <a:r>
              <a:rPr lang="ru-RU" dirty="0" smtClean="0"/>
              <a:t>5</a:t>
            </a:r>
            <a:r>
              <a:rPr lang="en-US" dirty="0" smtClean="0"/>
              <a:t> cm) in 2016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357158" y="1809750"/>
          <a:ext cx="8429684" cy="4691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42976" y="500042"/>
            <a:ext cx="71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Dynamics of water content in the upper layers of </a:t>
            </a:r>
            <a:r>
              <a:rPr lang="en-US" dirty="0" err="1" smtClean="0"/>
              <a:t>palsas</a:t>
            </a:r>
            <a:r>
              <a:rPr lang="en-US" dirty="0" smtClean="0"/>
              <a:t> peat spots and under lichens in 2016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118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9" y="357166"/>
            <a:ext cx="3143272" cy="2857520"/>
          </a:xfrm>
          <a:prstGeom prst="rect">
            <a:avLst/>
          </a:prstGeom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357166"/>
            <a:ext cx="2411413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WP_0014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-11933" y="3726656"/>
            <a:ext cx="2952739" cy="2214554"/>
          </a:xfrm>
          <a:prstGeom prst="rect">
            <a:avLst/>
          </a:prstGeom>
        </p:spPr>
      </p:pic>
      <p:pic>
        <p:nvPicPr>
          <p:cNvPr id="5" name="Рисунок 4" descr="WP_00141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3321823" y="678649"/>
            <a:ext cx="2857522" cy="22145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14612" y="3357562"/>
            <a:ext cx="5715040" cy="2585323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Observations are obtained by static dark chambers method. The CO2 / CH4 flux was determined with an area limited by a frame (0.25 m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 with a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aqualock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The volume of the chamber is 0.1 m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Chambers exposure time - 20 min. The concentration of CO2 / CH4 in air was determined by a UGGA-30p portable dynamic infrared gas analyzer (Los Gatos Research inc., USA). The CO2 / CH4 flux was calculated using the modified ideal gas equation.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2027</TotalTime>
  <Words>1002</Words>
  <Application>Microsoft Office PowerPoint</Application>
  <PresentationFormat>Экран (4:3)</PresentationFormat>
  <Paragraphs>118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Аспект</vt:lpstr>
      <vt:lpstr>ПОТОКИ СО2 И СН4 В ЛИШАЙНИКОВЫХ СООБЩЕСТВАХ КРУПНОБУГРИСТОГО БОЛОТА СУБАРКТИКИ CO2 AND CH4 FLUXES IN LICHEN COMMUNITIES OF PALSA MIRE IN SUBARCTIC REGION</vt:lpstr>
      <vt:lpstr>The aim is to compare the fluxes of carbon dioxide and methane from the surface of a palsa mire in sites with lichen cover and peat spots during the warm season.</vt:lpstr>
      <vt:lpstr>I- Inta district. Foothill region; II A – Mire system; IIB – Study palsa mire site</vt:lpstr>
      <vt:lpstr>Sketch map of the distribution of key microbiotopes at studied palsa mire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Thanks for attention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ПОТОКИ СО2 И СН4 В ЛИШАЙНИКОВЫХ СООБЩЕСТВАХ КРУПНОБУГРИСТОГО БОЛОТА СУБАРКТИКИ CO2 AND CH4 FLUXES IN LICHEN COMMUNITIES OF PALSA MIRE IN SUBARCTIC REGION</dc:title>
  <cp:lastModifiedBy>user</cp:lastModifiedBy>
  <cp:revision>86</cp:revision>
  <dcterms:modified xsi:type="dcterms:W3CDTF">2019-09-12T07:29:54Z</dcterms:modified>
</cp:coreProperties>
</file>