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70" r:id="rId7"/>
    <p:sldId id="261" r:id="rId8"/>
    <p:sldId id="262" r:id="rId9"/>
    <p:sldId id="263" r:id="rId10"/>
    <p:sldId id="264" r:id="rId11"/>
    <p:sldId id="265" r:id="rId12"/>
    <p:sldId id="266" r:id="rId13"/>
    <p:sldId id="267" r:id="rId14"/>
    <p:sldId id="268" r:id="rId15"/>
    <p:sldId id="269" r:id="rId16"/>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sv-SE" smtClean="0"/>
              <a:t>Klicka här för att ändra format</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en-US" dirty="0"/>
          </a:p>
        </p:txBody>
      </p:sp>
      <p:sp>
        <p:nvSpPr>
          <p:cNvPr id="4" name="Date Placeholder 3"/>
          <p:cNvSpPr>
            <a:spLocks noGrp="1"/>
          </p:cNvSpPr>
          <p:nvPr>
            <p:ph type="dt" sz="half" idx="10"/>
          </p:nvPr>
        </p:nvSpPr>
        <p:spPr/>
        <p:txBody>
          <a:bodyPr/>
          <a:lstStyle/>
          <a:p>
            <a:fld id="{AD1951AC-6C4A-4AF6-9E02-D5C66B448D31}" type="datetimeFigureOut">
              <a:rPr lang="sv-SE" smtClean="0"/>
              <a:t>2019-09-06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7957F52-6CFF-433E-AC5E-71116D325921}" type="slidenum">
              <a:rPr lang="sv-SE" smtClean="0"/>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a:p>
        </p:txBody>
      </p:sp>
      <p:sp>
        <p:nvSpPr>
          <p:cNvPr id="3" name="Vertical Text Placeholder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Date Placeholder 3"/>
          <p:cNvSpPr>
            <a:spLocks noGrp="1"/>
          </p:cNvSpPr>
          <p:nvPr>
            <p:ph type="dt" sz="half" idx="10"/>
          </p:nvPr>
        </p:nvSpPr>
        <p:spPr/>
        <p:txBody>
          <a:bodyPr/>
          <a:lstStyle/>
          <a:p>
            <a:fld id="{AD1951AC-6C4A-4AF6-9E02-D5C66B448D31}" type="datetimeFigureOut">
              <a:rPr lang="sv-SE" smtClean="0"/>
              <a:t>2019-09-06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7957F52-6CFF-433E-AC5E-71116D325921}" type="slidenum">
              <a:rPr lang="sv-SE" smtClean="0"/>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sv-SE" smtClean="0"/>
              <a:t>Klicka här för att ändra format</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Date Placeholder 3"/>
          <p:cNvSpPr>
            <a:spLocks noGrp="1"/>
          </p:cNvSpPr>
          <p:nvPr>
            <p:ph type="dt" sz="half" idx="10"/>
          </p:nvPr>
        </p:nvSpPr>
        <p:spPr/>
        <p:txBody>
          <a:bodyPr/>
          <a:lstStyle/>
          <a:p>
            <a:fld id="{AD1951AC-6C4A-4AF6-9E02-D5C66B448D31}" type="datetimeFigureOut">
              <a:rPr lang="sv-SE" smtClean="0"/>
              <a:t>2019-09-06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7957F52-6CFF-433E-AC5E-71116D325921}" type="slidenum">
              <a:rPr lang="sv-SE" smtClean="0"/>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a:p>
        </p:txBody>
      </p:sp>
      <p:sp>
        <p:nvSpPr>
          <p:cNvPr id="3" name="Content Placeholder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Date Placeholder 3"/>
          <p:cNvSpPr>
            <a:spLocks noGrp="1"/>
          </p:cNvSpPr>
          <p:nvPr>
            <p:ph type="dt" sz="half" idx="10"/>
          </p:nvPr>
        </p:nvSpPr>
        <p:spPr/>
        <p:txBody>
          <a:bodyPr/>
          <a:lstStyle/>
          <a:p>
            <a:fld id="{AD1951AC-6C4A-4AF6-9E02-D5C66B448D31}" type="datetimeFigureOut">
              <a:rPr lang="sv-SE" smtClean="0"/>
              <a:t>2019-09-06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7957F52-6CFF-433E-AC5E-71116D325921}" type="slidenum">
              <a:rPr lang="sv-SE" smtClean="0"/>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sv-SE" smtClean="0"/>
              <a:t>Klicka här för att ändra format</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p>
            <a:fld id="{AD1951AC-6C4A-4AF6-9E02-D5C66B448D31}" type="datetimeFigureOut">
              <a:rPr lang="sv-SE" smtClean="0"/>
              <a:t>2019-09-06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7957F52-6CFF-433E-AC5E-71116D325921}" type="slidenum">
              <a:rPr lang="sv-SE" smtClean="0"/>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Date Placeholder 4"/>
          <p:cNvSpPr>
            <a:spLocks noGrp="1"/>
          </p:cNvSpPr>
          <p:nvPr>
            <p:ph type="dt" sz="half" idx="10"/>
          </p:nvPr>
        </p:nvSpPr>
        <p:spPr/>
        <p:txBody>
          <a:bodyPr/>
          <a:lstStyle/>
          <a:p>
            <a:fld id="{AD1951AC-6C4A-4AF6-9E02-D5C66B448D31}" type="datetimeFigureOut">
              <a:rPr lang="sv-SE" smtClean="0"/>
              <a:t>2019-09-06</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37957F52-6CFF-433E-AC5E-71116D325921}" type="slidenum">
              <a:rPr lang="sv-SE" smtClean="0"/>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Klicka här för att ändra format</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7" name="Date Placeholder 6"/>
          <p:cNvSpPr>
            <a:spLocks noGrp="1"/>
          </p:cNvSpPr>
          <p:nvPr>
            <p:ph type="dt" sz="half" idx="10"/>
          </p:nvPr>
        </p:nvSpPr>
        <p:spPr/>
        <p:txBody>
          <a:bodyPr/>
          <a:lstStyle/>
          <a:p>
            <a:fld id="{AD1951AC-6C4A-4AF6-9E02-D5C66B448D31}" type="datetimeFigureOut">
              <a:rPr lang="sv-SE" smtClean="0"/>
              <a:t>2019-09-06</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37957F52-6CFF-433E-AC5E-71116D325921}" type="slidenum">
              <a:rPr lang="sv-SE" smtClean="0"/>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a:p>
        </p:txBody>
      </p:sp>
      <p:sp>
        <p:nvSpPr>
          <p:cNvPr id="3" name="Date Placeholder 2"/>
          <p:cNvSpPr>
            <a:spLocks noGrp="1"/>
          </p:cNvSpPr>
          <p:nvPr>
            <p:ph type="dt" sz="half" idx="10"/>
          </p:nvPr>
        </p:nvSpPr>
        <p:spPr/>
        <p:txBody>
          <a:bodyPr/>
          <a:lstStyle/>
          <a:p>
            <a:fld id="{AD1951AC-6C4A-4AF6-9E02-D5C66B448D31}" type="datetimeFigureOut">
              <a:rPr lang="sv-SE" smtClean="0"/>
              <a:t>2019-09-06</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37957F52-6CFF-433E-AC5E-71116D325921}" type="slidenum">
              <a:rPr lang="sv-SE" smtClean="0"/>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1951AC-6C4A-4AF6-9E02-D5C66B448D31}" type="datetimeFigureOut">
              <a:rPr lang="sv-SE" smtClean="0"/>
              <a:t>2019-09-06</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37957F52-6CFF-433E-AC5E-71116D325921}" type="slidenum">
              <a:rPr lang="sv-SE" smtClean="0"/>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sv-SE" smtClean="0"/>
              <a:t>Klicka här för att ändra format</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AD1951AC-6C4A-4AF6-9E02-D5C66B448D31}" type="datetimeFigureOut">
              <a:rPr lang="sv-SE" smtClean="0"/>
              <a:t>2019-09-06</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37957F52-6CFF-433E-AC5E-71116D325921}" type="slidenum">
              <a:rPr lang="sv-SE" smtClean="0"/>
              <a:t>‹#›</a:t>
            </a:fld>
            <a:endParaRPr lang="sv-SE"/>
          </a:p>
        </p:txBody>
      </p:sp>
      <p:sp>
        <p:nvSpPr>
          <p:cNvPr id="9" name="Content Placeholder 8"/>
          <p:cNvSpPr>
            <a:spLocks noGrp="1"/>
          </p:cNvSpPr>
          <p:nvPr>
            <p:ph sz="quarter" idx="13"/>
          </p:nvPr>
        </p:nvSpPr>
        <p:spPr>
          <a:xfrm>
            <a:off x="304800" y="381000"/>
            <a:ext cx="7772400" cy="494284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sv-SE" smtClean="0"/>
              <a:t>Klicka här för att ändra format</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8" name="Date Placeholder 7"/>
          <p:cNvSpPr>
            <a:spLocks noGrp="1"/>
          </p:cNvSpPr>
          <p:nvPr>
            <p:ph type="dt" sz="half" idx="10"/>
          </p:nvPr>
        </p:nvSpPr>
        <p:spPr/>
        <p:txBody>
          <a:bodyPr/>
          <a:lstStyle/>
          <a:p>
            <a:fld id="{AD1951AC-6C4A-4AF6-9E02-D5C66B448D31}" type="datetimeFigureOut">
              <a:rPr lang="sv-SE" smtClean="0"/>
              <a:t>2019-09-06</a:t>
            </a:fld>
            <a:endParaRPr lang="sv-SE"/>
          </a:p>
        </p:txBody>
      </p:sp>
      <p:sp>
        <p:nvSpPr>
          <p:cNvPr id="9" name="Slide Number Placeholder 8"/>
          <p:cNvSpPr>
            <a:spLocks noGrp="1"/>
          </p:cNvSpPr>
          <p:nvPr>
            <p:ph type="sldNum" sz="quarter" idx="11"/>
          </p:nvPr>
        </p:nvSpPr>
        <p:spPr/>
        <p:txBody>
          <a:bodyPr/>
          <a:lstStyle/>
          <a:p>
            <a:fld id="{37957F52-6CFF-433E-AC5E-71116D325921}" type="slidenum">
              <a:rPr lang="sv-SE" smtClean="0"/>
              <a:t>‹#›</a:t>
            </a:fld>
            <a:endParaRPr lang="sv-SE"/>
          </a:p>
        </p:txBody>
      </p:sp>
      <p:sp>
        <p:nvSpPr>
          <p:cNvPr id="10" name="Footer Placeholder 9"/>
          <p:cNvSpPr>
            <a:spLocks noGrp="1"/>
          </p:cNvSpPr>
          <p:nvPr>
            <p:ph type="ftr" sz="quarter" idx="12"/>
          </p:nvPr>
        </p:nvSpPr>
        <p:spPr/>
        <p:txBody>
          <a:bodyPr/>
          <a:lstStyle/>
          <a:p>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sv-SE" smtClean="0"/>
              <a:t>Klicka här för att ändra format</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37957F52-6CFF-433E-AC5E-71116D325921}" type="slidenum">
              <a:rPr lang="sv-SE" smtClean="0"/>
              <a:t>‹#›</a:t>
            </a:fld>
            <a:endParaRPr lang="sv-SE"/>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sv-SE"/>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AD1951AC-6C4A-4AF6-9E02-D5C66B448D31}" type="datetimeFigureOut">
              <a:rPr lang="sv-SE" smtClean="0"/>
              <a:t>2019-09-06</a:t>
            </a:fld>
            <a:endParaRPr lang="sv-S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normAutofit fontScale="90000"/>
          </a:bodyPr>
          <a:lstStyle/>
          <a:p>
            <a:r>
              <a:rPr lang="sv-SE" dirty="0" smtClean="0"/>
              <a:t>The </a:t>
            </a:r>
            <a:r>
              <a:rPr lang="sv-SE" dirty="0" err="1" smtClean="0"/>
              <a:t>prelimary</a:t>
            </a:r>
            <a:r>
              <a:rPr lang="sv-SE" dirty="0" smtClean="0"/>
              <a:t> 2020 Red List </a:t>
            </a:r>
            <a:r>
              <a:rPr lang="sv-SE" dirty="0" err="1" smtClean="0"/>
              <a:t>of</a:t>
            </a:r>
            <a:r>
              <a:rPr lang="sv-SE" dirty="0" smtClean="0"/>
              <a:t> Swedish Species - </a:t>
            </a:r>
            <a:r>
              <a:rPr lang="sv-SE" dirty="0" err="1" smtClean="0"/>
              <a:t>Lichens</a:t>
            </a:r>
            <a:endParaRPr lang="sv-SE" dirty="0"/>
          </a:p>
        </p:txBody>
      </p:sp>
      <p:sp>
        <p:nvSpPr>
          <p:cNvPr id="3" name="Underrubrik 2"/>
          <p:cNvSpPr>
            <a:spLocks noGrp="1"/>
          </p:cNvSpPr>
          <p:nvPr>
            <p:ph type="subTitle" idx="1"/>
          </p:nvPr>
        </p:nvSpPr>
        <p:spPr/>
        <p:txBody>
          <a:bodyPr/>
          <a:lstStyle/>
          <a:p>
            <a:r>
              <a:rPr lang="sv-SE" dirty="0" err="1" smtClean="0"/>
              <a:t>Janolof</a:t>
            </a:r>
            <a:r>
              <a:rPr lang="sv-SE" dirty="0" smtClean="0"/>
              <a:t> Hermansson</a:t>
            </a:r>
          </a:p>
          <a:p>
            <a:r>
              <a:rPr lang="sv-SE" dirty="0" smtClean="0"/>
              <a:t>Nature preserver</a:t>
            </a:r>
            <a:endParaRPr lang="sv-SE" dirty="0"/>
          </a:p>
        </p:txBody>
      </p:sp>
    </p:spTree>
    <p:extLst>
      <p:ext uri="{BB962C8B-B14F-4D97-AF65-F5344CB8AC3E}">
        <p14:creationId xmlns:p14="http://schemas.microsoft.com/office/powerpoint/2010/main" val="1596140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16016" y="764704"/>
            <a:ext cx="3095625" cy="2321718"/>
          </a:xfrm>
        </p:spPr>
      </p:pic>
      <p:sp>
        <p:nvSpPr>
          <p:cNvPr id="5" name="textruta 4"/>
          <p:cNvSpPr txBox="1"/>
          <p:nvPr/>
        </p:nvSpPr>
        <p:spPr>
          <a:xfrm>
            <a:off x="4735896" y="404664"/>
            <a:ext cx="3076464" cy="369332"/>
          </a:xfrm>
          <a:prstGeom prst="rect">
            <a:avLst/>
          </a:prstGeom>
          <a:noFill/>
        </p:spPr>
        <p:txBody>
          <a:bodyPr wrap="square" rtlCol="0">
            <a:spAutoFit/>
          </a:bodyPr>
          <a:lstStyle/>
          <a:p>
            <a:r>
              <a:rPr lang="sv-SE" dirty="0" err="1" smtClean="0"/>
              <a:t>Calicium</a:t>
            </a:r>
            <a:r>
              <a:rPr lang="sv-SE" dirty="0" smtClean="0"/>
              <a:t> </a:t>
            </a:r>
            <a:r>
              <a:rPr lang="sv-SE" dirty="0" err="1" smtClean="0"/>
              <a:t>lenticulare</a:t>
            </a:r>
            <a:r>
              <a:rPr lang="sv-SE" dirty="0" smtClean="0"/>
              <a:t> (CR)</a:t>
            </a:r>
            <a:endParaRPr lang="sv-SE" dirty="0"/>
          </a:p>
        </p:txBody>
      </p:sp>
      <p:sp>
        <p:nvSpPr>
          <p:cNvPr id="6" name="textruta 5"/>
          <p:cNvSpPr txBox="1"/>
          <p:nvPr/>
        </p:nvSpPr>
        <p:spPr>
          <a:xfrm>
            <a:off x="683568" y="620688"/>
            <a:ext cx="3600000" cy="2585323"/>
          </a:xfrm>
          <a:prstGeom prst="rect">
            <a:avLst/>
          </a:prstGeom>
          <a:noFill/>
        </p:spPr>
        <p:txBody>
          <a:bodyPr wrap="square" rtlCol="0">
            <a:spAutoFit/>
          </a:bodyPr>
          <a:lstStyle/>
          <a:p>
            <a:r>
              <a:rPr lang="en-US" dirty="0"/>
              <a:t>The species was only known from a local in Sweden for 138 years (1864). In 1991, the species was discovered again. Since a large number of people have been looking for this species for a long time, it is certainly an extremely rare species</a:t>
            </a:r>
            <a:r>
              <a:rPr lang="en-US" dirty="0" smtClean="0"/>
              <a:t>. </a:t>
            </a:r>
            <a:endParaRPr lang="sv-SE" dirty="0"/>
          </a:p>
        </p:txBody>
      </p:sp>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5896" y="3717032"/>
            <a:ext cx="3226329" cy="2419747"/>
          </a:xfrm>
          <a:prstGeom prst="rect">
            <a:avLst/>
          </a:prstGeom>
        </p:spPr>
      </p:pic>
      <p:sp>
        <p:nvSpPr>
          <p:cNvPr id="8" name="textruta 7"/>
          <p:cNvSpPr txBox="1"/>
          <p:nvPr/>
        </p:nvSpPr>
        <p:spPr>
          <a:xfrm>
            <a:off x="4735896" y="3347700"/>
            <a:ext cx="3208492" cy="369332"/>
          </a:xfrm>
          <a:prstGeom prst="rect">
            <a:avLst/>
          </a:prstGeom>
          <a:noFill/>
        </p:spPr>
        <p:txBody>
          <a:bodyPr wrap="square" rtlCol="0">
            <a:spAutoFit/>
          </a:bodyPr>
          <a:lstStyle/>
          <a:p>
            <a:r>
              <a:rPr lang="sv-SE" dirty="0" smtClean="0"/>
              <a:t>Blastenia </a:t>
            </a:r>
            <a:r>
              <a:rPr lang="sv-SE" dirty="0" err="1" smtClean="0"/>
              <a:t>furfuracea</a:t>
            </a:r>
            <a:r>
              <a:rPr lang="sv-SE" dirty="0" smtClean="0"/>
              <a:t> (EN)</a:t>
            </a:r>
            <a:endParaRPr lang="sv-SE" dirty="0"/>
          </a:p>
        </p:txBody>
      </p:sp>
      <p:sp>
        <p:nvSpPr>
          <p:cNvPr id="9" name="textruta 8"/>
          <p:cNvSpPr txBox="1"/>
          <p:nvPr/>
        </p:nvSpPr>
        <p:spPr>
          <a:xfrm>
            <a:off x="683568" y="3789040"/>
            <a:ext cx="3600000" cy="2308324"/>
          </a:xfrm>
          <a:prstGeom prst="rect">
            <a:avLst/>
          </a:prstGeom>
          <a:noFill/>
        </p:spPr>
        <p:txBody>
          <a:bodyPr wrap="square" rtlCol="0">
            <a:spAutoFit/>
          </a:bodyPr>
          <a:lstStyle/>
          <a:p>
            <a:r>
              <a:rPr lang="en-US" dirty="0"/>
              <a:t>The </a:t>
            </a:r>
            <a:r>
              <a:rPr lang="en-US" dirty="0" smtClean="0"/>
              <a:t>species </a:t>
            </a:r>
            <a:r>
              <a:rPr lang="en-US" dirty="0"/>
              <a:t>are only known from five regions. Some occurrences are from the beginning of the 20th century. Today there are about ten current finds from two regions. The species is only found on old </a:t>
            </a:r>
            <a:r>
              <a:rPr lang="en-US" dirty="0" smtClean="0"/>
              <a:t>timber barns.</a:t>
            </a:r>
            <a:endParaRPr lang="sv-SE" dirty="0"/>
          </a:p>
        </p:txBody>
      </p:sp>
    </p:spTree>
    <p:extLst>
      <p:ext uri="{BB962C8B-B14F-4D97-AF65-F5344CB8AC3E}">
        <p14:creationId xmlns:p14="http://schemas.microsoft.com/office/powerpoint/2010/main" val="4294929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p:cNvPicPr>
            <a:picLocks noGrp="1" noChangeAspect="1"/>
          </p:cNvPicPr>
          <p:nvPr>
            <p:ph idx="1"/>
          </p:nvPr>
        </p:nvPicPr>
        <p:blipFill rotWithShape="1">
          <a:blip r:embed="rId2">
            <a:extLst>
              <a:ext uri="{28A0092B-C50C-407E-A947-70E740481C1C}">
                <a14:useLocalDpi xmlns:a14="http://schemas.microsoft.com/office/drawing/2010/main" val="0"/>
              </a:ext>
            </a:extLst>
          </a:blip>
          <a:srcRect t="32709" b="11686"/>
          <a:stretch/>
        </p:blipFill>
        <p:spPr>
          <a:xfrm>
            <a:off x="4354341" y="620688"/>
            <a:ext cx="3602035" cy="2669309"/>
          </a:xfrm>
        </p:spPr>
      </p:pic>
      <p:sp>
        <p:nvSpPr>
          <p:cNvPr id="5" name="textruta 4"/>
          <p:cNvSpPr txBox="1"/>
          <p:nvPr/>
        </p:nvSpPr>
        <p:spPr>
          <a:xfrm>
            <a:off x="4932040" y="260648"/>
            <a:ext cx="3024336" cy="369332"/>
          </a:xfrm>
          <a:prstGeom prst="rect">
            <a:avLst/>
          </a:prstGeom>
          <a:noFill/>
        </p:spPr>
        <p:txBody>
          <a:bodyPr wrap="square" rtlCol="0">
            <a:spAutoFit/>
          </a:bodyPr>
          <a:lstStyle/>
          <a:p>
            <a:r>
              <a:rPr lang="sv-SE" dirty="0" err="1" smtClean="0"/>
              <a:t>Collema</a:t>
            </a:r>
            <a:r>
              <a:rPr lang="sv-SE" dirty="0" smtClean="0"/>
              <a:t> </a:t>
            </a:r>
            <a:r>
              <a:rPr lang="sv-SE" dirty="0" err="1" smtClean="0"/>
              <a:t>subnigrescens</a:t>
            </a:r>
            <a:r>
              <a:rPr lang="sv-SE" dirty="0" smtClean="0"/>
              <a:t> (NT)</a:t>
            </a:r>
            <a:endParaRPr lang="sv-SE" dirty="0"/>
          </a:p>
        </p:txBody>
      </p:sp>
      <p:sp>
        <p:nvSpPr>
          <p:cNvPr id="6" name="textruta 5"/>
          <p:cNvSpPr txBox="1"/>
          <p:nvPr/>
        </p:nvSpPr>
        <p:spPr>
          <a:xfrm>
            <a:off x="539552" y="638686"/>
            <a:ext cx="3600000" cy="2308324"/>
          </a:xfrm>
          <a:prstGeom prst="rect">
            <a:avLst/>
          </a:prstGeom>
          <a:noFill/>
        </p:spPr>
        <p:txBody>
          <a:bodyPr wrap="square" rtlCol="0">
            <a:spAutoFit/>
          </a:bodyPr>
          <a:lstStyle/>
          <a:p>
            <a:r>
              <a:rPr lang="en-US" dirty="0"/>
              <a:t>The species is widely distributed in Central Sweden and the northern coastal landscapes. In total there are more than 1000 known </a:t>
            </a:r>
            <a:r>
              <a:rPr lang="en-US" dirty="0" smtClean="0"/>
              <a:t>localities. </a:t>
            </a:r>
            <a:r>
              <a:rPr lang="en-US" dirty="0"/>
              <a:t>It is reported that it is in decline in </a:t>
            </a:r>
            <a:r>
              <a:rPr lang="en-US" dirty="0" smtClean="0"/>
              <a:t>Southwestern </a:t>
            </a:r>
            <a:r>
              <a:rPr lang="en-US" dirty="0"/>
              <a:t>Sweden and in the forest land in the northern part of the distribution area.</a:t>
            </a:r>
            <a:endParaRPr lang="sv-SE" dirty="0"/>
          </a:p>
        </p:txBody>
      </p:sp>
      <p:pic>
        <p:nvPicPr>
          <p:cNvPr id="7" name="Bildobjekt 6"/>
          <p:cNvPicPr>
            <a:picLocks noChangeAspect="1"/>
          </p:cNvPicPr>
          <p:nvPr/>
        </p:nvPicPr>
        <p:blipFill rotWithShape="1">
          <a:blip r:embed="rId3" cstate="print">
            <a:extLst>
              <a:ext uri="{28A0092B-C50C-407E-A947-70E740481C1C}">
                <a14:useLocalDpi xmlns:a14="http://schemas.microsoft.com/office/drawing/2010/main" val="0"/>
              </a:ext>
            </a:extLst>
          </a:blip>
          <a:srcRect t="252" b="5158"/>
          <a:stretch/>
        </p:blipFill>
        <p:spPr>
          <a:xfrm>
            <a:off x="4355975" y="3771654"/>
            <a:ext cx="3678551" cy="2609674"/>
          </a:xfrm>
          <a:prstGeom prst="rect">
            <a:avLst/>
          </a:prstGeom>
        </p:spPr>
      </p:pic>
      <p:sp>
        <p:nvSpPr>
          <p:cNvPr id="8" name="textruta 7"/>
          <p:cNvSpPr txBox="1"/>
          <p:nvPr/>
        </p:nvSpPr>
        <p:spPr>
          <a:xfrm>
            <a:off x="564030" y="3717032"/>
            <a:ext cx="3600000" cy="1200329"/>
          </a:xfrm>
          <a:prstGeom prst="rect">
            <a:avLst/>
          </a:prstGeom>
          <a:noFill/>
        </p:spPr>
        <p:txBody>
          <a:bodyPr wrap="square" rtlCol="0">
            <a:spAutoFit/>
          </a:bodyPr>
          <a:lstStyle/>
          <a:p>
            <a:r>
              <a:rPr lang="en-US" dirty="0"/>
              <a:t>The species is known from some 80 current </a:t>
            </a:r>
            <a:r>
              <a:rPr lang="en-US" dirty="0" smtClean="0"/>
              <a:t>localities, but </a:t>
            </a:r>
            <a:r>
              <a:rPr lang="en-US" dirty="0"/>
              <a:t>very overlooked. 20 years ago, the species was considered extinct (RE</a:t>
            </a:r>
            <a:r>
              <a:rPr lang="en-US" dirty="0" smtClean="0"/>
              <a:t>).</a:t>
            </a:r>
            <a:endParaRPr lang="sv-SE" dirty="0"/>
          </a:p>
        </p:txBody>
      </p:sp>
      <p:sp>
        <p:nvSpPr>
          <p:cNvPr id="9" name="textruta 8"/>
          <p:cNvSpPr txBox="1"/>
          <p:nvPr/>
        </p:nvSpPr>
        <p:spPr>
          <a:xfrm>
            <a:off x="5076056" y="3429000"/>
            <a:ext cx="2880320" cy="369332"/>
          </a:xfrm>
          <a:prstGeom prst="rect">
            <a:avLst/>
          </a:prstGeom>
          <a:noFill/>
        </p:spPr>
        <p:txBody>
          <a:bodyPr wrap="square" rtlCol="0">
            <a:spAutoFit/>
          </a:bodyPr>
          <a:lstStyle/>
          <a:p>
            <a:r>
              <a:rPr lang="sv-SE" dirty="0" err="1" smtClean="0"/>
              <a:t>Eopyrenula</a:t>
            </a:r>
            <a:r>
              <a:rPr lang="sv-SE" dirty="0" smtClean="0"/>
              <a:t> </a:t>
            </a:r>
            <a:r>
              <a:rPr lang="sv-SE" dirty="0" err="1" smtClean="0"/>
              <a:t>leucoplaca</a:t>
            </a:r>
            <a:r>
              <a:rPr lang="sv-SE" dirty="0" smtClean="0"/>
              <a:t> (LC)</a:t>
            </a:r>
            <a:endParaRPr lang="sv-SE" dirty="0"/>
          </a:p>
        </p:txBody>
      </p:sp>
    </p:spTree>
    <p:extLst>
      <p:ext uri="{BB962C8B-B14F-4D97-AF65-F5344CB8AC3E}">
        <p14:creationId xmlns:p14="http://schemas.microsoft.com/office/powerpoint/2010/main" val="1716895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99992" y="692696"/>
            <a:ext cx="3410769" cy="2558077"/>
          </a:xfrm>
        </p:spPr>
      </p:pic>
      <p:sp>
        <p:nvSpPr>
          <p:cNvPr id="5" name="textruta 4"/>
          <p:cNvSpPr txBox="1"/>
          <p:nvPr/>
        </p:nvSpPr>
        <p:spPr>
          <a:xfrm>
            <a:off x="467544" y="764704"/>
            <a:ext cx="3600000" cy="1477328"/>
          </a:xfrm>
          <a:prstGeom prst="rect">
            <a:avLst/>
          </a:prstGeom>
          <a:noFill/>
        </p:spPr>
        <p:txBody>
          <a:bodyPr wrap="square" rtlCol="0">
            <a:spAutoFit/>
          </a:bodyPr>
          <a:lstStyle/>
          <a:p>
            <a:r>
              <a:rPr lang="en-US" dirty="0" smtClean="0"/>
              <a:t>The species </a:t>
            </a:r>
            <a:r>
              <a:rPr lang="en-US" dirty="0"/>
              <a:t>has previously occurred in virtually all of Sweden, but has declined very sharply and has now disappeared from large parts of the country.</a:t>
            </a:r>
            <a:endParaRPr lang="sv-SE" dirty="0"/>
          </a:p>
        </p:txBody>
      </p:sp>
      <p:sp>
        <p:nvSpPr>
          <p:cNvPr id="6" name="textruta 5"/>
          <p:cNvSpPr txBox="1"/>
          <p:nvPr/>
        </p:nvSpPr>
        <p:spPr>
          <a:xfrm>
            <a:off x="4500666" y="332656"/>
            <a:ext cx="3383702" cy="369332"/>
          </a:xfrm>
          <a:prstGeom prst="rect">
            <a:avLst/>
          </a:prstGeom>
          <a:noFill/>
        </p:spPr>
        <p:txBody>
          <a:bodyPr wrap="square" rtlCol="0">
            <a:spAutoFit/>
          </a:bodyPr>
          <a:lstStyle/>
          <a:p>
            <a:r>
              <a:rPr lang="sv-SE" dirty="0" smtClean="0"/>
              <a:t>Ramalina </a:t>
            </a:r>
            <a:r>
              <a:rPr lang="sv-SE" dirty="0" err="1" smtClean="0"/>
              <a:t>thrausta</a:t>
            </a:r>
            <a:r>
              <a:rPr lang="sv-SE" dirty="0" smtClean="0"/>
              <a:t> (EN)</a:t>
            </a:r>
            <a:endParaRPr lang="sv-SE" dirty="0"/>
          </a:p>
        </p:txBody>
      </p:sp>
      <p:pic>
        <p:nvPicPr>
          <p:cNvPr id="7" name="Bildobjekt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500666" y="3645024"/>
            <a:ext cx="3462528" cy="2596896"/>
          </a:xfrm>
          <a:prstGeom prst="rect">
            <a:avLst/>
          </a:prstGeom>
        </p:spPr>
      </p:pic>
      <p:sp>
        <p:nvSpPr>
          <p:cNvPr id="8" name="textruta 7"/>
          <p:cNvSpPr txBox="1"/>
          <p:nvPr/>
        </p:nvSpPr>
        <p:spPr>
          <a:xfrm>
            <a:off x="4500666" y="3275692"/>
            <a:ext cx="3392226" cy="369332"/>
          </a:xfrm>
          <a:prstGeom prst="rect">
            <a:avLst/>
          </a:prstGeom>
          <a:noFill/>
        </p:spPr>
        <p:txBody>
          <a:bodyPr wrap="square" rtlCol="0">
            <a:spAutoFit/>
          </a:bodyPr>
          <a:lstStyle/>
          <a:p>
            <a:r>
              <a:rPr lang="sv-SE" dirty="0" err="1" smtClean="0"/>
              <a:t>Platismatia</a:t>
            </a:r>
            <a:r>
              <a:rPr lang="sv-SE" dirty="0" smtClean="0"/>
              <a:t> </a:t>
            </a:r>
            <a:r>
              <a:rPr lang="sv-SE" dirty="0" err="1" smtClean="0"/>
              <a:t>norvegica</a:t>
            </a:r>
            <a:r>
              <a:rPr lang="sv-SE" dirty="0" smtClean="0"/>
              <a:t>  (VU)</a:t>
            </a:r>
            <a:endParaRPr lang="sv-SE" dirty="0"/>
          </a:p>
        </p:txBody>
      </p:sp>
      <p:sp>
        <p:nvSpPr>
          <p:cNvPr id="9" name="textruta 8"/>
          <p:cNvSpPr txBox="1"/>
          <p:nvPr/>
        </p:nvSpPr>
        <p:spPr>
          <a:xfrm>
            <a:off x="467544" y="3653160"/>
            <a:ext cx="3600000" cy="1477328"/>
          </a:xfrm>
          <a:prstGeom prst="rect">
            <a:avLst/>
          </a:prstGeom>
          <a:noFill/>
        </p:spPr>
        <p:txBody>
          <a:bodyPr wrap="square" rtlCol="0">
            <a:spAutoFit/>
          </a:bodyPr>
          <a:lstStyle/>
          <a:p>
            <a:r>
              <a:rPr lang="en-US" dirty="0"/>
              <a:t>he species has a western distribution. Occurs in old forest. Data indicate that it has decreased in several areas. It is approaching category </a:t>
            </a:r>
            <a:r>
              <a:rPr lang="en-US" dirty="0" smtClean="0"/>
              <a:t>EN.</a:t>
            </a:r>
            <a:endParaRPr lang="sv-SE" dirty="0"/>
          </a:p>
        </p:txBody>
      </p:sp>
    </p:spTree>
    <p:extLst>
      <p:ext uri="{BB962C8B-B14F-4D97-AF65-F5344CB8AC3E}">
        <p14:creationId xmlns:p14="http://schemas.microsoft.com/office/powerpoint/2010/main" val="3429099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5415" t="9289" r="2435" b="4237"/>
          <a:stretch/>
        </p:blipFill>
        <p:spPr>
          <a:xfrm>
            <a:off x="4211960" y="941494"/>
            <a:ext cx="3334328" cy="2632364"/>
          </a:xfrm>
        </p:spPr>
      </p:pic>
      <p:sp>
        <p:nvSpPr>
          <p:cNvPr id="5" name="textruta 4"/>
          <p:cNvSpPr txBox="1"/>
          <p:nvPr/>
        </p:nvSpPr>
        <p:spPr>
          <a:xfrm>
            <a:off x="4211960" y="548680"/>
            <a:ext cx="3312368" cy="369332"/>
          </a:xfrm>
          <a:prstGeom prst="rect">
            <a:avLst/>
          </a:prstGeom>
          <a:noFill/>
        </p:spPr>
        <p:txBody>
          <a:bodyPr wrap="square" rtlCol="0">
            <a:spAutoFit/>
          </a:bodyPr>
          <a:lstStyle/>
          <a:p>
            <a:r>
              <a:rPr lang="sv-SE" dirty="0" err="1" smtClean="0"/>
              <a:t>Lecanora</a:t>
            </a:r>
            <a:r>
              <a:rPr lang="sv-SE" dirty="0" smtClean="0"/>
              <a:t> </a:t>
            </a:r>
            <a:r>
              <a:rPr lang="sv-SE" dirty="0" err="1" smtClean="0"/>
              <a:t>impudens</a:t>
            </a:r>
            <a:r>
              <a:rPr lang="sv-SE" dirty="0" smtClean="0"/>
              <a:t> (VU)</a:t>
            </a:r>
            <a:endParaRPr lang="sv-SE" dirty="0"/>
          </a:p>
        </p:txBody>
      </p:sp>
      <p:sp>
        <p:nvSpPr>
          <p:cNvPr id="6" name="textruta 5"/>
          <p:cNvSpPr txBox="1"/>
          <p:nvPr/>
        </p:nvSpPr>
        <p:spPr>
          <a:xfrm>
            <a:off x="323528" y="836712"/>
            <a:ext cx="3600000" cy="2585323"/>
          </a:xfrm>
          <a:prstGeom prst="rect">
            <a:avLst/>
          </a:prstGeom>
          <a:noFill/>
        </p:spPr>
        <p:txBody>
          <a:bodyPr wrap="square" rtlCol="0">
            <a:spAutoFit/>
          </a:bodyPr>
          <a:lstStyle/>
          <a:p>
            <a:r>
              <a:rPr lang="en-US" dirty="0"/>
              <a:t>The species has an eastern distribution and is known from about 50 </a:t>
            </a:r>
            <a:r>
              <a:rPr lang="en-US" dirty="0" smtClean="0"/>
              <a:t>localities. </a:t>
            </a:r>
            <a:r>
              <a:rPr lang="en-US" dirty="0"/>
              <a:t>The species has long been reported from southern Sweden on </a:t>
            </a:r>
            <a:r>
              <a:rPr lang="en-US" dirty="0" smtClean="0"/>
              <a:t>broad-leaves trees</a:t>
            </a:r>
            <a:r>
              <a:rPr lang="en-US" dirty="0"/>
              <a:t>. Since the beginning of the 1990s, finds have also been made in northern Sweden, on aspen. Taxonomic problems.</a:t>
            </a:r>
            <a:endParaRPr lang="sv-SE" dirty="0"/>
          </a:p>
        </p:txBody>
      </p:sp>
      <p:pic>
        <p:nvPicPr>
          <p:cNvPr id="7" name="Bildobjekt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1960" y="4005064"/>
            <a:ext cx="3360374" cy="2520280"/>
          </a:xfrm>
          <a:prstGeom prst="rect">
            <a:avLst/>
          </a:prstGeom>
        </p:spPr>
      </p:pic>
      <p:sp>
        <p:nvSpPr>
          <p:cNvPr id="8" name="textruta 7"/>
          <p:cNvSpPr txBox="1"/>
          <p:nvPr/>
        </p:nvSpPr>
        <p:spPr>
          <a:xfrm>
            <a:off x="4211960" y="3625612"/>
            <a:ext cx="3312368" cy="369332"/>
          </a:xfrm>
          <a:prstGeom prst="rect">
            <a:avLst/>
          </a:prstGeom>
          <a:noFill/>
        </p:spPr>
        <p:txBody>
          <a:bodyPr wrap="square" rtlCol="0">
            <a:spAutoFit/>
          </a:bodyPr>
          <a:lstStyle/>
          <a:p>
            <a:r>
              <a:rPr lang="sv-SE" dirty="0" err="1" smtClean="0"/>
              <a:t>Cetrelia</a:t>
            </a:r>
            <a:r>
              <a:rPr lang="sv-SE" dirty="0" smtClean="0"/>
              <a:t> </a:t>
            </a:r>
            <a:r>
              <a:rPr lang="sv-SE" dirty="0" err="1" smtClean="0"/>
              <a:t>olivetorum</a:t>
            </a:r>
            <a:r>
              <a:rPr lang="sv-SE" dirty="0" smtClean="0"/>
              <a:t> </a:t>
            </a:r>
            <a:r>
              <a:rPr lang="sv-SE" dirty="0" smtClean="0"/>
              <a:t>(</a:t>
            </a:r>
            <a:r>
              <a:rPr lang="sv-SE" dirty="0" smtClean="0"/>
              <a:t>CR</a:t>
            </a:r>
            <a:r>
              <a:rPr lang="sv-SE" dirty="0" smtClean="0"/>
              <a:t>)</a:t>
            </a:r>
            <a:endParaRPr lang="sv-SE" dirty="0"/>
          </a:p>
        </p:txBody>
      </p:sp>
      <p:sp>
        <p:nvSpPr>
          <p:cNvPr id="9" name="textruta 8"/>
          <p:cNvSpPr txBox="1"/>
          <p:nvPr/>
        </p:nvSpPr>
        <p:spPr>
          <a:xfrm>
            <a:off x="395936" y="4005916"/>
            <a:ext cx="3600000" cy="1200329"/>
          </a:xfrm>
          <a:prstGeom prst="rect">
            <a:avLst/>
          </a:prstGeom>
          <a:noFill/>
        </p:spPr>
        <p:txBody>
          <a:bodyPr wrap="square" rtlCol="0">
            <a:spAutoFit/>
          </a:bodyPr>
          <a:lstStyle/>
          <a:p>
            <a:r>
              <a:rPr lang="en-US" dirty="0"/>
              <a:t>The species is known from </a:t>
            </a:r>
            <a:r>
              <a:rPr lang="en-US" dirty="0" smtClean="0"/>
              <a:t>four </a:t>
            </a:r>
            <a:r>
              <a:rPr lang="en-US" dirty="0"/>
              <a:t>current </a:t>
            </a:r>
            <a:r>
              <a:rPr lang="en-US" dirty="0" smtClean="0"/>
              <a:t>localities </a:t>
            </a:r>
            <a:r>
              <a:rPr lang="en-US" dirty="0"/>
              <a:t>and in 2004 there were a total of c. 30 dm2. Previously, there were three more </a:t>
            </a:r>
            <a:r>
              <a:rPr lang="en-US" dirty="0" smtClean="0"/>
              <a:t>localities.</a:t>
            </a:r>
            <a:endParaRPr lang="sv-SE" dirty="0"/>
          </a:p>
        </p:txBody>
      </p:sp>
    </p:spTree>
    <p:extLst>
      <p:ext uri="{BB962C8B-B14F-4D97-AF65-F5344CB8AC3E}">
        <p14:creationId xmlns:p14="http://schemas.microsoft.com/office/powerpoint/2010/main" val="3765531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88024" y="701988"/>
            <a:ext cx="3361355" cy="2520000"/>
          </a:xfrm>
        </p:spPr>
      </p:pic>
      <p:sp>
        <p:nvSpPr>
          <p:cNvPr id="5" name="textruta 4"/>
          <p:cNvSpPr txBox="1"/>
          <p:nvPr/>
        </p:nvSpPr>
        <p:spPr>
          <a:xfrm>
            <a:off x="4788024" y="332803"/>
            <a:ext cx="3383702" cy="369332"/>
          </a:xfrm>
          <a:prstGeom prst="rect">
            <a:avLst/>
          </a:prstGeom>
          <a:noFill/>
        </p:spPr>
        <p:txBody>
          <a:bodyPr wrap="square" rtlCol="0">
            <a:spAutoFit/>
          </a:bodyPr>
          <a:lstStyle/>
          <a:p>
            <a:r>
              <a:rPr lang="sv-SE" dirty="0" err="1" smtClean="0"/>
              <a:t>Leptogium</a:t>
            </a:r>
            <a:r>
              <a:rPr lang="sv-SE" dirty="0" smtClean="0"/>
              <a:t> </a:t>
            </a:r>
            <a:r>
              <a:rPr lang="sv-SE" dirty="0" err="1" smtClean="0"/>
              <a:t>rivulare</a:t>
            </a:r>
            <a:r>
              <a:rPr lang="sv-SE" dirty="0" smtClean="0"/>
              <a:t> (EN)</a:t>
            </a:r>
            <a:endParaRPr lang="sv-SE" dirty="0"/>
          </a:p>
        </p:txBody>
      </p:sp>
      <p:sp>
        <p:nvSpPr>
          <p:cNvPr id="6" name="textruta 5"/>
          <p:cNvSpPr txBox="1"/>
          <p:nvPr/>
        </p:nvSpPr>
        <p:spPr>
          <a:xfrm>
            <a:off x="755976" y="702135"/>
            <a:ext cx="3600000" cy="2031325"/>
          </a:xfrm>
          <a:prstGeom prst="rect">
            <a:avLst/>
          </a:prstGeom>
          <a:noFill/>
        </p:spPr>
        <p:txBody>
          <a:bodyPr wrap="square" rtlCol="0">
            <a:spAutoFit/>
          </a:bodyPr>
          <a:lstStyle/>
          <a:p>
            <a:r>
              <a:rPr lang="en-US" dirty="0"/>
              <a:t>The species is only known from five </a:t>
            </a:r>
            <a:r>
              <a:rPr lang="en-US" dirty="0" smtClean="0"/>
              <a:t>regions. </a:t>
            </a:r>
            <a:r>
              <a:rPr lang="en-US" dirty="0"/>
              <a:t>There are 12 current </a:t>
            </a:r>
            <a:r>
              <a:rPr lang="en-US" dirty="0" smtClean="0"/>
              <a:t>localities </a:t>
            </a:r>
            <a:r>
              <a:rPr lang="en-US" dirty="0"/>
              <a:t>and it has disappeared from </a:t>
            </a:r>
            <a:r>
              <a:rPr lang="en-US" dirty="0" smtClean="0"/>
              <a:t>6. </a:t>
            </a:r>
            <a:r>
              <a:rPr lang="en-US" dirty="0"/>
              <a:t>The species may have naturally large variations in population </a:t>
            </a:r>
            <a:r>
              <a:rPr lang="en-US" dirty="0" smtClean="0"/>
              <a:t>size.</a:t>
            </a:r>
            <a:endParaRPr lang="sv-SE" dirty="0"/>
          </a:p>
        </p:txBody>
      </p:sp>
      <p:pic>
        <p:nvPicPr>
          <p:cNvPr id="7" name="Bildobjekt 6"/>
          <p:cNvPicPr>
            <a:picLocks noChangeAspect="1"/>
          </p:cNvPicPr>
          <p:nvPr/>
        </p:nvPicPr>
        <p:blipFill rotWithShape="1">
          <a:blip r:embed="rId3" cstate="print">
            <a:extLst>
              <a:ext uri="{28A0092B-C50C-407E-A947-70E740481C1C}">
                <a14:useLocalDpi xmlns:a14="http://schemas.microsoft.com/office/drawing/2010/main" val="0"/>
              </a:ext>
            </a:extLst>
          </a:blip>
          <a:srcRect l="10460"/>
          <a:stretch/>
        </p:blipFill>
        <p:spPr>
          <a:xfrm>
            <a:off x="4787031" y="3717032"/>
            <a:ext cx="3384593" cy="2520000"/>
          </a:xfrm>
          <a:prstGeom prst="rect">
            <a:avLst/>
          </a:prstGeom>
        </p:spPr>
      </p:pic>
      <p:sp>
        <p:nvSpPr>
          <p:cNvPr id="8" name="textruta 7"/>
          <p:cNvSpPr txBox="1"/>
          <p:nvPr/>
        </p:nvSpPr>
        <p:spPr>
          <a:xfrm>
            <a:off x="4787032" y="3347700"/>
            <a:ext cx="3383702" cy="369332"/>
          </a:xfrm>
          <a:prstGeom prst="rect">
            <a:avLst/>
          </a:prstGeom>
          <a:noFill/>
        </p:spPr>
        <p:txBody>
          <a:bodyPr wrap="square" rtlCol="0">
            <a:spAutoFit/>
          </a:bodyPr>
          <a:lstStyle/>
          <a:p>
            <a:r>
              <a:rPr lang="sv-SE" dirty="0" err="1" smtClean="0"/>
              <a:t>Parmeliella</a:t>
            </a:r>
            <a:r>
              <a:rPr lang="sv-SE" dirty="0" smtClean="0"/>
              <a:t> </a:t>
            </a:r>
            <a:r>
              <a:rPr lang="sv-SE" dirty="0" err="1" smtClean="0"/>
              <a:t>triptophylla</a:t>
            </a:r>
            <a:r>
              <a:rPr lang="sv-SE" dirty="0" smtClean="0"/>
              <a:t> (LC)</a:t>
            </a:r>
            <a:endParaRPr lang="sv-SE" dirty="0"/>
          </a:p>
        </p:txBody>
      </p:sp>
      <p:sp>
        <p:nvSpPr>
          <p:cNvPr id="9" name="textruta 8"/>
          <p:cNvSpPr txBox="1"/>
          <p:nvPr/>
        </p:nvSpPr>
        <p:spPr>
          <a:xfrm>
            <a:off x="755976" y="3645024"/>
            <a:ext cx="3600000" cy="2308324"/>
          </a:xfrm>
          <a:prstGeom prst="rect">
            <a:avLst/>
          </a:prstGeom>
          <a:noFill/>
        </p:spPr>
        <p:txBody>
          <a:bodyPr wrap="square" rtlCol="0">
            <a:spAutoFit/>
          </a:bodyPr>
          <a:lstStyle/>
          <a:p>
            <a:r>
              <a:rPr lang="en-US" dirty="0"/>
              <a:t>The species has been common on old deciduous trees in different </a:t>
            </a:r>
            <a:r>
              <a:rPr lang="en-US" dirty="0" smtClean="0"/>
              <a:t>habitat. </a:t>
            </a:r>
            <a:r>
              <a:rPr lang="en-US" dirty="0"/>
              <a:t>Has decreased significantly in the cultural landscape and probably also in the forest landscape. Poor awareness of the reduction rate and yet the population is too large.</a:t>
            </a:r>
            <a:endParaRPr lang="sv-SE" dirty="0"/>
          </a:p>
        </p:txBody>
      </p:sp>
    </p:spTree>
    <p:extLst>
      <p:ext uri="{BB962C8B-B14F-4D97-AF65-F5344CB8AC3E}">
        <p14:creationId xmlns:p14="http://schemas.microsoft.com/office/powerpoint/2010/main" val="2154459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endParaRPr lang="sv-SE"/>
          </a:p>
        </p:txBody>
      </p:sp>
    </p:spTree>
    <p:extLst>
      <p:ext uri="{BB962C8B-B14F-4D97-AF65-F5344CB8AC3E}">
        <p14:creationId xmlns:p14="http://schemas.microsoft.com/office/powerpoint/2010/main" val="797867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Background</a:t>
            </a:r>
            <a:endParaRPr lang="sv-SE" dirty="0"/>
          </a:p>
        </p:txBody>
      </p:sp>
      <p:sp>
        <p:nvSpPr>
          <p:cNvPr id="3" name="Platshållare för innehåll 2"/>
          <p:cNvSpPr>
            <a:spLocks noGrp="1"/>
          </p:cNvSpPr>
          <p:nvPr>
            <p:ph idx="1"/>
          </p:nvPr>
        </p:nvSpPr>
        <p:spPr/>
        <p:txBody>
          <a:bodyPr/>
          <a:lstStyle/>
          <a:p>
            <a:r>
              <a:rPr lang="en-US" dirty="0"/>
              <a:t>In the Red List assessment, available data on the species are evaluated, among other things from environmental monitoring, amateur biologists' reports to the “Art Portal”, research and museums against the international, formalized criteria</a:t>
            </a:r>
            <a:r>
              <a:rPr lang="en-US" dirty="0" smtClean="0"/>
              <a:t>.</a:t>
            </a:r>
          </a:p>
          <a:p>
            <a:endParaRPr lang="en-US" dirty="0" smtClean="0"/>
          </a:p>
          <a:p>
            <a:r>
              <a:rPr lang="en-US" dirty="0" err="1" smtClean="0"/>
              <a:t>ArtDatabanken's</a:t>
            </a:r>
            <a:r>
              <a:rPr lang="en-US" dirty="0" smtClean="0"/>
              <a:t> </a:t>
            </a:r>
            <a:r>
              <a:rPr lang="en-US" dirty="0"/>
              <a:t>organism group managers together with expert committees prepare Sweden's red list for their respective organism group</a:t>
            </a:r>
            <a:r>
              <a:rPr lang="en-US" dirty="0" smtClean="0"/>
              <a:t>. </a:t>
            </a:r>
            <a:r>
              <a:rPr lang="en-US" dirty="0" smtClean="0"/>
              <a:t>New Red List every 5</a:t>
            </a:r>
            <a:r>
              <a:rPr lang="en-US" baseline="30000" dirty="0" smtClean="0"/>
              <a:t>th</a:t>
            </a:r>
            <a:r>
              <a:rPr lang="en-US" dirty="0" smtClean="0"/>
              <a:t> Year.</a:t>
            </a:r>
            <a:endParaRPr lang="en-US" dirty="0" smtClean="0"/>
          </a:p>
          <a:p>
            <a:endParaRPr lang="en-US" dirty="0" smtClean="0"/>
          </a:p>
          <a:p>
            <a:r>
              <a:rPr lang="en-US" dirty="0"/>
              <a:t>On the basis of completed values, the program generates the most likely red list category, based on the IUCN criteria. </a:t>
            </a:r>
            <a:endParaRPr lang="en-US" dirty="0" smtClean="0"/>
          </a:p>
          <a:p>
            <a:endParaRPr lang="en-US" dirty="0"/>
          </a:p>
          <a:p>
            <a:endParaRPr lang="sv-SE" dirty="0"/>
          </a:p>
        </p:txBody>
      </p:sp>
    </p:spTree>
    <p:extLst>
      <p:ext uri="{BB962C8B-B14F-4D97-AF65-F5344CB8AC3E}">
        <p14:creationId xmlns:p14="http://schemas.microsoft.com/office/powerpoint/2010/main" val="3886593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normAutofit fontScale="92500" lnSpcReduction="10000"/>
          </a:bodyPr>
          <a:lstStyle/>
          <a:p>
            <a:r>
              <a:rPr lang="en-US" dirty="0"/>
              <a:t>Assessments of the threat </a:t>
            </a:r>
            <a:r>
              <a:rPr lang="en-US" dirty="0" smtClean="0"/>
              <a:t>situation</a:t>
            </a:r>
          </a:p>
          <a:p>
            <a:endParaRPr lang="en-US" dirty="0" smtClean="0"/>
          </a:p>
          <a:p>
            <a:r>
              <a:rPr lang="en-US" dirty="0" smtClean="0"/>
              <a:t>Collected </a:t>
            </a:r>
            <a:r>
              <a:rPr lang="en-US" dirty="0"/>
              <a:t>by amateur </a:t>
            </a:r>
            <a:r>
              <a:rPr lang="en-US" dirty="0" smtClean="0"/>
              <a:t>experts</a:t>
            </a:r>
          </a:p>
          <a:p>
            <a:endParaRPr lang="en-US" dirty="0"/>
          </a:p>
          <a:p>
            <a:r>
              <a:rPr lang="en-US" dirty="0"/>
              <a:t>The public can comment on the </a:t>
            </a:r>
            <a:r>
              <a:rPr lang="en-US" dirty="0" smtClean="0"/>
              <a:t>preliminary Red List under a few month</a:t>
            </a:r>
          </a:p>
          <a:p>
            <a:endParaRPr lang="en-US" dirty="0" smtClean="0"/>
          </a:p>
          <a:p>
            <a:r>
              <a:rPr lang="en-US" dirty="0" smtClean="0"/>
              <a:t>Data </a:t>
            </a:r>
            <a:r>
              <a:rPr lang="en-US" dirty="0"/>
              <a:t>from inventories and public statistics on changes in their habitats (For example, the assessment of species associated with the tree elm is affected by the forecast for alms </a:t>
            </a:r>
            <a:r>
              <a:rPr lang="en-US" dirty="0" smtClean="0"/>
              <a:t>disease)</a:t>
            </a:r>
          </a:p>
          <a:p>
            <a:endParaRPr lang="en-US" dirty="0" smtClean="0"/>
          </a:p>
          <a:p>
            <a:r>
              <a:rPr lang="en-US" dirty="0"/>
              <a:t>The Red Listing Assessment is done by compare a species' population size, population change, area of occurrence, degree of fragmentation against a set of criteria (thresholds). </a:t>
            </a:r>
            <a:endParaRPr lang="en-US" dirty="0" smtClean="0"/>
          </a:p>
          <a:p>
            <a:endParaRPr lang="sv-SE" dirty="0"/>
          </a:p>
        </p:txBody>
      </p:sp>
    </p:spTree>
    <p:extLst>
      <p:ext uri="{BB962C8B-B14F-4D97-AF65-F5344CB8AC3E}">
        <p14:creationId xmlns:p14="http://schemas.microsoft.com/office/powerpoint/2010/main" val="1321028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r>
              <a:rPr lang="en-US" b="1" dirty="0" smtClean="0"/>
              <a:t>Here </a:t>
            </a:r>
            <a:r>
              <a:rPr lang="en-US" b="1" dirty="0"/>
              <a:t>is an overview of the criteria that apply for a species to be red listed in </a:t>
            </a:r>
            <a:r>
              <a:rPr lang="en-US" b="1" dirty="0" smtClean="0"/>
              <a:t>Sweden</a:t>
            </a:r>
          </a:p>
          <a:p>
            <a:endParaRPr lang="en-US" dirty="0"/>
          </a:p>
          <a:p>
            <a:r>
              <a:rPr lang="en-US" dirty="0"/>
              <a:t>A. At least 15% population reduction over 10 years or three generations (whichever is longer)</a:t>
            </a:r>
          </a:p>
          <a:p>
            <a:r>
              <a:rPr lang="en-US" dirty="0"/>
              <a:t>B. Small area of distribution (&lt;40,000 km2) or small area of occurrence (&lt;4,000 km2) and at least 2 of 3 sub-criteria:</a:t>
            </a:r>
          </a:p>
          <a:p>
            <a:r>
              <a:rPr lang="en-US" dirty="0"/>
              <a:t>    Heavy fragmentation or few localities</a:t>
            </a:r>
          </a:p>
          <a:p>
            <a:r>
              <a:rPr lang="en-US" dirty="0"/>
              <a:t>    Continuous reduction</a:t>
            </a:r>
          </a:p>
          <a:p>
            <a:r>
              <a:rPr lang="en-US" dirty="0"/>
              <a:t>    Extreme fluctuations</a:t>
            </a:r>
          </a:p>
          <a:p>
            <a:r>
              <a:rPr lang="en-US" dirty="0"/>
              <a:t>C. Small population (&lt;20,000 individuals) and continuous decline</a:t>
            </a:r>
            <a:endParaRPr lang="sv-SE" dirty="0"/>
          </a:p>
        </p:txBody>
      </p:sp>
    </p:spTree>
    <p:extLst>
      <p:ext uri="{BB962C8B-B14F-4D97-AF65-F5344CB8AC3E}">
        <p14:creationId xmlns:p14="http://schemas.microsoft.com/office/powerpoint/2010/main" val="768862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normAutofit/>
          </a:bodyPr>
          <a:lstStyle/>
          <a:p>
            <a:r>
              <a:rPr lang="en-US" dirty="0"/>
              <a:t>D. Very small population (&lt;2000 individuals) or very limited incidence area (&lt;40) km2 which makes the species susceptible to impact or random factors. Not necessarily any ongoing </a:t>
            </a:r>
            <a:r>
              <a:rPr lang="en-US" dirty="0" smtClean="0"/>
              <a:t>reduction</a:t>
            </a:r>
          </a:p>
          <a:p>
            <a:r>
              <a:rPr lang="en-US" dirty="0" smtClean="0"/>
              <a:t>E</a:t>
            </a:r>
            <a:r>
              <a:rPr lang="en-US" dirty="0"/>
              <a:t>. Quantitative analysis of extinction risk, P</a:t>
            </a:r>
            <a:r>
              <a:rPr lang="en-US" dirty="0" smtClean="0"/>
              <a:t>opulation </a:t>
            </a:r>
            <a:r>
              <a:rPr lang="en-US" dirty="0"/>
              <a:t>V</a:t>
            </a:r>
            <a:r>
              <a:rPr lang="en-US" dirty="0" smtClean="0"/>
              <a:t>iability </a:t>
            </a:r>
            <a:r>
              <a:rPr lang="en-US" dirty="0"/>
              <a:t>Analysis (PVA), indicates at least 5% risk that the species will die within 100 </a:t>
            </a:r>
            <a:r>
              <a:rPr lang="en-US" dirty="0" smtClean="0"/>
              <a:t>years</a:t>
            </a:r>
          </a:p>
          <a:p>
            <a:r>
              <a:rPr lang="en-US" dirty="0" smtClean="0"/>
              <a:t>The </a:t>
            </a:r>
            <a:r>
              <a:rPr lang="en-US" dirty="0"/>
              <a:t>species that meet the criteria for any of the categories National Extinction (RE), Acutely Endangered (CR), Strongly Endangered (EN), Vulnerable (VU), Nearly Endangered (NT) or Knowledge Deficiency (DD) are referred to as Red Listed. The red-listed species categorized as CR, EN or VU are termed threatened.</a:t>
            </a:r>
          </a:p>
          <a:p>
            <a:endParaRPr lang="en-US" dirty="0"/>
          </a:p>
          <a:p>
            <a:endParaRPr lang="sv-SE" dirty="0"/>
          </a:p>
        </p:txBody>
      </p:sp>
    </p:spTree>
    <p:extLst>
      <p:ext uri="{BB962C8B-B14F-4D97-AF65-F5344CB8AC3E}">
        <p14:creationId xmlns:p14="http://schemas.microsoft.com/office/powerpoint/2010/main" val="740078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67544" y="332656"/>
            <a:ext cx="7620000" cy="5904656"/>
          </a:xfrm>
        </p:spPr>
        <p:txBody>
          <a:bodyPr/>
          <a:lstStyle/>
          <a:p>
            <a:r>
              <a:rPr lang="sv-SE" b="1" dirty="0" err="1" smtClean="0"/>
              <a:t>Lichens</a:t>
            </a:r>
            <a:endParaRPr lang="sv-SE" b="1" dirty="0" smtClean="0"/>
          </a:p>
          <a:p>
            <a:endParaRPr lang="sv-SE" dirty="0" smtClean="0"/>
          </a:p>
          <a:p>
            <a:r>
              <a:rPr lang="sv-SE" dirty="0" smtClean="0"/>
              <a:t>50 % </a:t>
            </a:r>
            <a:r>
              <a:rPr lang="sv-SE" dirty="0" err="1" smtClean="0"/>
              <a:t>of</a:t>
            </a:r>
            <a:r>
              <a:rPr lang="sv-SE" dirty="0" smtClean="0"/>
              <a:t> </a:t>
            </a:r>
            <a:r>
              <a:rPr lang="sv-SE" dirty="0" err="1" smtClean="0"/>
              <a:t>lichen</a:t>
            </a:r>
            <a:r>
              <a:rPr lang="sv-SE" dirty="0" smtClean="0"/>
              <a:t> species (a 1350) </a:t>
            </a:r>
            <a:r>
              <a:rPr lang="sv-SE" dirty="0" err="1" smtClean="0"/>
              <a:t>have</a:t>
            </a:r>
            <a:r>
              <a:rPr lang="sv-SE" dirty="0" smtClean="0"/>
              <a:t> </a:t>
            </a:r>
            <a:r>
              <a:rPr lang="sv-SE" dirty="0" err="1" smtClean="0"/>
              <a:t>been</a:t>
            </a:r>
            <a:r>
              <a:rPr lang="sv-SE" dirty="0" smtClean="0"/>
              <a:t> </a:t>
            </a:r>
            <a:r>
              <a:rPr lang="sv-SE" dirty="0" err="1" smtClean="0"/>
              <a:t>assessed</a:t>
            </a:r>
            <a:r>
              <a:rPr lang="sv-SE" dirty="0" smtClean="0"/>
              <a:t> </a:t>
            </a:r>
            <a:r>
              <a:rPr lang="sv-SE" dirty="0" err="1" smtClean="0"/>
              <a:t>according</a:t>
            </a:r>
            <a:r>
              <a:rPr lang="sv-SE" dirty="0" smtClean="0"/>
              <a:t> </a:t>
            </a:r>
            <a:r>
              <a:rPr lang="sv-SE" dirty="0" err="1" smtClean="0"/>
              <a:t>to</a:t>
            </a:r>
            <a:r>
              <a:rPr lang="sv-SE" dirty="0" smtClean="0"/>
              <a:t> the Red List </a:t>
            </a:r>
            <a:r>
              <a:rPr lang="sv-SE" dirty="0" err="1" smtClean="0"/>
              <a:t>criteria</a:t>
            </a:r>
            <a:r>
              <a:rPr lang="sv-SE" dirty="0" smtClean="0"/>
              <a:t>.</a:t>
            </a:r>
          </a:p>
          <a:p>
            <a:endParaRPr lang="sv-SE" dirty="0"/>
          </a:p>
          <a:p>
            <a:r>
              <a:rPr lang="sv-SE" dirty="0" smtClean="0"/>
              <a:t> The </a:t>
            </a:r>
            <a:r>
              <a:rPr lang="sv-SE" dirty="0" err="1" smtClean="0"/>
              <a:t>lichenicolous</a:t>
            </a:r>
            <a:r>
              <a:rPr lang="sv-SE" dirty="0" smtClean="0"/>
              <a:t> </a:t>
            </a:r>
            <a:r>
              <a:rPr lang="sv-SE" dirty="0" err="1" smtClean="0"/>
              <a:t>fungi</a:t>
            </a:r>
            <a:r>
              <a:rPr lang="sv-SE" dirty="0" smtClean="0"/>
              <a:t> </a:t>
            </a:r>
            <a:r>
              <a:rPr lang="sv-SE" dirty="0" err="1" smtClean="0"/>
              <a:t>included</a:t>
            </a:r>
            <a:endParaRPr lang="sv-SE" dirty="0" smtClean="0"/>
          </a:p>
          <a:p>
            <a:endParaRPr lang="sv-SE" dirty="0"/>
          </a:p>
          <a:p>
            <a:r>
              <a:rPr lang="sv-SE" dirty="0" err="1" smtClean="0"/>
              <a:t>Very</a:t>
            </a:r>
            <a:r>
              <a:rPr lang="sv-SE" dirty="0" smtClean="0"/>
              <a:t> </a:t>
            </a:r>
            <a:r>
              <a:rPr lang="sv-SE" dirty="0" err="1" smtClean="0"/>
              <a:t>few</a:t>
            </a:r>
            <a:r>
              <a:rPr lang="sv-SE" dirty="0" smtClean="0"/>
              <a:t> </a:t>
            </a:r>
            <a:r>
              <a:rPr lang="sv-SE" dirty="0" err="1" smtClean="0"/>
              <a:t>changing</a:t>
            </a:r>
            <a:r>
              <a:rPr lang="sv-SE" dirty="0" smtClean="0"/>
              <a:t> – v</a:t>
            </a:r>
            <a:r>
              <a:rPr lang="en-US" dirty="0" err="1" smtClean="0"/>
              <a:t>ery</a:t>
            </a:r>
            <a:r>
              <a:rPr lang="en-US" dirty="0" smtClean="0"/>
              <a:t> </a:t>
            </a:r>
            <a:r>
              <a:rPr lang="en-US" dirty="0"/>
              <a:t>little resources in </a:t>
            </a:r>
            <a:r>
              <a:rPr lang="en-US" dirty="0" smtClean="0"/>
              <a:t>between </a:t>
            </a:r>
            <a:r>
              <a:rPr lang="sv-SE" dirty="0" smtClean="0"/>
              <a:t>the Red Lists</a:t>
            </a:r>
          </a:p>
          <a:p>
            <a:endParaRPr lang="sv-SE" dirty="0"/>
          </a:p>
          <a:p>
            <a:r>
              <a:rPr lang="sv-SE" dirty="0" err="1" smtClean="0"/>
              <a:t>About</a:t>
            </a:r>
            <a:r>
              <a:rPr lang="sv-SE" dirty="0" smtClean="0"/>
              <a:t> 285 </a:t>
            </a:r>
            <a:r>
              <a:rPr lang="sv-SE" dirty="0" err="1" smtClean="0"/>
              <a:t>lichen</a:t>
            </a:r>
            <a:r>
              <a:rPr lang="sv-SE" dirty="0" smtClean="0"/>
              <a:t> species in the </a:t>
            </a:r>
            <a:r>
              <a:rPr lang="sv-SE" dirty="0" err="1" smtClean="0"/>
              <a:t>preliminary</a:t>
            </a:r>
            <a:r>
              <a:rPr lang="sv-SE" dirty="0" smtClean="0"/>
              <a:t> 2020 Red List.</a:t>
            </a:r>
          </a:p>
          <a:p>
            <a:endParaRPr lang="sv-SE" dirty="0"/>
          </a:p>
          <a:p>
            <a:endParaRPr lang="sv-SE" dirty="0" smtClean="0"/>
          </a:p>
          <a:p>
            <a:endParaRPr lang="sv-SE" dirty="0"/>
          </a:p>
          <a:p>
            <a:endParaRPr lang="sv-SE" dirty="0" smtClean="0"/>
          </a:p>
          <a:p>
            <a:endParaRPr lang="sv-SE" dirty="0"/>
          </a:p>
          <a:p>
            <a:endParaRPr lang="sv-SE" dirty="0" smtClean="0"/>
          </a:p>
          <a:p>
            <a:endParaRPr lang="sv-SE" dirty="0"/>
          </a:p>
        </p:txBody>
      </p:sp>
    </p:spTree>
    <p:extLst>
      <p:ext uri="{BB962C8B-B14F-4D97-AF65-F5344CB8AC3E}">
        <p14:creationId xmlns:p14="http://schemas.microsoft.com/office/powerpoint/2010/main" val="2735245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The </a:t>
            </a:r>
            <a:r>
              <a:rPr lang="sv-SE" dirty="0" err="1" smtClean="0"/>
              <a:t>Result</a:t>
            </a:r>
            <a:endParaRPr lang="sv-SE" dirty="0"/>
          </a:p>
        </p:txBody>
      </p:sp>
      <p:sp>
        <p:nvSpPr>
          <p:cNvPr id="3" name="Platshållare för innehåll 2"/>
          <p:cNvSpPr>
            <a:spLocks noGrp="1"/>
          </p:cNvSpPr>
          <p:nvPr>
            <p:ph idx="1"/>
          </p:nvPr>
        </p:nvSpPr>
        <p:spPr/>
        <p:txBody>
          <a:bodyPr>
            <a:normAutofit/>
          </a:bodyPr>
          <a:lstStyle/>
          <a:p>
            <a:r>
              <a:rPr lang="en-US" dirty="0"/>
              <a:t>The </a:t>
            </a:r>
            <a:r>
              <a:rPr lang="en-US" dirty="0" err="1" smtClean="0"/>
              <a:t>prelimanary</a:t>
            </a:r>
            <a:r>
              <a:rPr lang="en-US" dirty="0" smtClean="0"/>
              <a:t> results </a:t>
            </a:r>
            <a:r>
              <a:rPr lang="en-US" dirty="0"/>
              <a:t>presented in the Red List </a:t>
            </a:r>
            <a:r>
              <a:rPr lang="en-US" dirty="0" smtClean="0"/>
              <a:t>2020 </a:t>
            </a:r>
            <a:r>
              <a:rPr lang="en-US" dirty="0"/>
              <a:t>do not show any noticeable improvement for biodiversity in Sweden on an overall level. Rather, it seems that the negative impact of Swedish species has been constant for the last 15 years</a:t>
            </a:r>
            <a:r>
              <a:rPr lang="en-US" dirty="0" smtClean="0"/>
              <a:t>.</a:t>
            </a:r>
          </a:p>
          <a:p>
            <a:r>
              <a:rPr lang="en-US" dirty="0"/>
              <a:t>The rate at which Sweden loses species diversity has neither increased nor decreased since </a:t>
            </a:r>
            <a:r>
              <a:rPr lang="en-US" dirty="0" smtClean="0"/>
              <a:t>2015. </a:t>
            </a:r>
            <a:r>
              <a:rPr lang="en-US" dirty="0"/>
              <a:t>In Red List 2015, 4,273 of 21,600 assessed species were classified as red listed (NT, VU, EN, CR, RE or DD), of which 2,029 species were threatened (VU , EN or CR). The fact that the number of red-listed and the number of threatened species has increased since </a:t>
            </a:r>
            <a:r>
              <a:rPr lang="en-US" dirty="0" smtClean="0"/>
              <a:t>2010. </a:t>
            </a:r>
            <a:r>
              <a:rPr lang="en-US" dirty="0"/>
              <a:t>The number of red listed species corresponds to 19.8% of the total number of assessed species and is at the same level as in previous red lists (2000, 2005 and 2010). </a:t>
            </a:r>
            <a:endParaRPr lang="sv-SE" dirty="0"/>
          </a:p>
        </p:txBody>
      </p:sp>
    </p:spTree>
    <p:extLst>
      <p:ext uri="{BB962C8B-B14F-4D97-AF65-F5344CB8AC3E}">
        <p14:creationId xmlns:p14="http://schemas.microsoft.com/office/powerpoint/2010/main" val="3942860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normAutofit fontScale="62500" lnSpcReduction="20000"/>
          </a:bodyPr>
          <a:lstStyle/>
          <a:p>
            <a:r>
              <a:rPr lang="en-US" b="1" dirty="0"/>
              <a:t>There are five important </a:t>
            </a:r>
            <a:r>
              <a:rPr lang="en-US" b="1" dirty="0" smtClean="0"/>
              <a:t>points (here four – the fifth is marine):</a:t>
            </a:r>
            <a:endParaRPr lang="en-US" b="1" dirty="0"/>
          </a:p>
          <a:p>
            <a:endParaRPr lang="en-US" dirty="0" smtClean="0"/>
          </a:p>
          <a:p>
            <a:r>
              <a:rPr lang="en-US" dirty="0" smtClean="0"/>
              <a:t>1</a:t>
            </a:r>
            <a:r>
              <a:rPr lang="en-US" dirty="0"/>
              <a:t>.	The forest and agricultural landscape are the richest types of landscapes - they are important for about 1,800 and 1,400 species, and are utilized by several hundred more species. Forest felling and overgrowth are the two factors that affect most red-listed species in Sweden, both of which pose threats to about 30% of the red-listed species. Harvesting of old forest or previously extensively used forests is one of the main reasons why forest living species are red listed. In order to reverse the trends with continued declining populations, unprotected forest environments with red listed species need to be preserved long term. Overgrowth occurs in several types of environments; in meadows, meadows and pastures as well as forest and marshland. The causes of overgrowth are several, mainly ceased (grazing and mowing) and lack of recurring disturbances (</a:t>
            </a:r>
            <a:r>
              <a:rPr lang="en-US" dirty="0" err="1"/>
              <a:t>eg</a:t>
            </a:r>
            <a:r>
              <a:rPr lang="en-US" dirty="0"/>
              <a:t> fire and flood), but also tree planting, fertilization, nitrogen loss, ditching and a warmer / drier climate</a:t>
            </a:r>
            <a:r>
              <a:rPr lang="en-US" dirty="0" smtClean="0"/>
              <a:t>.</a:t>
            </a:r>
          </a:p>
          <a:p>
            <a:r>
              <a:rPr lang="en-US" dirty="0" smtClean="0"/>
              <a:t>2. 	For </a:t>
            </a:r>
            <a:r>
              <a:rPr lang="en-US" dirty="0"/>
              <a:t>many red-listed species, so-called mosaic landscapes </a:t>
            </a:r>
            <a:r>
              <a:rPr lang="en-US" dirty="0" smtClean="0"/>
              <a:t>significant, </a:t>
            </a:r>
            <a:r>
              <a:rPr lang="en-US" dirty="0"/>
              <a:t>environments that contain more than two different landscape elements, e.g. forest environments containing both forest and open land. In order to manage the landscape in a sustainable way and to benefit these species, different industries must work together (especially agriculture and forestry</a:t>
            </a:r>
            <a:r>
              <a:rPr lang="en-US" dirty="0" smtClean="0"/>
              <a:t>).</a:t>
            </a:r>
          </a:p>
          <a:p>
            <a:r>
              <a:rPr lang="en-US" dirty="0" smtClean="0"/>
              <a:t>3.	Extinction </a:t>
            </a:r>
            <a:r>
              <a:rPr lang="en-US" dirty="0"/>
              <a:t>occurs not only at the national level - the species categorized as RE (National Extinction) - but extinction also occurs locally and regionally for all species whose area of occurrence and area of distribution is </a:t>
            </a:r>
            <a:r>
              <a:rPr lang="en-US" dirty="0" smtClean="0"/>
              <a:t>decrease. </a:t>
            </a:r>
            <a:endParaRPr lang="en-US" dirty="0"/>
          </a:p>
          <a:p>
            <a:r>
              <a:rPr lang="en-US" dirty="0"/>
              <a:t>4.	</a:t>
            </a:r>
            <a:r>
              <a:rPr lang="en-US" dirty="0" err="1" smtClean="0"/>
              <a:t>ArtDatabanken's</a:t>
            </a:r>
            <a:r>
              <a:rPr lang="en-US" dirty="0" smtClean="0"/>
              <a:t> </a:t>
            </a:r>
            <a:r>
              <a:rPr lang="en-US" dirty="0"/>
              <a:t>assessments of the state of Sweden's species are based on both expert knowledge and data from various sources - in particular from the Art Portal. The public's involvement and the reports in the Art Portal are an invaluable source of knowledge about species distribution and </a:t>
            </a:r>
            <a:r>
              <a:rPr lang="en-US" dirty="0" smtClean="0"/>
              <a:t>status.</a:t>
            </a:r>
            <a:endParaRPr lang="en-US" dirty="0"/>
          </a:p>
          <a:p>
            <a:endParaRPr lang="sv-SE" dirty="0"/>
          </a:p>
        </p:txBody>
      </p:sp>
    </p:spTree>
    <p:extLst>
      <p:ext uri="{BB962C8B-B14F-4D97-AF65-F5344CB8AC3E}">
        <p14:creationId xmlns:p14="http://schemas.microsoft.com/office/powerpoint/2010/main" val="2293188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Some</a:t>
            </a:r>
            <a:r>
              <a:rPr lang="sv-SE" dirty="0" smtClean="0"/>
              <a:t> </a:t>
            </a:r>
            <a:r>
              <a:rPr lang="sv-SE" dirty="0" err="1" smtClean="0"/>
              <a:t>example</a:t>
            </a:r>
            <a:endParaRPr lang="sv-SE" dirty="0"/>
          </a:p>
        </p:txBody>
      </p:sp>
      <p:pic>
        <p:nvPicPr>
          <p:cNvPr id="4" name="Platshållare för innehåll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55776" y="1844824"/>
            <a:ext cx="5399532" cy="3598164"/>
          </a:xfrm>
        </p:spPr>
      </p:pic>
      <p:sp>
        <p:nvSpPr>
          <p:cNvPr id="5" name="textruta 4"/>
          <p:cNvSpPr txBox="1"/>
          <p:nvPr/>
        </p:nvSpPr>
        <p:spPr>
          <a:xfrm>
            <a:off x="5148064" y="1484784"/>
            <a:ext cx="2808312" cy="369332"/>
          </a:xfrm>
          <a:prstGeom prst="rect">
            <a:avLst/>
          </a:prstGeom>
          <a:noFill/>
        </p:spPr>
        <p:txBody>
          <a:bodyPr wrap="square" rtlCol="0">
            <a:spAutoFit/>
          </a:bodyPr>
          <a:lstStyle/>
          <a:p>
            <a:r>
              <a:rPr lang="sv-SE" dirty="0" err="1" smtClean="0"/>
              <a:t>Arthonia</a:t>
            </a:r>
            <a:r>
              <a:rPr lang="sv-SE" dirty="0" smtClean="0"/>
              <a:t> </a:t>
            </a:r>
            <a:r>
              <a:rPr lang="sv-SE" dirty="0" err="1" smtClean="0"/>
              <a:t>incarnata</a:t>
            </a:r>
            <a:r>
              <a:rPr lang="sv-SE" dirty="0" smtClean="0"/>
              <a:t> (VU)</a:t>
            </a:r>
            <a:endParaRPr lang="sv-SE" dirty="0"/>
          </a:p>
        </p:txBody>
      </p:sp>
      <p:sp>
        <p:nvSpPr>
          <p:cNvPr id="6" name="textruta 5"/>
          <p:cNvSpPr txBox="1"/>
          <p:nvPr/>
        </p:nvSpPr>
        <p:spPr>
          <a:xfrm>
            <a:off x="479911" y="1873855"/>
            <a:ext cx="1872208" cy="3139321"/>
          </a:xfrm>
          <a:prstGeom prst="rect">
            <a:avLst/>
          </a:prstGeom>
          <a:noFill/>
        </p:spPr>
        <p:txBody>
          <a:bodyPr wrap="square" rtlCol="0">
            <a:spAutoFit/>
          </a:bodyPr>
          <a:lstStyle/>
          <a:p>
            <a:r>
              <a:rPr lang="en-US" dirty="0"/>
              <a:t>The species was known from a few </a:t>
            </a:r>
            <a:r>
              <a:rPr lang="en-US" dirty="0" smtClean="0"/>
              <a:t>localities </a:t>
            </a:r>
            <a:r>
              <a:rPr lang="en-US" dirty="0"/>
              <a:t>in northern Sweden from the end of the 19th century, but then no finds were made until the 1990s. There are now about 60 current </a:t>
            </a:r>
            <a:r>
              <a:rPr lang="en-US" dirty="0" smtClean="0"/>
              <a:t>localities.</a:t>
            </a:r>
            <a:endParaRPr lang="sv-SE" dirty="0"/>
          </a:p>
        </p:txBody>
      </p:sp>
    </p:spTree>
    <p:extLst>
      <p:ext uri="{BB962C8B-B14F-4D97-AF65-F5344CB8AC3E}">
        <p14:creationId xmlns:p14="http://schemas.microsoft.com/office/powerpoint/2010/main" val="41582878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ngränsande">
  <a:themeElements>
    <a:clrScheme name="Angränsande">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ränsand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188</TotalTime>
  <Words>1090</Words>
  <Application>Microsoft Office PowerPoint</Application>
  <PresentationFormat>Bildspel på skärmen (4:3)</PresentationFormat>
  <Paragraphs>75</Paragraphs>
  <Slides>15</Slides>
  <Notes>0</Notes>
  <HiddenSlides>0</HiddenSlides>
  <MMClips>0</MMClips>
  <ScaleCrop>false</ScaleCrop>
  <HeadingPairs>
    <vt:vector size="4" baseType="variant">
      <vt:variant>
        <vt:lpstr>Tema</vt:lpstr>
      </vt:variant>
      <vt:variant>
        <vt:i4>1</vt:i4>
      </vt:variant>
      <vt:variant>
        <vt:lpstr>Bildrubriker</vt:lpstr>
      </vt:variant>
      <vt:variant>
        <vt:i4>15</vt:i4>
      </vt:variant>
    </vt:vector>
  </HeadingPairs>
  <TitlesOfParts>
    <vt:vector size="16" baseType="lpstr">
      <vt:lpstr>Angränsande</vt:lpstr>
      <vt:lpstr>The prelimary 2020 Red List of Swedish Species - Lichens</vt:lpstr>
      <vt:lpstr>Background</vt:lpstr>
      <vt:lpstr>PowerPoint-presentation</vt:lpstr>
      <vt:lpstr>PowerPoint-presentation</vt:lpstr>
      <vt:lpstr>PowerPoint-presentation</vt:lpstr>
      <vt:lpstr>PowerPoint-presentation</vt:lpstr>
      <vt:lpstr>The Result</vt:lpstr>
      <vt:lpstr>PowerPoint-presentation</vt:lpstr>
      <vt:lpstr>Some example</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prelimary Red Data Book of Sweden 2020 - Lichens</dc:title>
  <dc:creator>Ägaren</dc:creator>
  <cp:lastModifiedBy>Ägaren</cp:lastModifiedBy>
  <cp:revision>20</cp:revision>
  <dcterms:created xsi:type="dcterms:W3CDTF">2019-09-04T18:47:41Z</dcterms:created>
  <dcterms:modified xsi:type="dcterms:W3CDTF">2019-09-06T19:48:35Z</dcterms:modified>
</cp:coreProperties>
</file>