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6" d="100"/>
          <a:sy n="86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BE06F2-83D3-4052-9E41-520C4CF44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7BFC607-3422-4BB7-A44E-EB7B91950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B9DF97-F6D1-4E78-8146-86B0C0E6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D46-CC66-4575-A578-0395607528C8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A10D4D-A286-4347-BF36-02ADE31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6DFFB5-82F0-42BE-8FC9-AF5523E5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335-7913-4FF9-8594-A84564E68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8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B25D16-789D-41C5-A3B4-4012AEA1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8104A73-E691-4F5C-B8EA-1BBC8C12C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34133C-87FE-4873-A178-0C2E1812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D46-CC66-4575-A578-0395607528C8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AB16BE-0D99-47AC-A2AC-DAC834EA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657EB3-A211-4667-8B22-21E051C4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335-7913-4FF9-8594-A84564E68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0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53AFA29-6060-403C-AB21-CA88BD24E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79A8214-5BF6-40BC-88E6-BFABE9CAB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EBB8EA-8FB8-445C-8202-B6A898E0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D46-CC66-4575-A578-0395607528C8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C13162-5C28-466E-8318-64267741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9092E5-052C-4DCA-8037-6FBD21A6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335-7913-4FF9-8594-A84564E68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5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766976-B506-49E4-9181-E35236B16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D76B57-FA53-453F-A5E3-FAA5B6A28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5DD45E-C845-486A-A095-4BECC258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D46-CC66-4575-A578-0395607528C8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0C4A39-AAA9-4428-BD71-20C2248C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B9B402-A697-4DDD-9773-60E52C80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335-7913-4FF9-8594-A84564E68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8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AD4DE6-0F18-4E20-818D-CE1CD12B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E6D859-B172-44FF-8256-A9BD76C77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CF60D4-1C4A-4373-B809-67210A9A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D46-CC66-4575-A578-0395607528C8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895A4E-F14D-4445-9E07-048CF65F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A1EF73-6BAA-4699-9E47-0E677497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335-7913-4FF9-8594-A84564E68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8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63F3E0-6FE5-415C-BA1F-BEB302F5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A2E2F2-4851-4F6D-8906-CD1A4775D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B3E505-B6B1-4082-96CE-041CE5598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69E8CF-E346-454C-85A7-FD28CB4E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D46-CC66-4575-A578-0395607528C8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DC4D48-B325-40FF-97FC-CD324667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5664A8C-0B0C-4B94-B6C3-75392CB5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335-7913-4FF9-8594-A84564E68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02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793B6-F011-4538-8153-C5E9EA22A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427A0C-D936-4CFF-834C-DCCBAC79C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814ED72-B00C-4C06-A139-F6B6FC180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A1FA2A-2223-4621-8093-1706FE63F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CE51FF9-832A-47CF-B294-DBB21FBDB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B9151B4-15AE-4E18-B324-28B6E599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D46-CC66-4575-A578-0395607528C8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33D6CB8-C907-4459-A82B-91A5201B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BED8522-9B51-4E06-8822-9FCC4EE8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335-7913-4FF9-8594-A84564E68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5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AC0831-07A0-491E-990B-035C969AD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F342D8B-999A-4ED2-A314-351ABC83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D46-CC66-4575-A578-0395607528C8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F9B5ACE-DCCB-419A-AA32-D32CE9BD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46EE610-AED2-42DF-B73A-2F243579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335-7913-4FF9-8594-A84564E68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54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3BB3987-3005-4767-9DFC-F3094F9A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D46-CC66-4575-A578-0395607528C8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480D34C-1B99-4B8A-9720-BC277337D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180A9E9-3198-4D6F-881C-354DABA0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335-7913-4FF9-8594-A84564E68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6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9FEB02-24E8-40BB-BC87-08778F7D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9EAB82-E56B-4861-B64D-66206CA2E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DDE4583-EEF1-4774-A735-57D28902E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74ED74A-DD89-4B37-835D-F3A6D5E8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D46-CC66-4575-A578-0395607528C8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8C7B6B-D101-4547-88BE-76F62F2C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861262-8FC3-4A52-A5CF-562FD304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335-7913-4FF9-8594-A84564E68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7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399884-3152-439D-9CF5-55EE01D81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2993818-AC7A-417E-B40D-DB67C87CF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70CF1F1-6D8A-463B-A211-8698D4E4B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CA1767F-64D2-4A7C-B4AA-AC2A932E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D46-CC66-4575-A578-0395607528C8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6169D6-ECCD-497A-BD3C-86A2BA4D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D543411-D1EA-47B8-AFA2-F133F189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335-7913-4FF9-8594-A84564E68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2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F8D1E9-AC66-4F1D-BC14-D0D107C1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66DB70-FCD6-462F-BD56-4C99AAF16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AEF4B2-C880-4F32-A138-EB71083C3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49D46-CC66-4575-A578-0395607528C8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18AC59-DBA6-4220-BA49-DF715D1A1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D37C81-C8BD-4FF7-885E-9F7DBFA26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1C335-7913-4FF9-8594-A84564E68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3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opt.aari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f.ru/what-we-do/bio/biomy-rossii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2ahUKEwjN0OHWy77kAhXKpYsKHeMhDYkQjRx6BAgBEAQ&amp;url=http://elib.kspu.ru/get/37321&amp;psig=AOvVaw11j3l1Fvol7VTh99bOXIpQ&amp;ust=1567941330840678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291391-3E12-4F30-94DD-59398B605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6378" y="116207"/>
            <a:ext cx="4362448" cy="3312794"/>
          </a:xfrm>
          <a:noFill/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 вопросу о «белых пятнах» на карте лихенологических исследований в России (на примере Тунгусского заповедника)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C9913C0-FB7C-49CF-B613-53A5A8E92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6378" y="3503181"/>
            <a:ext cx="4485893" cy="2731770"/>
          </a:xfrm>
          <a:noFill/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Е.Э. Мучник</a:t>
            </a:r>
            <a:r>
              <a:rPr lang="ru-RU" b="1" i="1" baseline="30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Е.В. Бирюкова</a:t>
            </a:r>
            <a:r>
              <a:rPr lang="ru-RU" b="1" i="1" baseline="30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С.А. Леднев</a:t>
            </a:r>
            <a:r>
              <a:rPr lang="ru-RU" b="1" i="1" baseline="30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  <a:p>
            <a:endParaRPr lang="ru-RU" b="1" i="1" baseline="300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i="1" baseline="30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Институт лесоведения РАН</a:t>
            </a:r>
          </a:p>
          <a:p>
            <a:pPr>
              <a:spcBef>
                <a:spcPts val="0"/>
              </a:spcBef>
            </a:pPr>
            <a:r>
              <a:rPr lang="ru-RU" sz="2000" b="1" i="1" baseline="30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ГБПОУ «Воробьёвы горы»</a:t>
            </a:r>
          </a:p>
          <a:p>
            <a:pPr>
              <a:spcBef>
                <a:spcPts val="0"/>
              </a:spcBef>
            </a:pPr>
            <a:r>
              <a:rPr lang="ru-RU" sz="2000" b="1" i="1" baseline="30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Московский Государственный университет им. М.В. Ломоносова </a:t>
            </a:r>
          </a:p>
          <a:p>
            <a:endParaRPr lang="ru-RU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  <a:p>
            <a:pPr algn="l"/>
            <a:endParaRPr lang="ru-RU" sz="2000" dirty="0"/>
          </a:p>
        </p:txBody>
      </p:sp>
      <p:pic>
        <p:nvPicPr>
          <p:cNvPr id="5" name="Рисунок 4" descr="Изображение выглядит как трава, небо, природ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95DA849-AC5E-4A26-9FAE-D92E01650D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1" r="18881" b="1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pic>
        <p:nvPicPr>
          <p:cNvPr id="8" name="Picture 2" descr="цветная эмблема 12">
            <a:extLst>
              <a:ext uri="{FF2B5EF4-FFF2-40B4-BE49-F238E27FC236}">
                <a16:creationId xmlns:a16="http://schemas.microsoft.com/office/drawing/2014/main" xmlns="" id="{F76C4084-C8D6-4107-B48A-BD6C50CE1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531" y="6009093"/>
            <a:ext cx="1162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BC49D3-DA0E-43C7-ADB5-BA48829EE3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06" y="5949130"/>
            <a:ext cx="732923" cy="7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7D9B592-8C34-4985-AC15-553E64E203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06" y="594913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09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дерево, гриб, внеш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1C7B009-6507-4779-BECC-9EA6AE893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13"/>
            <a:ext cx="2880000" cy="2160000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DDB2077-AF8A-4DB8-BAD2-60248E715162}"/>
              </a:ext>
            </a:extLst>
          </p:cNvPr>
          <p:cNvSpPr/>
          <p:nvPr/>
        </p:nvSpPr>
        <p:spPr>
          <a:xfrm>
            <a:off x="4551671" y="87313"/>
            <a:ext cx="1751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результаты</a:t>
            </a:r>
            <a:endParaRPr lang="ru-RU" sz="2000" cap="all" dirty="0"/>
          </a:p>
        </p:txBody>
      </p:sp>
      <p:pic>
        <p:nvPicPr>
          <p:cNvPr id="8" name="Рисунок 7" descr="Изображение выглядит как гриб, дере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600A586B-3F58-4530-9D9F-DE1C33771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000"/>
            <a:ext cx="2880000" cy="2160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0E90008-CBA5-448D-A213-7D40A9FFD6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687"/>
            <a:ext cx="2880000" cy="216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скала, земля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B7B87CA-2FBC-44CB-8CA4-159D49323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17" y="87313"/>
            <a:ext cx="2880000" cy="2160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еда, торт, продукт, тарел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65E1E67-638E-4A8C-AF89-42AEE92E79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17" y="2349000"/>
            <a:ext cx="2880000" cy="2160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иб, лишайни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2E83AF6-0C83-4C67-A171-74B82BF931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924" y="4610687"/>
            <a:ext cx="2833985" cy="216000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0C6E032-0D8A-4B38-BCF6-724D66FCBF9F}"/>
              </a:ext>
            </a:extLst>
          </p:cNvPr>
          <p:cNvSpPr/>
          <p:nvPr/>
        </p:nvSpPr>
        <p:spPr>
          <a:xfrm>
            <a:off x="2880000" y="535661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Выявлено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25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таксонов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13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которых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являются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новыми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территории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заповедника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Acarospora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sp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– на силикатном щебне осыпи.</a:t>
            </a:r>
          </a:p>
          <a:p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Cladonia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coccifera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Willd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– на торфяной почве.</a:t>
            </a:r>
          </a:p>
          <a:p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deformis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Hoffm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– на торфяной почве.</a:t>
            </a:r>
          </a:p>
          <a:p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Icmadophila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ericetorium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Zahlbr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–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дерновинках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отмирающих мхов.</a:t>
            </a:r>
          </a:p>
          <a:p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Lecanora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circumborealis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Brodo et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Vitik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стволе берёзы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cf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intricata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Ach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.) –  на силикатном щебне осыпи.</a:t>
            </a:r>
          </a:p>
          <a:p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Melanohalea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olivacea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.)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Blanco et al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на ветке берёзы.</a:t>
            </a:r>
          </a:p>
          <a:p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Parmeliopsis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ambigua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Wulfen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Nyl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на стволах берёзы.</a:t>
            </a:r>
          </a:p>
          <a:p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Peltigera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extenuata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Nyl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.)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Vain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на почве.</a:t>
            </a:r>
          </a:p>
          <a:p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Porpidia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crustulata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Ach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.)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Hertel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et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Knoph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– на силикатном щебне осыпи.</a:t>
            </a:r>
          </a:p>
          <a:p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Rhizocarpon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grande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Fl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ö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rke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ex Flotow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Arnold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– 4, на силикатном щебне осыпи.</a:t>
            </a:r>
          </a:p>
          <a:p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Tuckermanopsis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ciliaris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(Ach)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Gyeln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–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стволе берёзы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Usnea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lapponica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Vain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– на ветке сосны.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9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кала, внешний, небо, дере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00CBF7D2-1A0A-4F1A-A23C-F10B0BD9A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виток: вертикальный 6">
            <a:extLst>
              <a:ext uri="{FF2B5EF4-FFF2-40B4-BE49-F238E27FC236}">
                <a16:creationId xmlns:a16="http://schemas.microsoft.com/office/drawing/2014/main" xmlns="" id="{3A6CC8CC-66A2-4A27-8D19-5BC58A346506}"/>
              </a:ext>
            </a:extLst>
          </p:cNvPr>
          <p:cNvSpPr/>
          <p:nvPr/>
        </p:nvSpPr>
        <p:spPr>
          <a:xfrm>
            <a:off x="8682038" y="0"/>
            <a:ext cx="3381375" cy="6857999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98EE21E-F951-48E3-AC75-E34CE48F1D42}"/>
              </a:ext>
            </a:extLst>
          </p:cNvPr>
          <p:cNvSpPr/>
          <p:nvPr/>
        </p:nvSpPr>
        <p:spPr>
          <a:xfrm>
            <a:off x="9039225" y="814685"/>
            <a:ext cx="256222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Благодарности:</a:t>
            </a: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Тунгусского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заповедника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экспедиции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«Тунгуска 2017»  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В.А.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Ромейко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Лаборатории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лихенологии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бриологии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БИН РАН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Оргкомитету конференции «Лишайники: от молекул до экосистем»!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97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внешний, природа, небо&#10;&#10;Автоматически созданное описание">
            <a:extLst>
              <a:ext uri="{FF2B5EF4-FFF2-40B4-BE49-F238E27FC236}">
                <a16:creationId xmlns:a16="http://schemas.microsoft.com/office/drawing/2014/main" xmlns="" id="{01CA864A-487A-429D-BFE4-EF8EF53ED9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1" b="17743"/>
          <a:stretch/>
        </p:blipFill>
        <p:spPr>
          <a:xfrm>
            <a:off x="0" y="10"/>
            <a:ext cx="10655455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287A911-4076-49B8-AC8E-9BA9ABCFA190}"/>
              </a:ext>
            </a:extLst>
          </p:cNvPr>
          <p:cNvSpPr/>
          <p:nvPr/>
        </p:nvSpPr>
        <p:spPr>
          <a:xfrm>
            <a:off x="8435331" y="744178"/>
            <a:ext cx="3756669" cy="825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44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Благодарю</a:t>
            </a:r>
            <a:r>
              <a:rPr lang="ru-RU" sz="48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F722B50-EA2A-432E-A4D5-29B6D758B2D9}"/>
              </a:ext>
            </a:extLst>
          </p:cNvPr>
          <p:cNvSpPr/>
          <p:nvPr/>
        </p:nvSpPr>
        <p:spPr>
          <a:xfrm>
            <a:off x="8576792" y="3616231"/>
            <a:ext cx="3549370" cy="764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44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внимание!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B26711-C8DC-4ED3-A21B-E594686022F3}"/>
              </a:ext>
            </a:extLst>
          </p:cNvPr>
          <p:cNvSpPr/>
          <p:nvPr/>
        </p:nvSpPr>
        <p:spPr>
          <a:xfrm>
            <a:off x="10409449" y="2044077"/>
            <a:ext cx="981359" cy="764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44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 </a:t>
            </a:r>
          </a:p>
        </p:txBody>
      </p:sp>
    </p:spTree>
    <p:extLst>
      <p:ext uri="{BB962C8B-B14F-4D97-AF65-F5344CB8AC3E}">
        <p14:creationId xmlns:p14="http://schemas.microsoft.com/office/powerpoint/2010/main" val="268988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0FBD0EA-6F6A-4331-B43A-25DFA68EC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99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5D5B209-BF6F-4147-962B-80DF218CA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90246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1AC8AE5-6E1A-4D41-A4E7-347DE33D5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67" y="273299"/>
            <a:ext cx="10755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Всего в России на сегодня 491 ООПТ Федерального значения: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A4E46312-16BC-44A6-AE87-D8BA59002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92084"/>
              </p:ext>
            </p:extLst>
          </p:nvPr>
        </p:nvGraphicFramePr>
        <p:xfrm>
          <a:off x="447675" y="1052513"/>
          <a:ext cx="11163300" cy="475297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60550">
                  <a:extLst>
                    <a:ext uri="{9D8B030D-6E8A-4147-A177-3AD203B41FA5}">
                      <a16:colId xmlns:a16="http://schemas.microsoft.com/office/drawing/2014/main" xmlns="" val="593700217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xmlns="" val="181137354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xmlns="" val="615255843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199674996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1947041531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xmlns="" val="245809204"/>
                    </a:ext>
                  </a:extLst>
                </a:gridCol>
              </a:tblGrid>
              <a:tr h="2242466"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Текущая актуальность</a:t>
                      </a:r>
                      <a:endParaRPr lang="ru-RU" sz="1600" b="1" cap="small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1524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Заповедники</a:t>
                      </a:r>
                      <a:endParaRPr lang="ru-RU" sz="1600" b="1" cap="small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1524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Национальные парки</a:t>
                      </a:r>
                      <a:endParaRPr lang="ru-RU" sz="1600" b="1" cap="small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1524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Государственные природные заказники</a:t>
                      </a:r>
                      <a:endParaRPr lang="ru-RU" sz="1600" b="1" cap="small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1524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Памятники природы</a:t>
                      </a:r>
                      <a:endParaRPr lang="ru-RU" sz="1600" b="1" cap="small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1524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Дендрологические парки и ботанические сады</a:t>
                      </a:r>
                      <a:endParaRPr lang="ru-RU" sz="1600" b="1" cap="small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152400" anchor="ctr"/>
                </a:tc>
                <a:extLst>
                  <a:ext uri="{0D108BD9-81ED-4DB2-BD59-A6C34878D82A}">
                    <a16:rowId xmlns:a16="http://schemas.microsoft.com/office/drawing/2014/main" xmlns="" val="4049702807"/>
                  </a:ext>
                </a:extLst>
              </a:tr>
              <a:tr h="1255254"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Существующие</a:t>
                      </a:r>
                      <a:endParaRPr lang="ru-RU" sz="1600" b="1" cap="small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111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62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xmlns="" val="1749482041"/>
                  </a:ext>
                </a:extLst>
              </a:tr>
              <a:tr h="1255254"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Перспективные</a:t>
                      </a:r>
                      <a:endParaRPr lang="ru-RU" sz="1600" b="1" cap="small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xmlns="" val="2878013806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3942057-2E7E-4453-818F-994E0C83FA80}"/>
              </a:ext>
            </a:extLst>
          </p:cNvPr>
          <p:cNvSpPr/>
          <p:nvPr/>
        </p:nvSpPr>
        <p:spPr>
          <a:xfrm>
            <a:off x="7768748" y="6080076"/>
            <a:ext cx="3304046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494949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2"/>
              </a:rPr>
              <a:t>http://oopt.aari.ru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1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7B90840-2307-4B52-960D-90419AF9C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655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028900-18C3-4375-903C-871690B0B426}"/>
              </a:ext>
            </a:extLst>
          </p:cNvPr>
          <p:cNvSpPr/>
          <p:nvPr/>
        </p:nvSpPr>
        <p:spPr>
          <a:xfrm>
            <a:off x="9180655" y="399818"/>
            <a:ext cx="29053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Биомы России. Научно-справочная биогеографическая карта. Издание 2./ науч. ред. Огуреева Г.Н. / Г.Н.  Огуреева Н.Б. Леонова., Л.Г. Емельянова, Е.В Булдакова, Н.Г. Кадетов, М.В.  Архипова, И.М. </a:t>
            </a:r>
            <a:r>
              <a:rPr lang="ru-RU" b="1" dirty="0" err="1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Микляева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, М.В. Бочарников, С.В. Дудов, Е.А. Игнатова, М.С. Игнатов, Е.Э. Мучник, Г.П. </a:t>
            </a:r>
            <a:r>
              <a:rPr lang="ru-RU" b="1" dirty="0" err="1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Урбанавичюс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,  А.К. Даниленко,  В.Ю. Румянцев, О.А. Леонтьева,  А.А. Романов, П.А. Константинов. – 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Всемирный фонд дикой природы (</a:t>
            </a: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</a:rPr>
              <a:t>WWF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), 2018. </a:t>
            </a:r>
            <a:r>
              <a:rPr lang="ru-RU" b="1" dirty="0">
                <a:solidFill>
                  <a:srgbClr val="7C9B30"/>
                </a:solidFill>
                <a:ea typeface="Times New Roman" panose="02020603050405020304" pitchFamily="18" charset="0"/>
                <a:hlinkClick r:id="rId3"/>
              </a:rPr>
              <a:t>https://wwf.ru/what-we-do/bio/biomy-rossii/</a:t>
            </a:r>
            <a:endParaRPr lang="ru-RU" b="1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6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B36B836-FF1D-4D28-883B-D987599DD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947"/>
            <a:ext cx="12192000" cy="583809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225FFF1-8983-4BC1-B025-3ACCF5CE0AC4}"/>
              </a:ext>
            </a:extLst>
          </p:cNvPr>
          <p:cNvSpPr/>
          <p:nvPr/>
        </p:nvSpPr>
        <p:spPr>
          <a:xfrm>
            <a:off x="1" y="108180"/>
            <a:ext cx="120491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cap="sm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44 федеральных </a:t>
            </a:r>
            <a:r>
              <a:rPr lang="ru-RU" sz="2000" b="1" cap="sm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ООПТ (</a:t>
            </a:r>
            <a:r>
              <a:rPr lang="ru-RU" sz="2000" b="1" cap="sm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 заказников</a:t>
            </a:r>
            <a:r>
              <a:rPr lang="ru-RU" sz="2000" b="1" cap="sm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10 национальных парков и 15 заповедников) в настоящее время не изучены или крайне недостаточно изучены в лихенологическом отношении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996C979A-C652-4921-824C-8B10D189A91A}"/>
              </a:ext>
            </a:extLst>
          </p:cNvPr>
          <p:cNvSpPr/>
          <p:nvPr/>
        </p:nvSpPr>
        <p:spPr>
          <a:xfrm>
            <a:off x="1503042" y="1196199"/>
            <a:ext cx="2057399" cy="7952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Олонецкий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27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нет данных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DCE1905-24D2-4E2E-BD14-128CC8C3AC82}"/>
              </a:ext>
            </a:extLst>
          </p:cNvPr>
          <p:cNvSpPr/>
          <p:nvPr/>
        </p:nvSpPr>
        <p:spPr>
          <a:xfrm>
            <a:off x="64770" y="1705709"/>
            <a:ext cx="2057399" cy="9193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Ремдовский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75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нет данных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D3ECC6D8-1962-437F-B9A3-6052597273BF}"/>
              </a:ext>
            </a:extLst>
          </p:cNvPr>
          <p:cNvSpPr/>
          <p:nvPr/>
        </p:nvSpPr>
        <p:spPr>
          <a:xfrm>
            <a:off x="2307904" y="5094045"/>
            <a:ext cx="1986917" cy="9019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Курганский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32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нет данных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A66ACF2F-AC3C-43FD-9E7D-DDE158664D51}"/>
              </a:ext>
            </a:extLst>
          </p:cNvPr>
          <p:cNvSpPr/>
          <p:nvPr/>
        </p:nvSpPr>
        <p:spPr>
          <a:xfrm>
            <a:off x="4021332" y="5162897"/>
            <a:ext cx="1986917" cy="9019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Кирзинский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120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нет данных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3299EF0B-2843-4FF0-86CB-9DA886EDC2F5}"/>
              </a:ext>
            </a:extLst>
          </p:cNvPr>
          <p:cNvSpPr/>
          <p:nvPr/>
        </p:nvSpPr>
        <p:spPr>
          <a:xfrm>
            <a:off x="3334229" y="1893008"/>
            <a:ext cx="2690334" cy="227334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Надымский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564 тыс. га,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Куноватский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220 тыс. га.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Васпухольский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120 тыс. га,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Верхнекондинский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240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нет данных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88D78E60-34B0-47B5-8AEA-5BA16D5E6096}"/>
              </a:ext>
            </a:extLst>
          </p:cNvPr>
          <p:cNvSpPr/>
          <p:nvPr/>
        </p:nvSpPr>
        <p:spPr>
          <a:xfrm>
            <a:off x="777002" y="2409824"/>
            <a:ext cx="2778678" cy="122799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Сумароковский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26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тыс.га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Клязьминский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21 тыс. га, Ярославский, 14 тыс. га, Муромский, 30 тыс. га</a:t>
            </a:r>
          </a:p>
          <a:p>
            <a:pPr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нет данных</a:t>
            </a: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57CA132-5FF2-41FA-9542-2B01441C9A28}"/>
              </a:ext>
            </a:extLst>
          </p:cNvPr>
          <p:cNvSpPr/>
          <p:nvPr/>
        </p:nvSpPr>
        <p:spPr>
          <a:xfrm>
            <a:off x="8180069" y="4976446"/>
            <a:ext cx="1986917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Хингано-Архаринский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49 тыс. га, Орловский, 121,5 тыс. га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нет данных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59F628F2-1F40-43B5-99F7-A26FEF60A4F2}"/>
              </a:ext>
            </a:extLst>
          </p:cNvPr>
          <p:cNvSpPr/>
          <p:nvPr/>
        </p:nvSpPr>
        <p:spPr>
          <a:xfrm>
            <a:off x="777002" y="3596486"/>
            <a:ext cx="2690334" cy="9193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Старокулаткинский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 тыс. га, нет данных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F99F0086-D6A0-4D0C-878A-0923E5570D1B}"/>
              </a:ext>
            </a:extLst>
          </p:cNvPr>
          <p:cNvSpPr/>
          <p:nvPr/>
        </p:nvSpPr>
        <p:spPr>
          <a:xfrm>
            <a:off x="2690397" y="4215993"/>
            <a:ext cx="2690334" cy="10006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Белоозерский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18 тыс. га,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Тюменский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54  тыс. га, нет данных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7E1EDF2A-E77C-4732-9A3B-6EE11465F556}"/>
              </a:ext>
            </a:extLst>
          </p:cNvPr>
          <p:cNvSpPr/>
          <p:nvPr/>
        </p:nvSpPr>
        <p:spPr>
          <a:xfrm>
            <a:off x="5610222" y="2227458"/>
            <a:ext cx="2057399" cy="7952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Пуринский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785,5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нет данных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4C70ACA5-BE61-48FA-9092-BFF593580AE9}"/>
              </a:ext>
            </a:extLst>
          </p:cNvPr>
          <p:cNvSpPr/>
          <p:nvPr/>
        </p:nvSpPr>
        <p:spPr>
          <a:xfrm>
            <a:off x="5851682" y="3578910"/>
            <a:ext cx="2057399" cy="7952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Елогуйский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748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нет данных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272649A-B65C-490F-9AD1-265CF8D097C2}"/>
              </a:ext>
            </a:extLst>
          </p:cNvPr>
          <p:cNvSpPr/>
          <p:nvPr/>
        </p:nvSpPr>
        <p:spPr>
          <a:xfrm>
            <a:off x="3338568" y="873626"/>
            <a:ext cx="5375381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Государственные природные заказники</a:t>
            </a: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cap="sm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5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B36B836-FF1D-4D28-883B-D987599DD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871"/>
            <a:ext cx="12192000" cy="583809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225FFF1-8983-4BC1-B025-3ACCF5CE0AC4}"/>
              </a:ext>
            </a:extLst>
          </p:cNvPr>
          <p:cNvSpPr/>
          <p:nvPr/>
        </p:nvSpPr>
        <p:spPr>
          <a:xfrm>
            <a:off x="1" y="176021"/>
            <a:ext cx="12049124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Национальные парки</a:t>
            </a:r>
            <a:r>
              <a:rPr lang="ru-RU" sz="2000" b="1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2000" cap="sm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ACD5BCDD-8C7C-424E-A055-5D7787E48801}"/>
              </a:ext>
            </a:extLst>
          </p:cNvPr>
          <p:cNvSpPr/>
          <p:nvPr/>
        </p:nvSpPr>
        <p:spPr>
          <a:xfrm>
            <a:off x="3418997" y="1351766"/>
            <a:ext cx="1820704" cy="9956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Русская Арктика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1,4 млн.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190 видов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DCE1905-24D2-4E2E-BD14-128CC8C3AC82}"/>
              </a:ext>
            </a:extLst>
          </p:cNvPr>
          <p:cNvSpPr/>
          <p:nvPr/>
        </p:nvSpPr>
        <p:spPr>
          <a:xfrm>
            <a:off x="654842" y="1230907"/>
            <a:ext cx="3109439" cy="123734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Онежское Поморье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220 тыс. га,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Кенозерский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140 тыс. га, нет данных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D3ECC6D8-1962-437F-B9A3-6052597273BF}"/>
              </a:ext>
            </a:extLst>
          </p:cNvPr>
          <p:cNvSpPr/>
          <p:nvPr/>
        </p:nvSpPr>
        <p:spPr>
          <a:xfrm>
            <a:off x="1891666" y="3390314"/>
            <a:ext cx="1986917" cy="8399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Нечкинский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нет данных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1D112C2-5E13-4129-BE15-70385EA70D3E}"/>
              </a:ext>
            </a:extLst>
          </p:cNvPr>
          <p:cNvSpPr/>
          <p:nvPr/>
        </p:nvSpPr>
        <p:spPr>
          <a:xfrm>
            <a:off x="9844086" y="743392"/>
            <a:ext cx="1840229" cy="9956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Берингия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 млн.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нет данных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A66ACF2F-AC3C-43FD-9E7D-DDE158664D51}"/>
              </a:ext>
            </a:extLst>
          </p:cNvPr>
          <p:cNvSpPr/>
          <p:nvPr/>
        </p:nvSpPr>
        <p:spPr>
          <a:xfrm>
            <a:off x="9306875" y="3721033"/>
            <a:ext cx="1986917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Анюйский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429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нет данных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88D78E60-34B0-47B5-8AEA-5BA16D5E6096}"/>
              </a:ext>
            </a:extLst>
          </p:cNvPr>
          <p:cNvSpPr/>
          <p:nvPr/>
        </p:nvSpPr>
        <p:spPr>
          <a:xfrm>
            <a:off x="1360170" y="2218201"/>
            <a:ext cx="3615693" cy="9956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Ладожские шхеры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122 тыс. га, нет обобщения;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Русский север, 68 тыс. га , 131 вид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57CA132-5FF2-41FA-9542-2B01441C9A28}"/>
              </a:ext>
            </a:extLst>
          </p:cNvPr>
          <p:cNvSpPr/>
          <p:nvPr/>
        </p:nvSpPr>
        <p:spPr>
          <a:xfrm>
            <a:off x="7590472" y="2438692"/>
            <a:ext cx="1986917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Ленские столбы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1,2 млн.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83 вида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232A5520-90AA-4294-AC88-3D08F7F299EF}"/>
              </a:ext>
            </a:extLst>
          </p:cNvPr>
          <p:cNvSpPr/>
          <p:nvPr/>
        </p:nvSpPr>
        <p:spPr>
          <a:xfrm>
            <a:off x="58103" y="3721033"/>
            <a:ext cx="1986918" cy="76844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Хвалынский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26 тыс. га, 65 видов </a:t>
            </a:r>
          </a:p>
        </p:txBody>
      </p:sp>
    </p:spTree>
    <p:extLst>
      <p:ext uri="{BB962C8B-B14F-4D97-AF65-F5344CB8AC3E}">
        <p14:creationId xmlns:p14="http://schemas.microsoft.com/office/powerpoint/2010/main" val="304764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B36B836-FF1D-4D28-883B-D987599DD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522"/>
            <a:ext cx="12192000" cy="583809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225FFF1-8983-4BC1-B025-3ACCF5CE0AC4}"/>
              </a:ext>
            </a:extLst>
          </p:cNvPr>
          <p:cNvSpPr/>
          <p:nvPr/>
        </p:nvSpPr>
        <p:spPr>
          <a:xfrm>
            <a:off x="1" y="176021"/>
            <a:ext cx="12049124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Государственные природные заповедники: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ACD5BCDD-8C7C-424E-A055-5D7787E48801}"/>
              </a:ext>
            </a:extLst>
          </p:cNvPr>
          <p:cNvSpPr/>
          <p:nvPr/>
        </p:nvSpPr>
        <p:spPr>
          <a:xfrm>
            <a:off x="2274570" y="2070638"/>
            <a:ext cx="1840229" cy="88592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Пинежский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52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140 видов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996C979A-C652-4921-824C-8B10D189A91A}"/>
              </a:ext>
            </a:extLst>
          </p:cNvPr>
          <p:cNvSpPr/>
          <p:nvPr/>
        </p:nvSpPr>
        <p:spPr>
          <a:xfrm>
            <a:off x="252413" y="1313758"/>
            <a:ext cx="2057399" cy="10039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Полистовский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39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82 вида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DCE1905-24D2-4E2E-BD14-128CC8C3AC82}"/>
              </a:ext>
            </a:extLst>
          </p:cNvPr>
          <p:cNvSpPr/>
          <p:nvPr/>
        </p:nvSpPr>
        <p:spPr>
          <a:xfrm>
            <a:off x="598171" y="2306558"/>
            <a:ext cx="2057399" cy="10969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Рдейский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37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89 видов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D3ECC6D8-1962-437F-B9A3-6052597273BF}"/>
              </a:ext>
            </a:extLst>
          </p:cNvPr>
          <p:cNvSpPr/>
          <p:nvPr/>
        </p:nvSpPr>
        <p:spPr>
          <a:xfrm>
            <a:off x="4114799" y="4976446"/>
            <a:ext cx="1986917" cy="83614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Васюганский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615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нет данных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873C731E-1898-461D-8E2F-DE6606BB0A8A}"/>
              </a:ext>
            </a:extLst>
          </p:cNvPr>
          <p:cNvSpPr/>
          <p:nvPr/>
        </p:nvSpPr>
        <p:spPr>
          <a:xfrm>
            <a:off x="9690733" y="4904639"/>
            <a:ext cx="1743461" cy="93345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Болоньский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103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нет данных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1D112C2-5E13-4129-BE15-70385EA70D3E}"/>
              </a:ext>
            </a:extLst>
          </p:cNvPr>
          <p:cNvSpPr/>
          <p:nvPr/>
        </p:nvSpPr>
        <p:spPr>
          <a:xfrm>
            <a:off x="10351771" y="1795595"/>
            <a:ext cx="1840229" cy="100667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Корякский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317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200 видов 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A66ACF2F-AC3C-43FD-9E7D-DDE158664D51}"/>
              </a:ext>
            </a:extLst>
          </p:cNvPr>
          <p:cNvSpPr/>
          <p:nvPr/>
        </p:nvSpPr>
        <p:spPr>
          <a:xfrm>
            <a:off x="5625463" y="3869401"/>
            <a:ext cx="1986917" cy="103523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Тунгусский</a:t>
            </a:r>
          </a:p>
          <a:p>
            <a:pPr algn="ctr"/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297 тыс. га,</a:t>
            </a:r>
          </a:p>
          <a:p>
            <a:pPr algn="ctr"/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75 видов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3299EF0B-2843-4FF0-86CB-9DA886EDC2F5}"/>
              </a:ext>
            </a:extLst>
          </p:cNvPr>
          <p:cNvSpPr/>
          <p:nvPr/>
        </p:nvSpPr>
        <p:spPr>
          <a:xfrm>
            <a:off x="4049076" y="2647120"/>
            <a:ext cx="2381250" cy="88592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Верхнетазовский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631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125 видов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88D78E60-34B0-47B5-8AEA-5BA16D5E6096}"/>
              </a:ext>
            </a:extLst>
          </p:cNvPr>
          <p:cNvSpPr/>
          <p:nvPr/>
        </p:nvSpPr>
        <p:spPr>
          <a:xfrm>
            <a:off x="1970723" y="3454447"/>
            <a:ext cx="1986917" cy="8071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Нургуш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23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95 видов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57CA132-5FF2-41FA-9542-2B01441C9A28}"/>
              </a:ext>
            </a:extLst>
          </p:cNvPr>
          <p:cNvSpPr/>
          <p:nvPr/>
        </p:nvSpPr>
        <p:spPr>
          <a:xfrm>
            <a:off x="8079401" y="5284305"/>
            <a:ext cx="1986917" cy="9830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Хинганский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97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65 видов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35047021-8A95-4642-B337-BE3E6486EA78}"/>
              </a:ext>
            </a:extLst>
          </p:cNvPr>
          <p:cNvSpPr/>
          <p:nvPr/>
        </p:nvSpPr>
        <p:spPr>
          <a:xfrm>
            <a:off x="92278" y="4032101"/>
            <a:ext cx="2650921" cy="118585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Ростовский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9,5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 видов,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Черные земли 122 тыс. га, 20 видов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A54649E-6C55-4C38-A197-0126FD8B472F}"/>
              </a:ext>
            </a:extLst>
          </p:cNvPr>
          <p:cNvSpPr/>
          <p:nvPr/>
        </p:nvSpPr>
        <p:spPr>
          <a:xfrm>
            <a:off x="10187462" y="4158300"/>
            <a:ext cx="1986917" cy="93345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Поронайский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57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148 видов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65B15DEC-7F43-4C38-9322-2DD3DDB63B11}"/>
              </a:ext>
            </a:extLst>
          </p:cNvPr>
          <p:cNvSpPr/>
          <p:nvPr/>
        </p:nvSpPr>
        <p:spPr>
          <a:xfrm>
            <a:off x="9194003" y="3509389"/>
            <a:ext cx="1986917" cy="8071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Буреинский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358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121 вид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0316AA82-1E2D-4D4F-BC52-01E3892945ED}"/>
              </a:ext>
            </a:extLst>
          </p:cNvPr>
          <p:cNvSpPr/>
          <p:nvPr/>
        </p:nvSpPr>
        <p:spPr>
          <a:xfrm>
            <a:off x="9720252" y="2639688"/>
            <a:ext cx="1986917" cy="93345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Магаданский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884 тыс. га,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90 видов</a:t>
            </a:r>
          </a:p>
        </p:txBody>
      </p:sp>
    </p:spTree>
    <p:extLst>
      <p:ext uri="{BB962C8B-B14F-4D97-AF65-F5344CB8AC3E}">
        <p14:creationId xmlns:p14="http://schemas.microsoft.com/office/powerpoint/2010/main" val="32657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ва, внешний, небо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4CA37BB-F979-4EEE-BBC0-9B942161F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4" y="379251"/>
            <a:ext cx="8079541" cy="5393094"/>
          </a:xfrm>
          <a:prstGeom prst="rect">
            <a:avLst/>
          </a:prstGeom>
        </p:spPr>
      </p:pic>
      <p:pic>
        <p:nvPicPr>
          <p:cNvPr id="5" name="Picture 2" descr="Картинки по запросу карта тунгусского заповедника">
            <a:hlinkClick r:id="rId3"/>
            <a:extLst>
              <a:ext uri="{FF2B5EF4-FFF2-40B4-BE49-F238E27FC236}">
                <a16:creationId xmlns:a16="http://schemas.microsoft.com/office/drawing/2014/main" xmlns="" id="{C895DF7E-0E8B-4133-ABF2-0BEC59BC4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55" y="3324420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488D366-09D4-4CD4-BE9B-69DD46BCEF45}"/>
              </a:ext>
            </a:extLst>
          </p:cNvPr>
          <p:cNvSpPr/>
          <p:nvPr/>
        </p:nvSpPr>
        <p:spPr>
          <a:xfrm>
            <a:off x="8322906" y="250668"/>
            <a:ext cx="36389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Тунгусский заповедник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площадью 296 562 га создан Постановлением Правительства РФ от 9 октября 1995 г. в Эвенкийском районе Красноярского края.</a:t>
            </a:r>
          </a:p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Климат района резко континентальный с большими амплитудами суточных и сезонных температур воздуха и почвы, малым количеством атмосферных осадков и отчетливо выраженными периодами летней засухи. Среднегодовая температура воздуха на территории заповедника минус 6° С. </a:t>
            </a:r>
          </a:p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Леса занимают около 70 % площади заповедника, еще 15—20 % заняты болотами.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49567A2-56C9-4BF9-8586-9A50D9E14957}"/>
              </a:ext>
            </a:extLst>
          </p:cNvPr>
          <p:cNvSpPr/>
          <p:nvPr/>
        </p:nvSpPr>
        <p:spPr>
          <a:xfrm>
            <a:off x="185415" y="5961001"/>
            <a:ext cx="11164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Единственный опубликованный к настоящему времени список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лихенофлоры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Тимошок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Конева, 2012) насчитывает 62 вида.</a:t>
            </a:r>
          </a:p>
        </p:txBody>
      </p:sp>
    </p:spTree>
    <p:extLst>
      <p:ext uri="{BB962C8B-B14F-4D97-AF65-F5344CB8AC3E}">
        <p14:creationId xmlns:p14="http://schemas.microsoft.com/office/powerpoint/2010/main" val="60245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B2CE1F-1B25-4E31-BE68-B9025A4CE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89" y="759888"/>
            <a:ext cx="10784633" cy="5962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Сбор данных проводился в ходе комплексной учебно-исследовательской экспедиции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«Тунгуска 2017» 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ГБПОУ «Воробьёвы горы» под руководством педагога дополнительного образования Ромейко В.А. </a:t>
            </a:r>
          </a:p>
          <a:p>
            <a:pPr marL="0" indent="0">
              <a:buNone/>
            </a:pP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В ходе экспедиции сборы лишайников (порядка 50 образцов) проводились в 5 пунктах на территории Центральной части ТГПЗ: </a:t>
            </a:r>
          </a:p>
          <a:p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 Кордон «Пристань»: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60˚51'18.8''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101˚53'3''. Сосняк-брусничник;</a:t>
            </a:r>
          </a:p>
          <a:p>
            <a:pPr lvl="0"/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Озеро </a:t>
            </a:r>
            <a:r>
              <a:rPr lang="ru-RU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Чеко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: N60˚57'47.3'' E101˚51'37''. Сосняк-брусничник;</a:t>
            </a:r>
          </a:p>
          <a:p>
            <a:pPr lvl="0"/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Южное болото: N60˚52'54.1'' E101˚52'26.4'' Кустарничковое лишайниково-сфагновое болото. </a:t>
            </a:r>
          </a:p>
          <a:p>
            <a:pPr lvl="0"/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Гора </a:t>
            </a:r>
            <a:r>
              <a:rPr lang="ru-RU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Фаррингтон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: N60˚54'59'' E101˚57'0''. Сосняк-</a:t>
            </a:r>
            <a:r>
              <a:rPr lang="ru-RU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голубичник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Окрестности кордона «Пристань» N60˚51'09.4'' E101˚52'49.5''. Кустарничковое лишайниково-сфагновое болото. </a:t>
            </a:r>
          </a:p>
          <a:p>
            <a:pPr marL="0" indent="0">
              <a:buNone/>
            </a:pP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К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амеральн</a:t>
            </a:r>
            <a:r>
              <a:rPr lang="ru-RU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ая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обработка материалов осуществлена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использованием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стандартных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методов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 (Флора лишайников России, 2014).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Уточнение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определения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ряда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видов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выполнено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гербарии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Б</a:t>
            </a:r>
            <a:r>
              <a:rPr lang="ru-RU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отанического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 института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им. В.Л.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Комарова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РАН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LE-L, г.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Санкт-Петербург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endParaRPr lang="ru-RU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9756427-E8B9-4E56-B15A-63ECDEE06693}"/>
              </a:ext>
            </a:extLst>
          </p:cNvPr>
          <p:cNvSpPr/>
          <p:nvPr/>
        </p:nvSpPr>
        <p:spPr>
          <a:xfrm>
            <a:off x="8572687" y="286755"/>
            <a:ext cx="3194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Материалы и методы</a:t>
            </a:r>
            <a:endParaRPr lang="ru-RU" sz="2000" cap="all" dirty="0"/>
          </a:p>
        </p:txBody>
      </p:sp>
    </p:spTree>
    <p:extLst>
      <p:ext uri="{BB962C8B-B14F-4D97-AF65-F5344CB8AC3E}">
        <p14:creationId xmlns:p14="http://schemas.microsoft.com/office/powerpoint/2010/main" val="1132472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869</Words>
  <Application>Microsoft Office PowerPoint</Application>
  <PresentationFormat>Широкоэкранный</PresentationFormat>
  <Paragraphs>168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Helvetica</vt:lpstr>
      <vt:lpstr>Tahoma</vt:lpstr>
      <vt:lpstr>Times New Roman</vt:lpstr>
      <vt:lpstr>Wingdings</vt:lpstr>
      <vt:lpstr>Тема Office</vt:lpstr>
      <vt:lpstr>К вопросу о «белых пятнах» на карте лихенологических исследований в России (на примере Тунгусского заповедника)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Eugenia Muchnik</dc:creator>
  <cp:lastModifiedBy>Eugenia Muchnik</cp:lastModifiedBy>
  <cp:revision>44</cp:revision>
  <dcterms:created xsi:type="dcterms:W3CDTF">2019-08-21T18:19:48Z</dcterms:created>
  <dcterms:modified xsi:type="dcterms:W3CDTF">2019-09-08T15:19:29Z</dcterms:modified>
</cp:coreProperties>
</file>