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5" r:id="rId3"/>
    <p:sldId id="257" r:id="rId4"/>
    <p:sldId id="280" r:id="rId5"/>
    <p:sldId id="259" r:id="rId6"/>
    <p:sldId id="260" r:id="rId7"/>
    <p:sldId id="261" r:id="rId8"/>
    <p:sldId id="286" r:id="rId9"/>
    <p:sldId id="262" r:id="rId10"/>
    <p:sldId id="281" r:id="rId11"/>
    <p:sldId id="263" r:id="rId12"/>
    <p:sldId id="282" r:id="rId13"/>
    <p:sldId id="264" r:id="rId14"/>
    <p:sldId id="287" r:id="rId15"/>
    <p:sldId id="284" r:id="rId16"/>
    <p:sldId id="265" r:id="rId17"/>
    <p:sldId id="266" r:id="rId18"/>
    <p:sldId id="283" r:id="rId19"/>
    <p:sldId id="267" r:id="rId20"/>
    <p:sldId id="270" r:id="rId21"/>
    <p:sldId id="271" r:id="rId22"/>
    <p:sldId id="273" r:id="rId23"/>
    <p:sldId id="274" r:id="rId24"/>
    <p:sldId id="276" r:id="rId25"/>
    <p:sldId id="278"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318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9134" autoAdjust="0"/>
  </p:normalViewPr>
  <p:slideViewPr>
    <p:cSldViewPr>
      <p:cViewPr varScale="1">
        <p:scale>
          <a:sx n="61" d="100"/>
          <a:sy n="61" d="100"/>
        </p:scale>
        <p:origin x="151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050;&#1072;&#1092;&#1077;&#1076;&#1088;&#1072;%20&#1069;&#1041;&#1080;&#1054;&#1055;\&#1044;&#1086;&#1082;&#1091;&#1084;&#1077;&#1085;&#1090;&#1099;\&#1044;&#1086;&#1094;&#1077;&#1085;&#1090;\&#1050;&#1091;&#1088;&#1089;&#1086;&#1074;&#1080;&#1082;&#1080;\2018-2019\&#1054;&#1074;&#1095;&#1080;&#1085;&#1085;&#1080;&#1082;&#1086;&#1074;&#1072;\&#1041;&#1095;+&#1040;&#1083;%20&#1087;&#1086;%20&#1054;&#1054;&#1055;&#1058;%20&#1053;&#1054;&#1042;%20(2).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77329115056328E-2"/>
          <c:y val="2.1057510176117362E-2"/>
          <c:w val="0.88937062459688609"/>
          <c:h val="0.69436162495466092"/>
        </c:manualLayout>
      </c:layout>
      <c:barChart>
        <c:barDir val="col"/>
        <c:grouping val="clustered"/>
        <c:varyColors val="0"/>
        <c:ser>
          <c:idx val="0"/>
          <c:order val="0"/>
          <c:tx>
            <c:v>Столбец 1</c:v>
          </c:tx>
          <c:spPr>
            <a:solidFill>
              <a:srgbClr val="318F2F"/>
            </a:solidFill>
            <a:ln>
              <a:solidFill>
                <a:srgbClr val="001132"/>
              </a:solidFill>
            </a:ln>
          </c:spPr>
          <c:invertIfNegative val="0"/>
          <c:dPt>
            <c:idx val="0"/>
            <c:invertIfNegative val="0"/>
            <c:bubble3D val="0"/>
            <c:extLst>
              <c:ext xmlns:c16="http://schemas.microsoft.com/office/drawing/2014/chart" uri="{C3380CC4-5D6E-409C-BE32-E72D297353CC}">
                <c16:uniqueId val="{00000000-EB8B-4E68-A328-2F75C88E5FE5}"/>
              </c:ext>
            </c:extLst>
          </c:dPt>
          <c:dPt>
            <c:idx val="5"/>
            <c:invertIfNegative val="0"/>
            <c:bubble3D val="0"/>
            <c:extLst>
              <c:ext xmlns:c16="http://schemas.microsoft.com/office/drawing/2014/chart" uri="{C3380CC4-5D6E-409C-BE32-E72D297353CC}">
                <c16:uniqueId val="{00000001-EB8B-4E68-A328-2F75C88E5FE5}"/>
              </c:ext>
            </c:extLst>
          </c:dPt>
          <c:dPt>
            <c:idx val="6"/>
            <c:invertIfNegative val="0"/>
            <c:bubble3D val="0"/>
            <c:extLst>
              <c:ext xmlns:c16="http://schemas.microsoft.com/office/drawing/2014/chart" uri="{C3380CC4-5D6E-409C-BE32-E72D297353CC}">
                <c16:uniqueId val="{00000002-EB8B-4E68-A328-2F75C88E5FE5}"/>
              </c:ext>
            </c:extLst>
          </c:dPt>
          <c:dLbls>
            <c:numFmt formatCode="General" sourceLinked="0"/>
            <c:spPr>
              <a:noFill/>
              <a:ln>
                <a:noFill/>
              </a:ln>
              <a:effectLst/>
            </c:spPr>
            <c:txPr>
              <a:bodyPr/>
              <a:lstStyle/>
              <a:p>
                <a:pPr>
                  <a:defRPr sz="1600" b="1">
                    <a:solidFill>
                      <a:srgbClr val="001132"/>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1"/>
              <c:pt idx="0">
                <c:v>Lecanorales</c:v>
              </c:pt>
              <c:pt idx="1">
                <c:v>Teloschistales</c:v>
              </c:pt>
              <c:pt idx="2">
                <c:v>Caliciales</c:v>
              </c:pt>
              <c:pt idx="3">
                <c:v>Verrucariales</c:v>
              </c:pt>
              <c:pt idx="4">
                <c:v>Peltigerales</c:v>
              </c:pt>
              <c:pt idx="5">
                <c:v>Pertusariales</c:v>
              </c:pt>
              <c:pt idx="6">
                <c:v>Acarosporales</c:v>
              </c:pt>
              <c:pt idx="7">
                <c:v>Candelariales</c:v>
              </c:pt>
              <c:pt idx="8">
                <c:v>Arthoniales</c:v>
              </c:pt>
              <c:pt idx="9">
                <c:v>Lichinales</c:v>
              </c:pt>
              <c:pt idx="10">
                <c:v>Ostropales</c:v>
              </c:pt>
            </c:strLit>
          </c:cat>
          <c:val>
            <c:numLit>
              <c:formatCode>General</c:formatCode>
              <c:ptCount val="11"/>
              <c:pt idx="0">
                <c:v>29</c:v>
              </c:pt>
              <c:pt idx="1">
                <c:v>16</c:v>
              </c:pt>
              <c:pt idx="2">
                <c:v>15</c:v>
              </c:pt>
              <c:pt idx="3">
                <c:v>11</c:v>
              </c:pt>
              <c:pt idx="4">
                <c:v>8</c:v>
              </c:pt>
              <c:pt idx="5">
                <c:v>7</c:v>
              </c:pt>
              <c:pt idx="6">
                <c:v>6</c:v>
              </c:pt>
              <c:pt idx="7">
                <c:v>2</c:v>
              </c:pt>
              <c:pt idx="8">
                <c:v>1</c:v>
              </c:pt>
              <c:pt idx="9">
                <c:v>1</c:v>
              </c:pt>
              <c:pt idx="10">
                <c:v>1</c:v>
              </c:pt>
            </c:numLit>
          </c:val>
          <c:extLst>
            <c:ext xmlns:c16="http://schemas.microsoft.com/office/drawing/2014/chart" uri="{C3380CC4-5D6E-409C-BE32-E72D297353CC}">
              <c16:uniqueId val="{00000003-EB8B-4E68-A328-2F75C88E5FE5}"/>
            </c:ext>
          </c:extLst>
        </c:ser>
        <c:dLbls>
          <c:showLegendKey val="0"/>
          <c:showVal val="0"/>
          <c:showCatName val="0"/>
          <c:showSerName val="0"/>
          <c:showPercent val="0"/>
          <c:showBubbleSize val="0"/>
        </c:dLbls>
        <c:gapWidth val="100"/>
        <c:axId val="149348352"/>
        <c:axId val="149346176"/>
      </c:barChart>
      <c:valAx>
        <c:axId val="149346176"/>
        <c:scaling>
          <c:orientation val="minMax"/>
        </c:scaling>
        <c:delete val="0"/>
        <c:axPos val="l"/>
        <c:majorGridlines>
          <c:spPr>
            <a:ln>
              <a:solidFill>
                <a:srgbClr val="001132"/>
              </a:solidFill>
            </a:ln>
          </c:spPr>
        </c:majorGridlines>
        <c:title>
          <c:tx>
            <c:rich>
              <a:bodyPr/>
              <a:lstStyle/>
              <a:p>
                <a:pPr>
                  <a:defRPr sz="1800">
                    <a:solidFill>
                      <a:srgbClr val="001132"/>
                    </a:solidFill>
                  </a:defRPr>
                </a:pPr>
                <a:r>
                  <a:rPr lang="en-US" sz="1800" dirty="0">
                    <a:solidFill>
                      <a:srgbClr val="001132"/>
                    </a:solidFill>
                    <a:latin typeface="Times New Roman" panose="02020603050405020304" pitchFamily="18" charset="0"/>
                    <a:cs typeface="Times New Roman" panose="02020603050405020304" pitchFamily="18" charset="0"/>
                  </a:rPr>
                  <a:t>Number of species</a:t>
                </a:r>
                <a:endParaRPr lang="ru-RU" sz="1800" dirty="0">
                  <a:solidFill>
                    <a:srgbClr val="001132"/>
                  </a:solidFill>
                  <a:latin typeface="Times New Roman" panose="02020603050405020304" pitchFamily="18" charset="0"/>
                  <a:cs typeface="Times New Roman" panose="02020603050405020304" pitchFamily="18" charset="0"/>
                </a:endParaRPr>
              </a:p>
            </c:rich>
          </c:tx>
          <c:layout>
            <c:manualLayout>
              <c:xMode val="edge"/>
              <c:yMode val="edge"/>
              <c:x val="1.2902937257837473E-2"/>
              <c:y val="5.3881030105186805E-3"/>
            </c:manualLayout>
          </c:layout>
          <c:overlay val="0"/>
        </c:title>
        <c:numFmt formatCode="General" sourceLinked="0"/>
        <c:majorTickMark val="none"/>
        <c:minorTickMark val="none"/>
        <c:tickLblPos val="nextTo"/>
        <c:spPr>
          <a:ln>
            <a:solidFill>
              <a:srgbClr val="001132"/>
            </a:solidFill>
          </a:ln>
        </c:spPr>
        <c:txPr>
          <a:bodyPr/>
          <a:lstStyle/>
          <a:p>
            <a:pPr>
              <a:defRPr sz="1600" b="1">
                <a:latin typeface="Times New Roman" panose="02020603050405020304" pitchFamily="18" charset="0"/>
                <a:cs typeface="Times New Roman" panose="02020603050405020304" pitchFamily="18" charset="0"/>
              </a:defRPr>
            </a:pPr>
            <a:endParaRPr lang="ru-RU"/>
          </a:p>
        </c:txPr>
        <c:crossAx val="149348352"/>
        <c:crosses val="autoZero"/>
        <c:crossBetween val="between"/>
      </c:valAx>
      <c:catAx>
        <c:axId val="149348352"/>
        <c:scaling>
          <c:orientation val="minMax"/>
        </c:scaling>
        <c:delete val="0"/>
        <c:axPos val="b"/>
        <c:title>
          <c:tx>
            <c:rich>
              <a:bodyPr/>
              <a:lstStyle/>
              <a:p>
                <a:pPr>
                  <a:defRPr sz="1200" b="0">
                    <a:latin typeface="Times New Roman" pitchFamily="16"/>
                  </a:defRPr>
                </a:pPr>
                <a:r>
                  <a:rPr lang="en-US" sz="1800" b="1" dirty="0">
                    <a:solidFill>
                      <a:srgbClr val="001132"/>
                    </a:solidFill>
                  </a:rPr>
                  <a:t>Orders</a:t>
                </a:r>
                <a:endParaRPr lang="ru-RU" sz="1800" b="1" dirty="0">
                  <a:solidFill>
                    <a:srgbClr val="001132"/>
                  </a:solidFill>
                </a:endParaRPr>
              </a:p>
            </c:rich>
          </c:tx>
          <c:layout>
            <c:manualLayout>
              <c:xMode val="edge"/>
              <c:yMode val="edge"/>
              <c:x val="0.8825195730877694"/>
              <c:y val="0.88192882763067748"/>
            </c:manualLayout>
          </c:layout>
          <c:overlay val="0"/>
        </c:title>
        <c:numFmt formatCode="[$-1000419]dd&quot;.&quot;mm&quot;.&quot;yyyy" sourceLinked="0"/>
        <c:majorTickMark val="none"/>
        <c:minorTickMark val="none"/>
        <c:tickLblPos val="nextTo"/>
        <c:spPr>
          <a:ln>
            <a:solidFill>
              <a:srgbClr val="001132"/>
            </a:solidFill>
          </a:ln>
        </c:spPr>
        <c:txPr>
          <a:bodyPr/>
          <a:lstStyle/>
          <a:p>
            <a:pPr>
              <a:defRPr sz="1800" b="1">
                <a:solidFill>
                  <a:srgbClr val="001132"/>
                </a:solidFill>
                <a:latin typeface="Times New Roman" pitchFamily="16"/>
              </a:defRPr>
            </a:pPr>
            <a:endParaRPr lang="ru-RU"/>
          </a:p>
        </c:txPr>
        <c:crossAx val="149346176"/>
        <c:crossesAt val="0"/>
        <c:auto val="1"/>
        <c:lblAlgn val="ctr"/>
        <c:lblOffset val="100"/>
        <c:noMultiLvlLbl val="0"/>
      </c:catAx>
      <c:spPr>
        <a:noFill/>
        <a:ln>
          <a:solidFill>
            <a:srgbClr val="001132"/>
          </a:solidFill>
          <a:prstDash val="solid"/>
        </a:ln>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6105407255307E-2"/>
          <c:y val="2.79805397061779E-2"/>
          <c:w val="0.90459924709103356"/>
          <c:h val="0.66194813113846063"/>
        </c:manualLayout>
      </c:layout>
      <c:barChart>
        <c:barDir val="col"/>
        <c:grouping val="clustered"/>
        <c:varyColors val="0"/>
        <c:ser>
          <c:idx val="0"/>
          <c:order val="0"/>
          <c:tx>
            <c:v>Столбец 1</c:v>
          </c:tx>
          <c:spPr>
            <a:solidFill>
              <a:srgbClr val="318F2F"/>
            </a:solidFill>
            <a:ln>
              <a:solidFill>
                <a:srgbClr val="001132"/>
              </a:solidFill>
            </a:ln>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8"/>
              <c:pt idx="0">
                <c:v>Teloschistaceae</c:v>
              </c:pt>
              <c:pt idx="1">
                <c:v>Physciaceae</c:v>
              </c:pt>
              <c:pt idx="2">
                <c:v>Verrucariaceae</c:v>
              </c:pt>
              <c:pt idx="3">
                <c:v>Parmeliaceae</c:v>
              </c:pt>
              <c:pt idx="4">
                <c:v>Cladoniaceae</c:v>
              </c:pt>
              <c:pt idx="5">
                <c:v>Lecanoraceae</c:v>
              </c:pt>
              <c:pt idx="6">
                <c:v>Megasporaceae</c:v>
              </c:pt>
              <c:pt idx="7">
                <c:v>Acarosporaceae</c:v>
              </c:pt>
              <c:pt idx="8">
                <c:v>Collemataceae</c:v>
              </c:pt>
              <c:pt idx="9">
                <c:v>Ramalinaceae</c:v>
              </c:pt>
              <c:pt idx="10">
                <c:v>Caliciaceae</c:v>
              </c:pt>
              <c:pt idx="11">
                <c:v>Candelariaceae</c:v>
              </c:pt>
              <c:pt idx="12">
                <c:v>Peltigeraceae</c:v>
              </c:pt>
              <c:pt idx="13">
                <c:v>Arthoniaceae</c:v>
              </c:pt>
              <c:pt idx="14">
                <c:v>Graphidaceae</c:v>
              </c:pt>
              <c:pt idx="15">
                <c:v>Lichinaceae</c:v>
              </c:pt>
              <c:pt idx="16">
                <c:v>Psoraceae</c:v>
              </c:pt>
              <c:pt idx="17">
                <c:v>Squamarinaceae</c:v>
              </c:pt>
            </c:strLit>
          </c:cat>
          <c:val>
            <c:numLit>
              <c:formatCode>General</c:formatCode>
              <c:ptCount val="18"/>
              <c:pt idx="0">
                <c:v>16</c:v>
              </c:pt>
              <c:pt idx="1">
                <c:v>13</c:v>
              </c:pt>
              <c:pt idx="2">
                <c:v>11</c:v>
              </c:pt>
              <c:pt idx="3">
                <c:v>9</c:v>
              </c:pt>
              <c:pt idx="4">
                <c:v>7</c:v>
              </c:pt>
              <c:pt idx="5">
                <c:v>7</c:v>
              </c:pt>
              <c:pt idx="6">
                <c:v>7</c:v>
              </c:pt>
              <c:pt idx="7">
                <c:v>6</c:v>
              </c:pt>
              <c:pt idx="8">
                <c:v>6</c:v>
              </c:pt>
              <c:pt idx="9">
                <c:v>4</c:v>
              </c:pt>
              <c:pt idx="10">
                <c:v>2</c:v>
              </c:pt>
              <c:pt idx="11">
                <c:v>2</c:v>
              </c:pt>
              <c:pt idx="12">
                <c:v>2</c:v>
              </c:pt>
              <c:pt idx="13">
                <c:v>1</c:v>
              </c:pt>
              <c:pt idx="14">
                <c:v>1</c:v>
              </c:pt>
              <c:pt idx="15">
                <c:v>1</c:v>
              </c:pt>
              <c:pt idx="16">
                <c:v>1</c:v>
              </c:pt>
              <c:pt idx="17">
                <c:v>1</c:v>
              </c:pt>
            </c:numLit>
          </c:val>
          <c:extLst>
            <c:ext xmlns:c16="http://schemas.microsoft.com/office/drawing/2014/chart" uri="{C3380CC4-5D6E-409C-BE32-E72D297353CC}">
              <c16:uniqueId val="{00000000-5DAB-4EF5-B2CA-B1B9C393CCA9}"/>
            </c:ext>
          </c:extLst>
        </c:ser>
        <c:dLbls>
          <c:showLegendKey val="0"/>
          <c:showVal val="0"/>
          <c:showCatName val="0"/>
          <c:showSerName val="0"/>
          <c:showPercent val="0"/>
          <c:showBubbleSize val="0"/>
        </c:dLbls>
        <c:gapWidth val="100"/>
        <c:axId val="150047744"/>
        <c:axId val="150045824"/>
      </c:barChart>
      <c:valAx>
        <c:axId val="150045824"/>
        <c:scaling>
          <c:orientation val="minMax"/>
        </c:scaling>
        <c:delete val="0"/>
        <c:axPos val="l"/>
        <c:majorGridlines>
          <c:spPr>
            <a:ln>
              <a:solidFill>
                <a:srgbClr val="001132"/>
              </a:solidFill>
            </a:ln>
          </c:spPr>
        </c:majorGridlines>
        <c:title>
          <c:tx>
            <c:rich>
              <a:bodyPr/>
              <a:lstStyle/>
              <a:p>
                <a:pPr>
                  <a:defRPr sz="1800"/>
                </a:pPr>
                <a:r>
                  <a:rPr lang="en-US" sz="1800" dirty="0"/>
                  <a:t>Number</a:t>
                </a:r>
                <a:r>
                  <a:rPr lang="en-US" sz="1800" baseline="0" dirty="0"/>
                  <a:t> of species</a:t>
                </a:r>
                <a:endParaRPr lang="ru-RU" sz="1800" dirty="0"/>
              </a:p>
            </c:rich>
          </c:tx>
          <c:layout>
            <c:manualLayout>
              <c:xMode val="edge"/>
              <c:yMode val="edge"/>
              <c:x val="5.7951174994296147E-3"/>
              <c:y val="1.6703825517418353E-2"/>
            </c:manualLayout>
          </c:layout>
          <c:overlay val="0"/>
        </c:title>
        <c:numFmt formatCode="General" sourceLinked="0"/>
        <c:majorTickMark val="none"/>
        <c:minorTickMark val="none"/>
        <c:tickLblPos val="nextTo"/>
        <c:spPr>
          <a:ln>
            <a:solidFill>
              <a:srgbClr val="001132"/>
            </a:solidFill>
          </a:ln>
        </c:spPr>
        <c:crossAx val="150047744"/>
        <c:crosses val="autoZero"/>
        <c:crossBetween val="between"/>
      </c:valAx>
      <c:catAx>
        <c:axId val="150047744"/>
        <c:scaling>
          <c:orientation val="minMax"/>
        </c:scaling>
        <c:delete val="0"/>
        <c:axPos val="b"/>
        <c:title>
          <c:tx>
            <c:rich>
              <a:bodyPr/>
              <a:lstStyle/>
              <a:p>
                <a:pPr>
                  <a:defRPr/>
                </a:pPr>
                <a:r>
                  <a:rPr lang="en-US" dirty="0"/>
                  <a:t>Families</a:t>
                </a:r>
                <a:endParaRPr lang="ru-RU" dirty="0"/>
              </a:p>
            </c:rich>
          </c:tx>
          <c:layout>
            <c:manualLayout>
              <c:xMode val="edge"/>
              <c:yMode val="edge"/>
              <c:x val="0.90761852612365956"/>
              <c:y val="0.88024363477087431"/>
            </c:manualLayout>
          </c:layout>
          <c:overlay val="0"/>
        </c:title>
        <c:numFmt formatCode="[$-1000419]dd&quot;.&quot;mm&quot;.&quot;yyyy" sourceLinked="0"/>
        <c:majorTickMark val="none"/>
        <c:minorTickMark val="none"/>
        <c:tickLblPos val="nextTo"/>
        <c:spPr>
          <a:ln>
            <a:solidFill>
              <a:srgbClr val="001132"/>
            </a:solidFill>
          </a:ln>
        </c:spPr>
        <c:crossAx val="150045824"/>
        <c:crossesAt val="0"/>
        <c:auto val="1"/>
        <c:lblAlgn val="ctr"/>
        <c:lblOffset val="100"/>
        <c:noMultiLvlLbl val="0"/>
      </c:catAx>
      <c:spPr>
        <a:noFill/>
        <a:ln>
          <a:solidFill>
            <a:srgbClr val="001132"/>
          </a:solidFill>
          <a:prstDash val="solid"/>
        </a:ln>
      </c:spPr>
    </c:plotArea>
    <c:plotVisOnly val="1"/>
    <c:dispBlanksAs val="gap"/>
    <c:showDLblsOverMax val="0"/>
  </c:chart>
  <c:spPr>
    <a:noFill/>
    <a:ln>
      <a:noFill/>
    </a:ln>
  </c:spPr>
  <c:txPr>
    <a:bodyPr/>
    <a:lstStyle/>
    <a:p>
      <a:pPr>
        <a:defRPr sz="1600" b="1">
          <a:solidFill>
            <a:srgbClr val="001132"/>
          </a:solidFill>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79499330853758E-2"/>
          <c:y val="3.9496765404718873E-2"/>
          <c:w val="0.89094608883965631"/>
          <c:h val="0.48911313775593562"/>
        </c:manualLayout>
      </c:layout>
      <c:barChart>
        <c:barDir val="col"/>
        <c:grouping val="clustered"/>
        <c:varyColors val="0"/>
        <c:ser>
          <c:idx val="0"/>
          <c:order val="0"/>
          <c:tx>
            <c:strRef>
              <c:f>анализы!$C$3:$S$3</c:f>
              <c:strCache>
                <c:ptCount val="17"/>
                <c:pt idx="0">
                  <c:v>soil</c:v>
                </c:pt>
                <c:pt idx="1">
                  <c:v>stone</c:v>
                </c:pt>
                <c:pt idx="2">
                  <c:v>detritus</c:v>
                </c:pt>
                <c:pt idx="3">
                  <c:v>Ulmus pumila L. bark</c:v>
                </c:pt>
                <c:pt idx="4">
                  <c:v> Acer negundo L. bark</c:v>
                </c:pt>
                <c:pt idx="5">
                  <c:v>Cerasus fruticosa Pall. Bark</c:v>
                </c:pt>
                <c:pt idx="6">
                  <c:v>Salix alba L. bark</c:v>
                </c:pt>
                <c:pt idx="7">
                  <c:v>wood</c:v>
                </c:pt>
                <c:pt idx="8">
                  <c:v>Populus tremula L. bark</c:v>
                </c:pt>
                <c:pt idx="9">
                  <c:v>Prunus spinosa L. bark</c:v>
                </c:pt>
                <c:pt idx="10">
                  <c:v>Ulmus glabra Huds. Bark</c:v>
                </c:pt>
                <c:pt idx="11">
                  <c:v>Rhamnus cathartica L. bark</c:v>
                </c:pt>
                <c:pt idx="12">
                  <c:v>Elaeagnus angustifolia L. bark</c:v>
                </c:pt>
                <c:pt idx="13">
                  <c:v>Populus alba L. bark</c:v>
                </c:pt>
                <c:pt idx="14">
                  <c:v>Amygdalus nana L. bark</c:v>
                </c:pt>
                <c:pt idx="15">
                  <c:v>Caragana frutex (L.) C. Koch bark</c:v>
                </c:pt>
                <c:pt idx="16">
                  <c:v>mosses</c:v>
                </c:pt>
              </c:strCache>
            </c:strRef>
          </c:tx>
          <c:spPr>
            <a:solidFill>
              <a:srgbClr val="318F2F"/>
            </a:solidFill>
            <a:ln>
              <a:solidFill>
                <a:srgbClr val="00113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анализы!$C$3:$S$3</c:f>
              <c:strCache>
                <c:ptCount val="17"/>
                <c:pt idx="0">
                  <c:v>soil</c:v>
                </c:pt>
                <c:pt idx="1">
                  <c:v>stone</c:v>
                </c:pt>
                <c:pt idx="2">
                  <c:v>detritus</c:v>
                </c:pt>
                <c:pt idx="3">
                  <c:v>Ulmus pumila L. bark</c:v>
                </c:pt>
                <c:pt idx="4">
                  <c:v> Acer negundo L. bark</c:v>
                </c:pt>
                <c:pt idx="5">
                  <c:v>Cerasus fruticosa Pall. Bark</c:v>
                </c:pt>
                <c:pt idx="6">
                  <c:v>Salix alba L. bark</c:v>
                </c:pt>
                <c:pt idx="7">
                  <c:v>wood</c:v>
                </c:pt>
                <c:pt idx="8">
                  <c:v>Populus tremula L. bark</c:v>
                </c:pt>
                <c:pt idx="9">
                  <c:v>Prunus spinosa L. bark</c:v>
                </c:pt>
                <c:pt idx="10">
                  <c:v>Ulmus glabra Huds. Bark</c:v>
                </c:pt>
                <c:pt idx="11">
                  <c:v>Rhamnus cathartica L. bark</c:v>
                </c:pt>
                <c:pt idx="12">
                  <c:v>Elaeagnus angustifolia L. bark</c:v>
                </c:pt>
                <c:pt idx="13">
                  <c:v>Populus alba L. bark</c:v>
                </c:pt>
                <c:pt idx="14">
                  <c:v>Amygdalus nana L. bark</c:v>
                </c:pt>
                <c:pt idx="15">
                  <c:v>Caragana frutex (L.) C. Koch bark</c:v>
                </c:pt>
                <c:pt idx="16">
                  <c:v>mosses</c:v>
                </c:pt>
              </c:strCache>
            </c:strRef>
          </c:cat>
          <c:val>
            <c:numRef>
              <c:f>анализы!$C$2:$S$2</c:f>
              <c:numCache>
                <c:formatCode>General</c:formatCode>
                <c:ptCount val="17"/>
                <c:pt idx="0">
                  <c:v>35</c:v>
                </c:pt>
                <c:pt idx="1">
                  <c:v>34</c:v>
                </c:pt>
                <c:pt idx="2">
                  <c:v>25</c:v>
                </c:pt>
                <c:pt idx="3">
                  <c:v>25</c:v>
                </c:pt>
                <c:pt idx="4">
                  <c:v>17</c:v>
                </c:pt>
                <c:pt idx="5">
                  <c:v>16</c:v>
                </c:pt>
                <c:pt idx="6">
                  <c:v>13</c:v>
                </c:pt>
                <c:pt idx="7">
                  <c:v>12</c:v>
                </c:pt>
                <c:pt idx="8">
                  <c:v>11</c:v>
                </c:pt>
                <c:pt idx="9">
                  <c:v>11</c:v>
                </c:pt>
                <c:pt idx="10">
                  <c:v>9</c:v>
                </c:pt>
                <c:pt idx="11">
                  <c:v>8</c:v>
                </c:pt>
                <c:pt idx="12">
                  <c:v>7</c:v>
                </c:pt>
                <c:pt idx="13">
                  <c:v>7</c:v>
                </c:pt>
                <c:pt idx="14">
                  <c:v>6</c:v>
                </c:pt>
                <c:pt idx="15">
                  <c:v>5</c:v>
                </c:pt>
                <c:pt idx="16">
                  <c:v>3</c:v>
                </c:pt>
              </c:numCache>
            </c:numRef>
          </c:val>
          <c:extLst>
            <c:ext xmlns:c16="http://schemas.microsoft.com/office/drawing/2014/chart" uri="{C3380CC4-5D6E-409C-BE32-E72D297353CC}">
              <c16:uniqueId val="{00000000-E163-4957-9F10-7C157A9FE880}"/>
            </c:ext>
          </c:extLst>
        </c:ser>
        <c:dLbls>
          <c:showLegendKey val="0"/>
          <c:showVal val="0"/>
          <c:showCatName val="0"/>
          <c:showSerName val="0"/>
          <c:showPercent val="0"/>
          <c:showBubbleSize val="0"/>
        </c:dLbls>
        <c:gapWidth val="100"/>
        <c:overlap val="-27"/>
        <c:axId val="433119928"/>
        <c:axId val="433117632"/>
      </c:barChart>
      <c:catAx>
        <c:axId val="433119928"/>
        <c:scaling>
          <c:orientation val="minMax"/>
        </c:scaling>
        <c:delete val="0"/>
        <c:axPos val="b"/>
        <c:title>
          <c:tx>
            <c:rich>
              <a:bodyPr rot="0" spcFirstLastPara="1" vertOverflow="ellipsis" vert="horz" wrap="square" anchor="ctr" anchorCtr="1"/>
              <a:lstStyle/>
              <a:p>
                <a:pPr>
                  <a:defRPr sz="16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r>
                  <a:rPr lang="en-US" dirty="0"/>
                  <a:t>Substrate</a:t>
                </a:r>
                <a:r>
                  <a:rPr lang="ru-RU" dirty="0"/>
                  <a:t> </a:t>
                </a:r>
              </a:p>
            </c:rich>
          </c:tx>
          <c:layout>
            <c:manualLayout>
              <c:xMode val="edge"/>
              <c:yMode val="edge"/>
              <c:x val="0.89462645034102328"/>
              <c:y val="0.67529506525418737"/>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w="9525" cap="flat" cmpd="sng" algn="ctr">
            <a:solidFill>
              <a:srgbClr val="000066"/>
            </a:solidFill>
            <a:round/>
          </a:ln>
          <a:effectLst/>
        </c:spPr>
        <c:txPr>
          <a:bodyPr rot="-60000000" spcFirstLastPara="1" vertOverflow="ellipsis" vert="horz" wrap="square" anchor="ctr" anchorCtr="1"/>
          <a:lstStyle/>
          <a:p>
            <a:pPr>
              <a:defRPr sz="15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endParaRPr lang="ru-RU"/>
          </a:p>
        </c:txPr>
        <c:crossAx val="433117632"/>
        <c:crosses val="autoZero"/>
        <c:auto val="1"/>
        <c:lblAlgn val="ctr"/>
        <c:lblOffset val="100"/>
        <c:noMultiLvlLbl val="0"/>
      </c:catAx>
      <c:valAx>
        <c:axId val="433117632"/>
        <c:scaling>
          <c:orientation val="minMax"/>
          <c:max val="36"/>
          <c:min val="0"/>
        </c:scaling>
        <c:delete val="0"/>
        <c:axPos val="l"/>
        <c:majorGridlines>
          <c:spPr>
            <a:ln w="9525" cap="flat" cmpd="sng" algn="ctr">
              <a:solidFill>
                <a:srgbClr val="001132"/>
              </a:solidFill>
              <a:round/>
            </a:ln>
            <a:effectLst/>
          </c:spPr>
        </c:majorGridlines>
        <c:title>
          <c:tx>
            <c:rich>
              <a:bodyPr rot="-5400000" spcFirstLastPara="1" vertOverflow="ellipsis" vert="horz" wrap="square" anchor="ctr" anchorCtr="1"/>
              <a:lstStyle/>
              <a:p>
                <a:pPr>
                  <a:defRPr sz="16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r>
                  <a:rPr lang="en-US" dirty="0"/>
                  <a:t>Number</a:t>
                </a:r>
                <a:r>
                  <a:rPr lang="en-US" baseline="0" dirty="0"/>
                  <a:t> of species</a:t>
                </a:r>
                <a:endParaRPr lang="ru-RU" dirty="0"/>
              </a:p>
            </c:rich>
          </c:tx>
          <c:layout>
            <c:manualLayout>
              <c:xMode val="edge"/>
              <c:yMode val="edge"/>
              <c:x val="0"/>
              <c:y val="1.41003532287262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a:solidFill>
              <a:srgbClr val="001132"/>
            </a:solidFill>
          </a:ln>
          <a:effectLst/>
        </c:spPr>
        <c:txPr>
          <a:bodyPr rot="-60000000" spcFirstLastPara="1" vertOverflow="ellipsis" vert="horz" wrap="square" anchor="ctr" anchorCtr="1"/>
          <a:lstStyle/>
          <a:p>
            <a:pPr>
              <a:defRPr sz="1600" b="1" i="0" u="none" strike="noStrike" kern="1200" baseline="0">
                <a:solidFill>
                  <a:srgbClr val="001132"/>
                </a:solidFill>
                <a:latin typeface="Times New Roman" panose="02020603050405020304" pitchFamily="18" charset="0"/>
                <a:ea typeface="+mn-ea"/>
                <a:cs typeface="Times New Roman" panose="02020603050405020304" pitchFamily="18" charset="0"/>
              </a:defRPr>
            </a:pPr>
            <a:endParaRPr lang="ru-RU"/>
          </a:p>
        </c:txPr>
        <c:crossAx val="433119928"/>
        <c:crosses val="autoZero"/>
        <c:crossBetween val="between"/>
        <c:majorUnit val="4"/>
      </c:valAx>
      <c:spPr>
        <a:noFill/>
        <a:ln>
          <a:solidFill>
            <a:srgbClr val="001132"/>
          </a:solidFill>
        </a:ln>
        <a:effectLst/>
      </c:spPr>
    </c:plotArea>
    <c:plotVisOnly val="1"/>
    <c:dispBlanksAs val="gap"/>
    <c:showDLblsOverMax val="0"/>
  </c:chart>
  <c:spPr>
    <a:noFill/>
    <a:ln>
      <a:noFill/>
    </a:ln>
    <a:effectLst/>
  </c:spPr>
  <c:txPr>
    <a:bodyPr/>
    <a:lstStyle/>
    <a:p>
      <a:pPr>
        <a:defRPr sz="1600" b="1">
          <a:solidFill>
            <a:srgbClr val="001132"/>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spPr>
        <a:solidFill>
          <a:srgbClr val="CCCCCC"/>
        </a:solidFill>
        <a:ln>
          <a:solidFill>
            <a:srgbClr val="B3B3B3"/>
          </a:solidFill>
        </a:ln>
      </c:spPr>
    </c:floor>
    <c:sideWall>
      <c:thickness val="0"/>
      <c:spPr>
        <a:noFill/>
        <a:ln>
          <a:solidFill>
            <a:srgbClr val="B3B3B3"/>
          </a:solidFill>
          <a:prstDash val="solid"/>
        </a:ln>
      </c:spPr>
    </c:sideWall>
    <c:backWall>
      <c:thickness val="0"/>
      <c:spPr>
        <a:noFill/>
        <a:ln>
          <a:solidFill>
            <a:srgbClr val="B3B3B3"/>
          </a:solidFill>
          <a:prstDash val="solid"/>
        </a:ln>
      </c:spPr>
    </c:backWall>
    <c:plotArea>
      <c:layout>
        <c:manualLayout>
          <c:layoutTarget val="inner"/>
          <c:xMode val="edge"/>
          <c:yMode val="edge"/>
          <c:x val="0"/>
          <c:y val="1.6269132489552446E-2"/>
          <c:w val="0.6341328652995315"/>
          <c:h val="0.97051994222864124"/>
        </c:manualLayout>
      </c:layout>
      <c:pie3DChart>
        <c:varyColors val="1"/>
        <c:ser>
          <c:idx val="0"/>
          <c:order val="0"/>
          <c:tx>
            <c:v>Столбец 1</c:v>
          </c:tx>
          <c:dPt>
            <c:idx val="0"/>
            <c:bubble3D val="0"/>
            <c:spPr>
              <a:solidFill>
                <a:srgbClr val="004586"/>
              </a:solidFill>
            </c:spPr>
            <c:extLst>
              <c:ext xmlns:c16="http://schemas.microsoft.com/office/drawing/2014/chart" uri="{C3380CC4-5D6E-409C-BE32-E72D297353CC}">
                <c16:uniqueId val="{00000001-8B64-43E4-82F6-4E8C430DE92B}"/>
              </c:ext>
            </c:extLst>
          </c:dPt>
          <c:dPt>
            <c:idx val="1"/>
            <c:bubble3D val="0"/>
            <c:spPr>
              <a:solidFill>
                <a:srgbClr val="FF420E"/>
              </a:solidFill>
            </c:spPr>
            <c:extLst>
              <c:ext xmlns:c16="http://schemas.microsoft.com/office/drawing/2014/chart" uri="{C3380CC4-5D6E-409C-BE32-E72D297353CC}">
                <c16:uniqueId val="{00000003-8B64-43E4-82F6-4E8C430DE92B}"/>
              </c:ext>
            </c:extLst>
          </c:dPt>
          <c:dPt>
            <c:idx val="2"/>
            <c:bubble3D val="0"/>
            <c:spPr>
              <a:solidFill>
                <a:srgbClr val="FFD320"/>
              </a:solidFill>
            </c:spPr>
            <c:extLst>
              <c:ext xmlns:c16="http://schemas.microsoft.com/office/drawing/2014/chart" uri="{C3380CC4-5D6E-409C-BE32-E72D297353CC}">
                <c16:uniqueId val="{00000005-8B64-43E4-82F6-4E8C430DE92B}"/>
              </c:ext>
            </c:extLst>
          </c:dPt>
          <c:dPt>
            <c:idx val="3"/>
            <c:bubble3D val="0"/>
            <c:spPr>
              <a:solidFill>
                <a:srgbClr val="579D1C"/>
              </a:solidFill>
            </c:spPr>
            <c:extLst>
              <c:ext xmlns:c16="http://schemas.microsoft.com/office/drawing/2014/chart" uri="{C3380CC4-5D6E-409C-BE32-E72D297353CC}">
                <c16:uniqueId val="{00000007-8B64-43E4-82F6-4E8C430DE92B}"/>
              </c:ext>
            </c:extLst>
          </c:dPt>
          <c:dPt>
            <c:idx val="4"/>
            <c:bubble3D val="0"/>
            <c:spPr>
              <a:solidFill>
                <a:srgbClr val="7E0021"/>
              </a:solidFill>
            </c:spPr>
            <c:extLst>
              <c:ext xmlns:c16="http://schemas.microsoft.com/office/drawing/2014/chart" uri="{C3380CC4-5D6E-409C-BE32-E72D297353CC}">
                <c16:uniqueId val="{00000009-8B64-43E4-82F6-4E8C430DE92B}"/>
              </c:ext>
            </c:extLst>
          </c:dPt>
          <c:dPt>
            <c:idx val="5"/>
            <c:bubble3D val="0"/>
            <c:spPr>
              <a:solidFill>
                <a:srgbClr val="83CAFF"/>
              </a:solidFill>
            </c:spPr>
            <c:extLst>
              <c:ext xmlns:c16="http://schemas.microsoft.com/office/drawing/2014/chart" uri="{C3380CC4-5D6E-409C-BE32-E72D297353CC}">
                <c16:uniqueId val="{0000000B-8B64-43E4-82F6-4E8C430DE92B}"/>
              </c:ext>
            </c:extLst>
          </c:dPt>
          <c:dPt>
            <c:idx val="6"/>
            <c:bubble3D val="0"/>
            <c:spPr>
              <a:solidFill>
                <a:srgbClr val="314004"/>
              </a:solidFill>
            </c:spPr>
            <c:extLst>
              <c:ext xmlns:c16="http://schemas.microsoft.com/office/drawing/2014/chart" uri="{C3380CC4-5D6E-409C-BE32-E72D297353CC}">
                <c16:uniqueId val="{0000000D-8B64-43E4-82F6-4E8C430DE92B}"/>
              </c:ext>
            </c:extLst>
          </c:dPt>
          <c:dPt>
            <c:idx val="7"/>
            <c:bubble3D val="0"/>
            <c:spPr>
              <a:solidFill>
                <a:srgbClr val="AECF00"/>
              </a:solidFill>
            </c:spPr>
            <c:extLst>
              <c:ext xmlns:c16="http://schemas.microsoft.com/office/drawing/2014/chart" uri="{C3380CC4-5D6E-409C-BE32-E72D297353CC}">
                <c16:uniqueId val="{0000000F-8B64-43E4-82F6-4E8C430DE92B}"/>
              </c:ext>
            </c:extLst>
          </c:dPt>
          <c:dPt>
            <c:idx val="8"/>
            <c:bubble3D val="0"/>
            <c:spPr>
              <a:solidFill>
                <a:srgbClr val="4B1F6F"/>
              </a:solidFill>
            </c:spPr>
            <c:extLst>
              <c:ext xmlns:c16="http://schemas.microsoft.com/office/drawing/2014/chart" uri="{C3380CC4-5D6E-409C-BE32-E72D297353CC}">
                <c16:uniqueId val="{00000011-8B64-43E4-82F6-4E8C430DE92B}"/>
              </c:ext>
            </c:extLst>
          </c:dPt>
          <c:dPt>
            <c:idx val="9"/>
            <c:bubble3D val="0"/>
            <c:spPr>
              <a:solidFill>
                <a:srgbClr val="FF950E"/>
              </a:solidFill>
            </c:spPr>
            <c:extLst>
              <c:ext xmlns:c16="http://schemas.microsoft.com/office/drawing/2014/chart" uri="{C3380CC4-5D6E-409C-BE32-E72D297353CC}">
                <c16:uniqueId val="{00000013-8B64-43E4-82F6-4E8C430DE92B}"/>
              </c:ext>
            </c:extLst>
          </c:dPt>
          <c:dPt>
            <c:idx val="10"/>
            <c:bubble3D val="0"/>
            <c:spPr>
              <a:solidFill>
                <a:srgbClr val="C5000B"/>
              </a:solidFill>
            </c:spPr>
            <c:extLst>
              <c:ext xmlns:c16="http://schemas.microsoft.com/office/drawing/2014/chart" uri="{C3380CC4-5D6E-409C-BE32-E72D297353CC}">
                <c16:uniqueId val="{00000015-8B64-43E4-82F6-4E8C430DE92B}"/>
              </c:ext>
            </c:extLst>
          </c:dPt>
          <c:dLbls>
            <c:numFmt formatCode="General"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Lit>
              <c:ptCount val="11"/>
              <c:pt idx="0">
                <c:v>Эпигеид</c:v>
              </c:pt>
              <c:pt idx="1">
                <c:v>Эпилит</c:v>
              </c:pt>
              <c:pt idx="2">
                <c:v>Эврисубстратный</c:v>
              </c:pt>
              <c:pt idx="3">
                <c:v>Эпифито-эпиксил</c:v>
              </c:pt>
              <c:pt idx="4">
                <c:v>Эпифит</c:v>
              </c:pt>
              <c:pt idx="5">
                <c:v>Эпиксило-эпигеид</c:v>
              </c:pt>
              <c:pt idx="6">
                <c:v>Эпигеидо-эпилит</c:v>
              </c:pt>
              <c:pt idx="7">
                <c:v>Эпифито-эпилит</c:v>
              </c:pt>
              <c:pt idx="8">
                <c:v>Эпибриофит</c:v>
              </c:pt>
              <c:pt idx="9">
                <c:v>Эндолит</c:v>
              </c:pt>
              <c:pt idx="10">
                <c:v>Паразит</c:v>
              </c:pt>
            </c:strLit>
          </c:cat>
          <c:val>
            <c:numLit>
              <c:formatCode>General</c:formatCode>
              <c:ptCount val="11"/>
              <c:pt idx="0">
                <c:v>25</c:v>
              </c:pt>
              <c:pt idx="1">
                <c:v>25</c:v>
              </c:pt>
              <c:pt idx="2">
                <c:v>13</c:v>
              </c:pt>
              <c:pt idx="3">
                <c:v>12</c:v>
              </c:pt>
              <c:pt idx="4">
                <c:v>11</c:v>
              </c:pt>
              <c:pt idx="5">
                <c:v>4</c:v>
              </c:pt>
              <c:pt idx="6">
                <c:v>2</c:v>
              </c:pt>
              <c:pt idx="7">
                <c:v>1</c:v>
              </c:pt>
              <c:pt idx="8">
                <c:v>1</c:v>
              </c:pt>
              <c:pt idx="9">
                <c:v>1</c:v>
              </c:pt>
              <c:pt idx="10">
                <c:v>1</c:v>
              </c:pt>
            </c:numLit>
          </c:val>
          <c:extLst>
            <c:ext xmlns:c16="http://schemas.microsoft.com/office/drawing/2014/chart" uri="{C3380CC4-5D6E-409C-BE32-E72D297353CC}">
              <c16:uniqueId val="{00000016-8B64-43E4-82F6-4E8C430DE92B}"/>
            </c:ext>
          </c:extLst>
        </c:ser>
        <c:dLbls>
          <c:showLegendKey val="0"/>
          <c:showVal val="0"/>
          <c:showCatName val="0"/>
          <c:showSerName val="0"/>
          <c:showPercent val="0"/>
          <c:showBubbleSize val="0"/>
          <c:showLeaderLines val="1"/>
        </c:dLbls>
      </c:pie3DChart>
    </c:plotArea>
    <c:legend>
      <c:legendPos val="r"/>
      <c:layout>
        <c:manualLayout>
          <c:xMode val="edge"/>
          <c:yMode val="edge"/>
          <c:x val="0.61150464640720437"/>
          <c:y val="5.187332126495749E-3"/>
          <c:w val="0.30490975775182638"/>
          <c:h val="0.9844156860443507"/>
        </c:manualLayout>
      </c:layout>
      <c:overlay val="0"/>
      <c:spPr>
        <a:noFill/>
        <a:ln>
          <a:noFill/>
        </a:ln>
      </c:spPr>
      <c:txPr>
        <a:bodyPr/>
        <a:lstStyle/>
        <a:p>
          <a:pPr>
            <a:defRPr sz="2000"/>
          </a:pPr>
          <a:endParaRPr lang="ru-RU"/>
        </a:p>
      </c:txPr>
    </c:legend>
    <c:plotVisOnly val="1"/>
    <c:dispBlanksAs val="gap"/>
    <c:showDLblsOverMax val="0"/>
  </c:chart>
  <c:spPr>
    <a:noFill/>
    <a:ln>
      <a:noFill/>
    </a:ln>
  </c:spPr>
  <c:txPr>
    <a:bodyPr/>
    <a:lstStyle/>
    <a:p>
      <a:pPr>
        <a:defRPr sz="1600" b="1">
          <a:solidFill>
            <a:srgbClr val="001132"/>
          </a:solidFill>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42327691982594"/>
          <c:y val="2.7960609810267149E-2"/>
          <c:w val="0.86957672308017409"/>
          <c:h val="0.48248600006345582"/>
        </c:manualLayout>
      </c:layout>
      <c:barChart>
        <c:barDir val="col"/>
        <c:grouping val="clustered"/>
        <c:varyColors val="0"/>
        <c:ser>
          <c:idx val="0"/>
          <c:order val="0"/>
          <c:tx>
            <c:v>Столбец 1</c:v>
          </c:tx>
          <c:spPr>
            <a:solidFill>
              <a:srgbClr val="318F2F"/>
            </a:solidFill>
            <a:ln>
              <a:noFill/>
            </a:ln>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1"/>
              <c:pt idx="0">
                <c:v>Типчаково-груднициевая</c:v>
              </c:pt>
              <c:pt idx="1">
                <c:v>Типчаковая</c:v>
              </c:pt>
              <c:pt idx="2">
                <c:v>Разнотравно-полынная</c:v>
              </c:pt>
              <c:pt idx="3">
                <c:v>Типчаково-полынная</c:v>
              </c:pt>
              <c:pt idx="4">
                <c:v>Разнотравно-типчаково-ковыльная</c:v>
              </c:pt>
              <c:pt idx="5">
                <c:v>Разнотравно-типчаково-груднициевая</c:v>
              </c:pt>
              <c:pt idx="6">
                <c:v>Разнотравно-типчаковая</c:v>
              </c:pt>
              <c:pt idx="7">
                <c:v>Разнотравно-полынно-типчаковая</c:v>
              </c:pt>
              <c:pt idx="8">
                <c:v>Луговая</c:v>
              </c:pt>
              <c:pt idx="9">
                <c:v>Полынная</c:v>
              </c:pt>
              <c:pt idx="10">
                <c:v>Каменистая</c:v>
              </c:pt>
            </c:strLit>
          </c:cat>
          <c:val>
            <c:numLit>
              <c:formatCode>General</c:formatCode>
              <c:ptCount val="11"/>
              <c:pt idx="0">
                <c:v>43</c:v>
              </c:pt>
              <c:pt idx="1">
                <c:v>23</c:v>
              </c:pt>
              <c:pt idx="2">
                <c:v>23</c:v>
              </c:pt>
              <c:pt idx="3">
                <c:v>19</c:v>
              </c:pt>
              <c:pt idx="4">
                <c:v>17</c:v>
              </c:pt>
              <c:pt idx="5">
                <c:v>14</c:v>
              </c:pt>
              <c:pt idx="6">
                <c:v>12</c:v>
              </c:pt>
              <c:pt idx="7">
                <c:v>11</c:v>
              </c:pt>
              <c:pt idx="8">
                <c:v>11</c:v>
              </c:pt>
              <c:pt idx="9">
                <c:v>8</c:v>
              </c:pt>
              <c:pt idx="10">
                <c:v>5</c:v>
              </c:pt>
            </c:numLit>
          </c:val>
          <c:extLst>
            <c:ext xmlns:c16="http://schemas.microsoft.com/office/drawing/2014/chart" uri="{C3380CC4-5D6E-409C-BE32-E72D297353CC}">
              <c16:uniqueId val="{00000000-4ADD-4AAD-B1B0-A8CB2F4CF97B}"/>
            </c:ext>
          </c:extLst>
        </c:ser>
        <c:dLbls>
          <c:showLegendKey val="0"/>
          <c:showVal val="0"/>
          <c:showCatName val="0"/>
          <c:showSerName val="0"/>
          <c:showPercent val="0"/>
          <c:showBubbleSize val="0"/>
        </c:dLbls>
        <c:gapWidth val="150"/>
        <c:axId val="150269952"/>
        <c:axId val="150243200"/>
      </c:barChart>
      <c:valAx>
        <c:axId val="150243200"/>
        <c:scaling>
          <c:orientation val="minMax"/>
        </c:scaling>
        <c:delete val="0"/>
        <c:axPos val="l"/>
        <c:majorGridlines>
          <c:spPr>
            <a:ln>
              <a:solidFill>
                <a:srgbClr val="001132"/>
              </a:solidFill>
            </a:ln>
          </c:spPr>
        </c:majorGridlines>
        <c:title>
          <c:tx>
            <c:rich>
              <a:bodyPr/>
              <a:lstStyle/>
              <a:p>
                <a:pPr>
                  <a:defRPr sz="1600"/>
                </a:pPr>
                <a:r>
                  <a:rPr lang="en-US" sz="1800" b="1" i="0" baseline="0" dirty="0">
                    <a:effectLst/>
                  </a:rPr>
                  <a:t>Maximum number of species</a:t>
                </a:r>
                <a:endParaRPr lang="ru-RU" sz="1600" dirty="0">
                  <a:effectLst/>
                </a:endParaRPr>
              </a:p>
            </c:rich>
          </c:tx>
          <c:layout>
            <c:manualLayout>
              <c:xMode val="edge"/>
              <c:yMode val="edge"/>
              <c:x val="1.8317736441229381E-2"/>
              <c:y val="2.5951242147344396E-2"/>
            </c:manualLayout>
          </c:layout>
          <c:overlay val="0"/>
        </c:title>
        <c:numFmt formatCode="General" sourceLinked="0"/>
        <c:majorTickMark val="none"/>
        <c:minorTickMark val="none"/>
        <c:tickLblPos val="nextTo"/>
        <c:spPr>
          <a:ln>
            <a:solidFill>
              <a:srgbClr val="001132"/>
            </a:solidFill>
          </a:ln>
        </c:spPr>
        <c:crossAx val="150269952"/>
        <c:crosses val="autoZero"/>
        <c:crossBetween val="between"/>
      </c:valAx>
      <c:catAx>
        <c:axId val="150269952"/>
        <c:scaling>
          <c:orientation val="minMax"/>
        </c:scaling>
        <c:delete val="0"/>
        <c:axPos val="b"/>
        <c:numFmt formatCode="[$-1000419]dd&quot;.&quot;mm&quot;.&quot;yyyy" sourceLinked="0"/>
        <c:majorTickMark val="none"/>
        <c:minorTickMark val="none"/>
        <c:tickLblPos val="nextTo"/>
        <c:spPr>
          <a:noFill/>
          <a:ln>
            <a:solidFill>
              <a:srgbClr val="001132"/>
            </a:solidFill>
          </a:ln>
        </c:spPr>
        <c:txPr>
          <a:bodyPr/>
          <a:lstStyle/>
          <a:p>
            <a:pPr>
              <a:defRPr sz="100"/>
            </a:pPr>
            <a:endParaRPr lang="ru-RU"/>
          </a:p>
        </c:txPr>
        <c:crossAx val="150243200"/>
        <c:crossesAt val="0"/>
        <c:auto val="1"/>
        <c:lblAlgn val="ctr"/>
        <c:lblOffset val="100"/>
        <c:noMultiLvlLbl val="0"/>
      </c:catAx>
      <c:spPr>
        <a:noFill/>
        <a:ln>
          <a:solidFill>
            <a:srgbClr val="001132"/>
          </a:solidFill>
          <a:prstDash val="solid"/>
        </a:ln>
      </c:spPr>
    </c:plotArea>
    <c:plotVisOnly val="1"/>
    <c:dispBlanksAs val="gap"/>
    <c:showDLblsOverMax val="0"/>
  </c:chart>
  <c:spPr>
    <a:noFill/>
    <a:ln>
      <a:noFill/>
    </a:ln>
  </c:spPr>
  <c:txPr>
    <a:bodyPr/>
    <a:lstStyle/>
    <a:p>
      <a:pPr>
        <a:defRPr sz="1400" b="1">
          <a:solidFill>
            <a:srgbClr val="001132"/>
          </a:solidFill>
          <a:latin typeface="Times New Roman" panose="02020603050405020304" pitchFamily="18" charset="0"/>
          <a:cs typeface="Times New Roman" panose="02020603050405020304" pitchFamily="18" charset="0"/>
        </a:defRPr>
      </a:pPr>
      <a:endParaRPr lang="ru-RU"/>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spPr>
        <a:solidFill>
          <a:srgbClr val="CCCCCC"/>
        </a:solidFill>
        <a:ln>
          <a:solidFill>
            <a:srgbClr val="B3B3B3"/>
          </a:solidFill>
        </a:ln>
      </c:spPr>
    </c:floor>
    <c:sideWall>
      <c:thickness val="0"/>
      <c:spPr>
        <a:noFill/>
        <a:ln>
          <a:solidFill>
            <a:srgbClr val="B3B3B3"/>
          </a:solidFill>
          <a:prstDash val="solid"/>
        </a:ln>
      </c:spPr>
    </c:sideWall>
    <c:backWall>
      <c:thickness val="0"/>
      <c:spPr>
        <a:noFill/>
        <a:ln>
          <a:solidFill>
            <a:srgbClr val="B3B3B3"/>
          </a:solidFill>
          <a:prstDash val="solid"/>
        </a:ln>
      </c:spPr>
    </c:backWall>
    <c:plotArea>
      <c:layout>
        <c:manualLayout>
          <c:layoutTarget val="inner"/>
          <c:xMode val="edge"/>
          <c:yMode val="edge"/>
          <c:x val="7.4122815937806752E-4"/>
          <c:y val="5.6630112416797638E-3"/>
          <c:w val="0.54901865707365061"/>
          <c:h val="0.77881551837208218"/>
        </c:manualLayout>
      </c:layout>
      <c:pie3DChart>
        <c:varyColors val="1"/>
        <c:ser>
          <c:idx val="0"/>
          <c:order val="0"/>
          <c:tx>
            <c:v>Столбец 1</c:v>
          </c:tx>
          <c:dPt>
            <c:idx val="0"/>
            <c:bubble3D val="0"/>
            <c:spPr>
              <a:solidFill>
                <a:srgbClr val="004586"/>
              </a:solidFill>
            </c:spPr>
            <c:extLst>
              <c:ext xmlns:c16="http://schemas.microsoft.com/office/drawing/2014/chart" uri="{C3380CC4-5D6E-409C-BE32-E72D297353CC}">
                <c16:uniqueId val="{00000001-A2E1-49F1-B56B-9BC5DFBCE2FA}"/>
              </c:ext>
            </c:extLst>
          </c:dPt>
          <c:dPt>
            <c:idx val="1"/>
            <c:bubble3D val="0"/>
            <c:spPr>
              <a:solidFill>
                <a:srgbClr val="FF420E"/>
              </a:solidFill>
            </c:spPr>
            <c:extLst>
              <c:ext xmlns:c16="http://schemas.microsoft.com/office/drawing/2014/chart" uri="{C3380CC4-5D6E-409C-BE32-E72D297353CC}">
                <c16:uniqueId val="{00000003-A2E1-49F1-B56B-9BC5DFBCE2FA}"/>
              </c:ext>
            </c:extLst>
          </c:dPt>
          <c:dPt>
            <c:idx val="2"/>
            <c:bubble3D val="0"/>
            <c:spPr>
              <a:solidFill>
                <a:srgbClr val="FFD320"/>
              </a:solidFill>
            </c:spPr>
            <c:extLst>
              <c:ext xmlns:c16="http://schemas.microsoft.com/office/drawing/2014/chart" uri="{C3380CC4-5D6E-409C-BE32-E72D297353CC}">
                <c16:uniqueId val="{00000005-A2E1-49F1-B56B-9BC5DFBCE2FA}"/>
              </c:ext>
            </c:extLst>
          </c:dPt>
          <c:dPt>
            <c:idx val="3"/>
            <c:bubble3D val="0"/>
            <c:spPr>
              <a:solidFill>
                <a:srgbClr val="579D1C"/>
              </a:solidFill>
            </c:spPr>
            <c:extLst>
              <c:ext xmlns:c16="http://schemas.microsoft.com/office/drawing/2014/chart" uri="{C3380CC4-5D6E-409C-BE32-E72D297353CC}">
                <c16:uniqueId val="{00000007-A2E1-49F1-B56B-9BC5DFBCE2FA}"/>
              </c:ext>
            </c:extLst>
          </c:dPt>
          <c:dLbls>
            <c:numFmt formatCode="General" sourceLinked="0"/>
            <c:spPr>
              <a:noFill/>
              <a:ln>
                <a:noFill/>
              </a:ln>
              <a:effectLst/>
            </c:spPr>
            <c:txPr>
              <a:bodyPr/>
              <a:lstStyle/>
              <a:p>
                <a:pPr>
                  <a:defRPr>
                    <a:solidFill>
                      <a:srgbClr val="001132"/>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Lit>
              <c:ptCount val="4"/>
              <c:pt idx="0">
                <c:v>Терновник</c:v>
              </c:pt>
              <c:pt idx="1">
                <c:v>Сообщество из миндаля низкого</c:v>
              </c:pt>
              <c:pt idx="2">
                <c:v>Сообщество из вишни степной</c:v>
              </c:pt>
              <c:pt idx="3">
                <c:v>Караганник</c:v>
              </c:pt>
            </c:strLit>
          </c:cat>
          <c:val>
            <c:numLit>
              <c:formatCode>General</c:formatCode>
              <c:ptCount val="4"/>
              <c:pt idx="0">
                <c:v>11</c:v>
              </c:pt>
              <c:pt idx="1">
                <c:v>6</c:v>
              </c:pt>
              <c:pt idx="2">
                <c:v>5</c:v>
              </c:pt>
              <c:pt idx="3">
                <c:v>2</c:v>
              </c:pt>
            </c:numLit>
          </c:val>
          <c:extLst>
            <c:ext xmlns:c16="http://schemas.microsoft.com/office/drawing/2014/chart" uri="{C3380CC4-5D6E-409C-BE32-E72D297353CC}">
              <c16:uniqueId val="{00000008-A2E1-49F1-B56B-9BC5DFBCE2FA}"/>
            </c:ext>
          </c:extLst>
        </c:ser>
        <c:dLbls>
          <c:showLegendKey val="0"/>
          <c:showVal val="0"/>
          <c:showCatName val="0"/>
          <c:showSerName val="0"/>
          <c:showPercent val="0"/>
          <c:showBubbleSize val="0"/>
          <c:showLeaderLines val="1"/>
        </c:dLbls>
      </c:pie3DChart>
    </c:plotArea>
    <c:legend>
      <c:legendPos val="r"/>
      <c:layout>
        <c:manualLayout>
          <c:xMode val="edge"/>
          <c:yMode val="edge"/>
          <c:x val="0.53888116198785052"/>
          <c:y val="0.17855835913818952"/>
          <c:w val="0.44050947549636044"/>
          <c:h val="0.51977010584150796"/>
        </c:manualLayout>
      </c:layout>
      <c:overlay val="0"/>
      <c:spPr>
        <a:noFill/>
        <a:ln>
          <a:noFill/>
        </a:ln>
      </c:spPr>
      <c:txPr>
        <a:bodyPr/>
        <a:lstStyle/>
        <a:p>
          <a:pPr>
            <a:defRPr>
              <a:solidFill>
                <a:srgbClr val="001132"/>
              </a:solidFill>
            </a:defRPr>
          </a:pPr>
          <a:endParaRPr lang="ru-RU"/>
        </a:p>
      </c:txPr>
    </c:legend>
    <c:plotVisOnly val="1"/>
    <c:dispBlanksAs val="gap"/>
    <c:showDLblsOverMax val="0"/>
  </c:chart>
  <c:spPr>
    <a:noFill/>
    <a:ln>
      <a:noFill/>
    </a:ln>
  </c:spPr>
  <c:txPr>
    <a:bodyPr/>
    <a:lstStyle/>
    <a:p>
      <a:pPr>
        <a:defRPr sz="1800" b="1">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spPr>
        <a:solidFill>
          <a:srgbClr val="CCCCCC"/>
        </a:solidFill>
        <a:ln>
          <a:solidFill>
            <a:srgbClr val="B3B3B3"/>
          </a:solidFill>
        </a:ln>
      </c:spPr>
    </c:floor>
    <c:sideWall>
      <c:thickness val="0"/>
      <c:spPr>
        <a:noFill/>
        <a:ln>
          <a:solidFill>
            <a:srgbClr val="B3B3B3"/>
          </a:solidFill>
          <a:prstDash val="solid"/>
        </a:ln>
      </c:spPr>
    </c:sideWall>
    <c:backWall>
      <c:thickness val="0"/>
      <c:spPr>
        <a:noFill/>
        <a:ln>
          <a:solidFill>
            <a:srgbClr val="B3B3B3"/>
          </a:solidFill>
          <a:prstDash val="solid"/>
        </a:ln>
      </c:spPr>
    </c:backWall>
    <c:plotArea>
      <c:layout>
        <c:manualLayout>
          <c:layoutTarget val="inner"/>
          <c:xMode val="edge"/>
          <c:yMode val="edge"/>
          <c:x val="3.9796303327015281E-2"/>
          <c:y val="0"/>
          <c:w val="0.46877887763449771"/>
          <c:h val="0.9476444273343656"/>
        </c:manualLayout>
      </c:layout>
      <c:pie3DChart>
        <c:varyColors val="1"/>
        <c:ser>
          <c:idx val="0"/>
          <c:order val="0"/>
          <c:tx>
            <c:v>Столбец 1</c:v>
          </c:tx>
          <c:dPt>
            <c:idx val="0"/>
            <c:bubble3D val="0"/>
            <c:spPr>
              <a:solidFill>
                <a:srgbClr val="004586"/>
              </a:solidFill>
            </c:spPr>
            <c:extLst>
              <c:ext xmlns:c16="http://schemas.microsoft.com/office/drawing/2014/chart" uri="{C3380CC4-5D6E-409C-BE32-E72D297353CC}">
                <c16:uniqueId val="{00000001-AB8E-487E-8CCE-6D1A0076D4F1}"/>
              </c:ext>
            </c:extLst>
          </c:dPt>
          <c:dPt>
            <c:idx val="1"/>
            <c:bubble3D val="0"/>
            <c:spPr>
              <a:solidFill>
                <a:srgbClr val="FF420E"/>
              </a:solidFill>
            </c:spPr>
            <c:extLst>
              <c:ext xmlns:c16="http://schemas.microsoft.com/office/drawing/2014/chart" uri="{C3380CC4-5D6E-409C-BE32-E72D297353CC}">
                <c16:uniqueId val="{00000003-AB8E-487E-8CCE-6D1A0076D4F1}"/>
              </c:ext>
            </c:extLst>
          </c:dPt>
          <c:dPt>
            <c:idx val="2"/>
            <c:bubble3D val="0"/>
            <c:spPr>
              <a:solidFill>
                <a:srgbClr val="FFD320"/>
              </a:solidFill>
            </c:spPr>
            <c:extLst>
              <c:ext xmlns:c16="http://schemas.microsoft.com/office/drawing/2014/chart" uri="{C3380CC4-5D6E-409C-BE32-E72D297353CC}">
                <c16:uniqueId val="{00000005-AB8E-487E-8CCE-6D1A0076D4F1}"/>
              </c:ext>
            </c:extLst>
          </c:dPt>
          <c:dPt>
            <c:idx val="3"/>
            <c:bubble3D val="0"/>
            <c:spPr>
              <a:solidFill>
                <a:srgbClr val="579D1C"/>
              </a:solidFill>
            </c:spPr>
            <c:extLst>
              <c:ext xmlns:c16="http://schemas.microsoft.com/office/drawing/2014/chart" uri="{C3380CC4-5D6E-409C-BE32-E72D297353CC}">
                <c16:uniqueId val="{00000007-AB8E-487E-8CCE-6D1A0076D4F1}"/>
              </c:ext>
            </c:extLst>
          </c:dPt>
          <c:dPt>
            <c:idx val="4"/>
            <c:bubble3D val="0"/>
            <c:spPr>
              <a:solidFill>
                <a:srgbClr val="7E0021"/>
              </a:solidFill>
            </c:spPr>
            <c:extLst>
              <c:ext xmlns:c16="http://schemas.microsoft.com/office/drawing/2014/chart" uri="{C3380CC4-5D6E-409C-BE32-E72D297353CC}">
                <c16:uniqueId val="{00000009-AB8E-487E-8CCE-6D1A0076D4F1}"/>
              </c:ext>
            </c:extLst>
          </c:dPt>
          <c:dLbls>
            <c:numFmt formatCode="General" sourceLinked="0"/>
            <c:spPr>
              <a:noFill/>
              <a:ln>
                <a:noFill/>
              </a:ln>
              <a:effectLst/>
            </c:spPr>
            <c:txPr>
              <a:bodyPr/>
              <a:lstStyle/>
              <a:p>
                <a:pPr>
                  <a:defRPr>
                    <a:solidFill>
                      <a:srgbClr val="001132"/>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Lit>
              <c:ptCount val="5"/>
              <c:pt idx="0">
                <c:v>Мелколистновязовое сообщество</c:v>
              </c:pt>
              <c:pt idx="1">
                <c:v>Мелколистновязово-липово-ясенелистнокленовое насаждение</c:v>
              </c:pt>
              <c:pt idx="2">
                <c:v>Белоивовое сообщество</c:v>
              </c:pt>
              <c:pt idx="3">
                <c:v>Белотополевое сообщество</c:v>
              </c:pt>
              <c:pt idx="4">
                <c:v>Мелколистновязово-ясенелистнокленовое сообщество</c:v>
              </c:pt>
            </c:strLit>
          </c:cat>
          <c:val>
            <c:numLit>
              <c:formatCode>General</c:formatCode>
              <c:ptCount val="5"/>
              <c:pt idx="0">
                <c:v>22</c:v>
              </c:pt>
              <c:pt idx="1">
                <c:v>16</c:v>
              </c:pt>
              <c:pt idx="2">
                <c:v>13</c:v>
              </c:pt>
              <c:pt idx="3">
                <c:v>9</c:v>
              </c:pt>
              <c:pt idx="4">
                <c:v>8</c:v>
              </c:pt>
            </c:numLit>
          </c:val>
          <c:extLst>
            <c:ext xmlns:c16="http://schemas.microsoft.com/office/drawing/2014/chart" uri="{C3380CC4-5D6E-409C-BE32-E72D297353CC}">
              <c16:uniqueId val="{0000000A-AB8E-487E-8CCE-6D1A0076D4F1}"/>
            </c:ext>
          </c:extLst>
        </c:ser>
        <c:dLbls>
          <c:showLegendKey val="0"/>
          <c:showVal val="0"/>
          <c:showCatName val="0"/>
          <c:showSerName val="0"/>
          <c:showPercent val="0"/>
          <c:showBubbleSize val="0"/>
          <c:showLeaderLines val="1"/>
        </c:dLbls>
      </c:pie3DChart>
    </c:plotArea>
    <c:legend>
      <c:legendPos val="r"/>
      <c:layout>
        <c:manualLayout>
          <c:xMode val="edge"/>
          <c:yMode val="edge"/>
          <c:x val="0.51889198843862605"/>
          <c:y val="0.14232567909224964"/>
          <c:w val="0.45597841779167497"/>
          <c:h val="0.66609771460009548"/>
        </c:manualLayout>
      </c:layout>
      <c:overlay val="0"/>
      <c:spPr>
        <a:noFill/>
        <a:ln>
          <a:noFill/>
        </a:ln>
      </c:spPr>
      <c:txPr>
        <a:bodyPr/>
        <a:lstStyle/>
        <a:p>
          <a:pPr>
            <a:defRPr>
              <a:solidFill>
                <a:srgbClr val="001132"/>
              </a:solidFill>
            </a:defRPr>
          </a:pPr>
          <a:endParaRPr lang="ru-RU"/>
        </a:p>
      </c:txPr>
    </c:legend>
    <c:plotVisOnly val="1"/>
    <c:dispBlanksAs val="gap"/>
    <c:showDLblsOverMax val="0"/>
  </c:chart>
  <c:spPr>
    <a:noFill/>
    <a:ln>
      <a:noFill/>
    </a:ln>
  </c:spPr>
  <c:txPr>
    <a:bodyPr/>
    <a:lstStyle/>
    <a:p>
      <a:pPr>
        <a:defRPr sz="1800" b="1">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0"/>
    </c:view3D>
    <c:floor>
      <c:thickness val="0"/>
      <c:spPr>
        <a:solidFill>
          <a:srgbClr val="CCCCCC"/>
        </a:solidFill>
        <a:ln>
          <a:solidFill>
            <a:srgbClr val="B3B3B3"/>
          </a:solidFill>
        </a:ln>
      </c:spPr>
    </c:floor>
    <c:sideWall>
      <c:thickness val="0"/>
      <c:spPr>
        <a:noFill/>
        <a:ln>
          <a:solidFill>
            <a:srgbClr val="001132"/>
          </a:solidFill>
        </a:ln>
      </c:spPr>
    </c:sideWall>
    <c:backWall>
      <c:thickness val="0"/>
      <c:spPr>
        <a:noFill/>
        <a:ln>
          <a:solidFill>
            <a:srgbClr val="001132"/>
          </a:solidFill>
        </a:ln>
      </c:spPr>
    </c:backWall>
    <c:plotArea>
      <c:layout>
        <c:manualLayout>
          <c:layoutTarget val="inner"/>
          <c:xMode val="edge"/>
          <c:yMode val="edge"/>
          <c:x val="0.46513990602379035"/>
          <c:y val="5.9458122895622884E-2"/>
          <c:w val="0.51080820480981337"/>
          <c:h val="0.87286417693111129"/>
        </c:manualLayout>
      </c:layout>
      <c:bar3DChart>
        <c:barDir val="bar"/>
        <c:grouping val="clustered"/>
        <c:varyColors val="0"/>
        <c:ser>
          <c:idx val="0"/>
          <c:order val="0"/>
          <c:tx>
            <c:v>Столбец 1</c:v>
          </c:tx>
          <c:spPr>
            <a:solidFill>
              <a:srgbClr val="318F2F"/>
            </a:solidFill>
            <a:ln>
              <a:noFill/>
            </a:ln>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7"/>
              <c:pt idx="0">
                <c:v>рассеченнолопастный ризоидальный</c:v>
              </c:pt>
              <c:pt idx="1">
                <c:v>однообразнонакипный зернисто-бородавчатый</c:v>
              </c:pt>
              <c:pt idx="2">
                <c:v>чешуйчатый однообразночешуйчатый</c:v>
              </c:pt>
              <c:pt idx="3">
                <c:v>однообразнонакипный плотнокорковый</c:v>
              </c:pt>
              <c:pt idx="4">
                <c:v>шило- или сцифовидный</c:v>
              </c:pt>
              <c:pt idx="5">
                <c:v>диморфный розеточный</c:v>
              </c:pt>
              <c:pt idx="6">
                <c:v>однообразнонакипный ареолированный</c:v>
              </c:pt>
              <c:pt idx="7">
                <c:v>диморфный лопастный</c:v>
              </c:pt>
              <c:pt idx="8">
                <c:v>чешуйчатый тониниеобразный</c:v>
              </c:pt>
              <c:pt idx="9">
                <c:v>широколопастный ризоидальный</c:v>
              </c:pt>
              <c:pt idx="10">
                <c:v>вздутолопастный неризоидальный</c:v>
              </c:pt>
              <c:pt idx="11">
                <c:v>карликово-кустистый</c:v>
              </c:pt>
              <c:pt idx="12">
                <c:v>кустистый повисающий плосколопастный</c:v>
              </c:pt>
              <c:pt idx="13">
                <c:v>листоватый рассеченнолопастный</c:v>
              </c:pt>
              <c:pt idx="14">
                <c:v>однообразнонакипный аталлический</c:v>
              </c:pt>
              <c:pt idx="15">
                <c:v>эгагропильный</c:v>
              </c:pt>
              <c:pt idx="16">
                <c:v>эндолитный</c:v>
              </c:pt>
            </c:strLit>
          </c:cat>
          <c:val>
            <c:numLit>
              <c:formatCode>General</c:formatCode>
              <c:ptCount val="17"/>
              <c:pt idx="0">
                <c:v>26</c:v>
              </c:pt>
              <c:pt idx="1">
                <c:v>23</c:v>
              </c:pt>
              <c:pt idx="2">
                <c:v>10</c:v>
              </c:pt>
              <c:pt idx="3">
                <c:v>8</c:v>
              </c:pt>
              <c:pt idx="4">
                <c:v>7</c:v>
              </c:pt>
              <c:pt idx="5">
                <c:v>5</c:v>
              </c:pt>
              <c:pt idx="6">
                <c:v>5</c:v>
              </c:pt>
              <c:pt idx="7">
                <c:v>2</c:v>
              </c:pt>
              <c:pt idx="8">
                <c:v>2</c:v>
              </c:pt>
              <c:pt idx="9">
                <c:v>2</c:v>
              </c:pt>
              <c:pt idx="10">
                <c:v>1</c:v>
              </c:pt>
              <c:pt idx="11">
                <c:v>1</c:v>
              </c:pt>
              <c:pt idx="12">
                <c:v>1</c:v>
              </c:pt>
              <c:pt idx="13">
                <c:v>1</c:v>
              </c:pt>
              <c:pt idx="14">
                <c:v>1</c:v>
              </c:pt>
              <c:pt idx="15">
                <c:v>1</c:v>
              </c:pt>
              <c:pt idx="16">
                <c:v>1</c:v>
              </c:pt>
            </c:numLit>
          </c:val>
          <c:extLst>
            <c:ext xmlns:c16="http://schemas.microsoft.com/office/drawing/2014/chart" uri="{C3380CC4-5D6E-409C-BE32-E72D297353CC}">
              <c16:uniqueId val="{00000000-61F1-43AD-BB32-DB1CA740E1E1}"/>
            </c:ext>
          </c:extLst>
        </c:ser>
        <c:dLbls>
          <c:showLegendKey val="0"/>
          <c:showVal val="0"/>
          <c:showCatName val="0"/>
          <c:showSerName val="0"/>
          <c:showPercent val="0"/>
          <c:showBubbleSize val="0"/>
        </c:dLbls>
        <c:gapWidth val="100"/>
        <c:shape val="box"/>
        <c:axId val="150313984"/>
        <c:axId val="150312448"/>
        <c:axId val="0"/>
      </c:bar3DChart>
      <c:valAx>
        <c:axId val="150312448"/>
        <c:scaling>
          <c:orientation val="minMax"/>
        </c:scaling>
        <c:delete val="0"/>
        <c:axPos val="b"/>
        <c:majorGridlines>
          <c:spPr>
            <a:ln>
              <a:solidFill>
                <a:srgbClr val="001132"/>
              </a:solidFill>
            </a:ln>
          </c:spPr>
        </c:majorGridlines>
        <c:numFmt formatCode="General" sourceLinked="0"/>
        <c:majorTickMark val="none"/>
        <c:minorTickMark val="none"/>
        <c:tickLblPos val="nextTo"/>
        <c:spPr>
          <a:ln>
            <a:solidFill>
              <a:srgbClr val="B3B3B3"/>
            </a:solidFill>
          </a:ln>
        </c:spPr>
        <c:crossAx val="150313984"/>
        <c:crosses val="autoZero"/>
        <c:crossBetween val="between"/>
      </c:valAx>
      <c:catAx>
        <c:axId val="150313984"/>
        <c:scaling>
          <c:orientation val="minMax"/>
        </c:scaling>
        <c:delete val="0"/>
        <c:axPos val="l"/>
        <c:title>
          <c:tx>
            <c:rich>
              <a:bodyPr/>
              <a:lstStyle/>
              <a:p>
                <a:pPr>
                  <a:defRPr sz="1800"/>
                </a:pPr>
                <a:r>
                  <a:rPr lang="en-US" sz="1800" dirty="0" err="1"/>
                  <a:t>Biomorphological</a:t>
                </a:r>
                <a:r>
                  <a:rPr lang="en-US" sz="1800" dirty="0"/>
                  <a:t> groups</a:t>
                </a:r>
                <a:endParaRPr lang="ru-RU" sz="1800" dirty="0"/>
              </a:p>
            </c:rich>
          </c:tx>
          <c:layout>
            <c:manualLayout>
              <c:xMode val="edge"/>
              <c:yMode val="edge"/>
              <c:x val="1.4568311485510823E-2"/>
              <c:y val="2.6121983726150346E-2"/>
            </c:manualLayout>
          </c:layout>
          <c:overlay val="0"/>
        </c:title>
        <c:numFmt formatCode="[$-1000419]dd&quot;.&quot;mm&quot;.&quot;yyyy" sourceLinked="0"/>
        <c:majorTickMark val="none"/>
        <c:minorTickMark val="none"/>
        <c:tickLblPos val="nextTo"/>
        <c:spPr>
          <a:ln>
            <a:solidFill>
              <a:srgbClr val="B3B3B3"/>
            </a:solidFill>
          </a:ln>
        </c:spPr>
        <c:crossAx val="150312448"/>
        <c:crossesAt val="0"/>
        <c:auto val="1"/>
        <c:lblAlgn val="ctr"/>
        <c:lblOffset val="100"/>
        <c:noMultiLvlLbl val="0"/>
      </c:catAx>
    </c:plotArea>
    <c:plotVisOnly val="1"/>
    <c:dispBlanksAs val="gap"/>
    <c:showDLblsOverMax val="0"/>
  </c:chart>
  <c:spPr>
    <a:noFill/>
    <a:ln>
      <a:noFill/>
    </a:ln>
  </c:spPr>
  <c:txPr>
    <a:bodyPr/>
    <a:lstStyle/>
    <a:p>
      <a:pPr>
        <a:defRPr sz="1400" b="1">
          <a:solidFill>
            <a:srgbClr val="001132"/>
          </a:solidFill>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72766490894649"/>
          <c:y val="2.4247595868455419E-2"/>
          <c:w val="0.83504053017122171"/>
          <c:h val="0.44867245109290699"/>
        </c:manualLayout>
      </c:layout>
      <c:barChart>
        <c:barDir val="col"/>
        <c:grouping val="clustered"/>
        <c:varyColors val="0"/>
        <c:ser>
          <c:idx val="0"/>
          <c:order val="0"/>
          <c:tx>
            <c:v>Общее число видов</c:v>
          </c:tx>
          <c:spPr>
            <a:solidFill>
              <a:srgbClr val="318F2F"/>
            </a:solidFill>
            <a:ln>
              <a:noFill/>
            </a:ln>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2"/>
              <c:pt idx="0">
                <c:v>ПП «Урочище Мулин дол»</c:v>
              </c:pt>
              <c:pt idx="1">
                <c:v>ПП «Берёзовый овраг»</c:v>
              </c:pt>
              <c:pt idx="2">
                <c:v>Субботинские холмы</c:v>
              </c:pt>
              <c:pt idx="3">
                <c:v>ПП «Грызлы — опустыненная степь»</c:v>
              </c:pt>
              <c:pt idx="4">
                <c:v>ПП «Костинские лога»</c:v>
              </c:pt>
              <c:pt idx="5">
                <c:v>Окрестности п. Краснооктябрьский</c:v>
              </c:pt>
              <c:pt idx="6">
                <c:v>ПП «Участок типчаково-ковыльной целинной степи»</c:v>
              </c:pt>
              <c:pt idx="7">
                <c:v>ПП «Сестринские окаменелости»</c:v>
              </c:pt>
              <c:pt idx="8">
                <c:v>ПП «Урочище Богатырь»</c:v>
              </c:pt>
              <c:pt idx="9">
                <c:v>ПП «Дол Верблюдка»</c:v>
              </c:pt>
              <c:pt idx="10">
                <c:v>Окрестности п. Поляков</c:v>
              </c:pt>
              <c:pt idx="11">
                <c:v>ПП «Каменные лога №1»</c:v>
              </c:pt>
            </c:strLit>
          </c:cat>
          <c:val>
            <c:numLit>
              <c:formatCode>General</c:formatCode>
              <c:ptCount val="12"/>
              <c:pt idx="0">
                <c:v>52</c:v>
              </c:pt>
              <c:pt idx="1">
                <c:v>41</c:v>
              </c:pt>
              <c:pt idx="2">
                <c:v>36</c:v>
              </c:pt>
              <c:pt idx="3">
                <c:v>32</c:v>
              </c:pt>
              <c:pt idx="4">
                <c:v>31</c:v>
              </c:pt>
              <c:pt idx="5">
                <c:v>31</c:v>
              </c:pt>
              <c:pt idx="6">
                <c:v>24</c:v>
              </c:pt>
              <c:pt idx="7">
                <c:v>21</c:v>
              </c:pt>
              <c:pt idx="8">
                <c:v>19</c:v>
              </c:pt>
              <c:pt idx="9">
                <c:v>16</c:v>
              </c:pt>
              <c:pt idx="10">
                <c:v>14</c:v>
              </c:pt>
              <c:pt idx="11">
                <c:v>8</c:v>
              </c:pt>
            </c:numLit>
          </c:val>
          <c:extLst>
            <c:ext xmlns:c16="http://schemas.microsoft.com/office/drawing/2014/chart" uri="{C3380CC4-5D6E-409C-BE32-E72D297353CC}">
              <c16:uniqueId val="{00000000-B6E3-41C5-AFAE-5AD143101CA2}"/>
            </c:ext>
          </c:extLst>
        </c:ser>
        <c:ser>
          <c:idx val="1"/>
          <c:order val="1"/>
          <c:tx>
            <c:v>Число раритетных видов</c:v>
          </c:tx>
          <c:spPr>
            <a:solidFill>
              <a:srgbClr val="FF420E"/>
            </a:solidFill>
            <a:ln>
              <a:noFill/>
            </a:ln>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2"/>
              <c:pt idx="0">
                <c:v>ПП «Урочище Мулин дол»</c:v>
              </c:pt>
              <c:pt idx="1">
                <c:v>ПП «Берёзовый овраг»</c:v>
              </c:pt>
              <c:pt idx="2">
                <c:v>Субботинские холмы</c:v>
              </c:pt>
              <c:pt idx="3">
                <c:v>ПП «Грызлы — опустыненная степь»</c:v>
              </c:pt>
              <c:pt idx="4">
                <c:v>ПП «Костинские лога»</c:v>
              </c:pt>
              <c:pt idx="5">
                <c:v>Окрестности п. Краснооктябрьский</c:v>
              </c:pt>
              <c:pt idx="6">
                <c:v>ПП «Участок типчаково-ковыльной целинной степи»</c:v>
              </c:pt>
              <c:pt idx="7">
                <c:v>ПП «Сестринские окаменелости»</c:v>
              </c:pt>
              <c:pt idx="8">
                <c:v>ПП «Урочище Богатырь»</c:v>
              </c:pt>
              <c:pt idx="9">
                <c:v>ПП «Дол Верблюдка»</c:v>
              </c:pt>
              <c:pt idx="10">
                <c:v>Окрестности п. Поляков</c:v>
              </c:pt>
              <c:pt idx="11">
                <c:v>ПП «Каменные лога №1»</c:v>
              </c:pt>
            </c:strLit>
          </c:cat>
          <c:val>
            <c:numLit>
              <c:formatCode>General</c:formatCode>
              <c:ptCount val="12"/>
              <c:pt idx="0">
                <c:v>10</c:v>
              </c:pt>
              <c:pt idx="1">
                <c:v>4</c:v>
              </c:pt>
              <c:pt idx="2">
                <c:v>8</c:v>
              </c:pt>
              <c:pt idx="3">
                <c:v>9</c:v>
              </c:pt>
              <c:pt idx="4">
                <c:v>2</c:v>
              </c:pt>
              <c:pt idx="5">
                <c:v>1</c:v>
              </c:pt>
              <c:pt idx="6">
                <c:v>3</c:v>
              </c:pt>
              <c:pt idx="7">
                <c:v>1</c:v>
              </c:pt>
              <c:pt idx="8">
                <c:v>1</c:v>
              </c:pt>
              <c:pt idx="9">
                <c:v>0</c:v>
              </c:pt>
              <c:pt idx="10">
                <c:v>0</c:v>
              </c:pt>
              <c:pt idx="11">
                <c:v>0</c:v>
              </c:pt>
            </c:numLit>
          </c:val>
          <c:extLst>
            <c:ext xmlns:c16="http://schemas.microsoft.com/office/drawing/2014/chart" uri="{C3380CC4-5D6E-409C-BE32-E72D297353CC}">
              <c16:uniqueId val="{00000001-B6E3-41C5-AFAE-5AD143101CA2}"/>
            </c:ext>
          </c:extLst>
        </c:ser>
        <c:dLbls>
          <c:showLegendKey val="0"/>
          <c:showVal val="0"/>
          <c:showCatName val="0"/>
          <c:showSerName val="0"/>
          <c:showPercent val="0"/>
          <c:showBubbleSize val="0"/>
        </c:dLbls>
        <c:gapWidth val="150"/>
        <c:axId val="150967424"/>
        <c:axId val="150961152"/>
      </c:barChart>
      <c:valAx>
        <c:axId val="150961152"/>
        <c:scaling>
          <c:orientation val="minMax"/>
        </c:scaling>
        <c:delete val="0"/>
        <c:axPos val="l"/>
        <c:majorGridlines>
          <c:spPr>
            <a:ln>
              <a:solidFill>
                <a:srgbClr val="001132"/>
              </a:solidFill>
            </a:ln>
          </c:spPr>
        </c:majorGridlines>
        <c:title>
          <c:tx>
            <c:rich>
              <a:bodyPr/>
              <a:lstStyle/>
              <a:p>
                <a:pPr>
                  <a:defRPr sz="1600"/>
                </a:pPr>
                <a:r>
                  <a:rPr lang="en-US" sz="1600" dirty="0"/>
                  <a:t>Number of species</a:t>
                </a:r>
                <a:endParaRPr lang="ru-RU" sz="1600" dirty="0"/>
              </a:p>
            </c:rich>
          </c:tx>
          <c:layout>
            <c:manualLayout>
              <c:xMode val="edge"/>
              <c:yMode val="edge"/>
              <c:x val="7.2764706407202187E-2"/>
              <c:y val="2.4781682430382389E-2"/>
            </c:manualLayout>
          </c:layout>
          <c:overlay val="0"/>
        </c:title>
        <c:numFmt formatCode="General" sourceLinked="0"/>
        <c:majorTickMark val="none"/>
        <c:minorTickMark val="none"/>
        <c:tickLblPos val="nextTo"/>
        <c:spPr>
          <a:ln>
            <a:solidFill>
              <a:srgbClr val="001132"/>
            </a:solidFill>
          </a:ln>
        </c:spPr>
        <c:crossAx val="150967424"/>
        <c:crossesAt val="1"/>
        <c:crossBetween val="between"/>
      </c:valAx>
      <c:catAx>
        <c:axId val="150967424"/>
        <c:scaling>
          <c:orientation val="minMax"/>
        </c:scaling>
        <c:delete val="0"/>
        <c:axPos val="b"/>
        <c:numFmt formatCode="[$-1000419]dd&quot;.&quot;mm&quot;.&quot;yyyy" sourceLinked="0"/>
        <c:majorTickMark val="none"/>
        <c:minorTickMark val="none"/>
        <c:tickLblPos val="nextTo"/>
        <c:spPr>
          <a:ln>
            <a:solidFill>
              <a:srgbClr val="001132"/>
            </a:solidFill>
          </a:ln>
        </c:spPr>
        <c:txPr>
          <a:bodyPr/>
          <a:lstStyle/>
          <a:p>
            <a:pPr>
              <a:defRPr sz="100"/>
            </a:pPr>
            <a:endParaRPr lang="ru-RU"/>
          </a:p>
        </c:txPr>
        <c:crossAx val="150961152"/>
        <c:crossesAt val="0"/>
        <c:auto val="1"/>
        <c:lblAlgn val="ctr"/>
        <c:lblOffset val="100"/>
        <c:noMultiLvlLbl val="0"/>
      </c:catAx>
      <c:spPr>
        <a:noFill/>
        <a:ln>
          <a:solidFill>
            <a:srgbClr val="001132"/>
          </a:solidFill>
          <a:prstDash val="solid"/>
        </a:ln>
      </c:spPr>
    </c:plotArea>
    <c:legend>
      <c:legendPos val="r"/>
      <c:layout>
        <c:manualLayout>
          <c:xMode val="edge"/>
          <c:yMode val="edge"/>
          <c:x val="0.69158480330487082"/>
          <c:y val="0.7606825557006609"/>
          <c:w val="0.26611236025232654"/>
          <c:h val="0.16061973168704738"/>
        </c:manualLayout>
      </c:layout>
      <c:overlay val="0"/>
      <c:spPr>
        <a:noFill/>
        <a:ln>
          <a:noFill/>
        </a:ln>
      </c:spPr>
      <c:txPr>
        <a:bodyPr/>
        <a:lstStyle/>
        <a:p>
          <a:pPr>
            <a:defRPr sz="1600"/>
          </a:pPr>
          <a:endParaRPr lang="ru-RU"/>
        </a:p>
      </c:txPr>
    </c:legend>
    <c:plotVisOnly val="1"/>
    <c:dispBlanksAs val="gap"/>
    <c:showDLblsOverMax val="0"/>
  </c:chart>
  <c:spPr>
    <a:noFill/>
    <a:ln>
      <a:noFill/>
    </a:ln>
  </c:spPr>
  <c:txPr>
    <a:bodyPr/>
    <a:lstStyle/>
    <a:p>
      <a:pPr>
        <a:defRPr sz="1400" b="1">
          <a:solidFill>
            <a:srgbClr val="001132"/>
          </a:solidFill>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0.09811</cdr:x>
      <cdr:y>0.52532</cdr:y>
    </cdr:from>
    <cdr:to>
      <cdr:x>1</cdr:x>
      <cdr:y>0.99135</cdr:y>
    </cdr:to>
    <cdr:sp macro="" textlink="">
      <cdr:nvSpPr>
        <cdr:cNvPr id="3" name="Text Box 5">
          <a:extLst xmlns:a="http://schemas.openxmlformats.org/drawingml/2006/main">
            <a:ext uri="{FF2B5EF4-FFF2-40B4-BE49-F238E27FC236}">
              <a16:creationId xmlns:a16="http://schemas.microsoft.com/office/drawing/2014/main" id="{82EAC0B0-EC3A-4220-9C8E-AE0770FFFF8A}"/>
            </a:ext>
          </a:extLst>
        </cdr:cNvPr>
        <cdr:cNvSpPr>
          <a:spLocks xmlns:a="http://schemas.openxmlformats.org/drawingml/2006/main"/>
        </cdr:cNvSpPr>
      </cdr:nvSpPr>
      <cdr:spPr bwMode="auto">
        <a:xfrm xmlns:a="http://schemas.openxmlformats.org/drawingml/2006/main">
          <a:off x="851933" y="2709490"/>
          <a:ext cx="7831862" cy="2403648"/>
        </a:xfrm>
        <a:custGeom xmlns:a="http://schemas.openxmlformats.org/drawingml/2006/main">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xmlns:a="http://schemas.openxmlformats.org/drawingml/2006/main">
          <a:schemeClr val="bg1"/>
        </a:solidFill>
        <a:ln xmlns:a="http://schemas.openxmlformats.org/drawingml/2006/main">
          <a:noFill/>
        </a:ln>
      </cdr:spPr>
      <cdr:txBody>
        <a:bodyPr xmlns:a="http://schemas.openxmlformats.org/drawingml/2006/main" vert="vert270" lIns="90000" tIns="45000" rIns="90000" bIns="45000"/>
        <a:lstStyle xmlns:a="http://schemas.openxmlformats.org/drawingml/2006/main">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indent="0" algn="r" hangingPunct="0">
            <a:lnSpc>
              <a:spcPct val="350000"/>
            </a:lnSpc>
          </a:pPr>
          <a:r>
            <a:rPr lang="en-US" altLang="ru-RU" sz="1300" b="1" i="1" dirty="0">
              <a:solidFill>
                <a:srgbClr val="001132"/>
              </a:solidFill>
              <a:latin typeface="Times New Roman" pitchFamily="18" charset="0"/>
              <a:cs typeface="Times New Roman" pitchFamily="18" charset="0"/>
            </a:rPr>
            <a:t>Festuca-</a:t>
          </a:r>
          <a:r>
            <a:rPr lang="en-US" altLang="ru-RU" sz="1300" b="1" i="1" dirty="0" err="1">
              <a:solidFill>
                <a:srgbClr val="001132"/>
              </a:solidFill>
              <a:latin typeface="Times New Roman" pitchFamily="18" charset="0"/>
              <a:cs typeface="Times New Roman" pitchFamily="18" charset="0"/>
            </a:rPr>
            <a:t>Crinitaria</a:t>
          </a:r>
          <a:r>
            <a:rPr lang="en-US" altLang="ru-RU" sz="1300" b="1" dirty="0">
              <a:solidFill>
                <a:srgbClr val="001132"/>
              </a:solidFill>
              <a:latin typeface="Times New Roman" pitchFamily="18" charset="0"/>
              <a:cs typeface="Times New Roman" pitchFamily="18" charset="0"/>
            </a:rPr>
            <a:t> steppe</a:t>
          </a:r>
        </a:p>
        <a:p xmlns:a="http://schemas.openxmlformats.org/drawingml/2006/main">
          <a:pPr indent="0" algn="r" hangingPunct="0">
            <a:lnSpc>
              <a:spcPct val="350000"/>
            </a:lnSpc>
          </a:pPr>
          <a:r>
            <a:rPr lang="en-US" altLang="ru-RU" sz="1300" b="1" i="1" dirty="0">
              <a:solidFill>
                <a:srgbClr val="001132"/>
              </a:solidFill>
              <a:latin typeface="Times New Roman" pitchFamily="18" charset="0"/>
              <a:cs typeface="Times New Roman" pitchFamily="18" charset="0"/>
            </a:rPr>
            <a:t>Festuca</a:t>
          </a:r>
          <a:r>
            <a:rPr lang="en-US" altLang="ru-RU" sz="1300" b="1" dirty="0">
              <a:solidFill>
                <a:srgbClr val="001132"/>
              </a:solidFill>
              <a:latin typeface="Times New Roman" pitchFamily="18" charset="0"/>
              <a:cs typeface="Times New Roman" pitchFamily="18" charset="0"/>
            </a:rPr>
            <a:t> steppe</a:t>
          </a:r>
        </a:p>
        <a:p xmlns:a="http://schemas.openxmlformats.org/drawingml/2006/main">
          <a:pPr algn="r" hangingPunct="0">
            <a:lnSpc>
              <a:spcPct val="350000"/>
            </a:lnSpc>
          </a:pPr>
          <a:r>
            <a:rPr lang="ru-RU" altLang="ru-RU" sz="1300" b="1" dirty="0" err="1">
              <a:solidFill>
                <a:srgbClr val="001132"/>
              </a:solidFill>
              <a:latin typeface="Times New Roman" pitchFamily="18" charset="0"/>
              <a:cs typeface="Times New Roman" pitchFamily="18" charset="0"/>
            </a:rPr>
            <a:t>Forb</a:t>
          </a:r>
          <a:r>
            <a:rPr lang="en-US" altLang="ru-RU" sz="1300" b="1" dirty="0">
              <a:solidFill>
                <a:srgbClr val="001132"/>
              </a:solidFill>
              <a:latin typeface="Times New Roman" pitchFamily="18" charset="0"/>
              <a:cs typeface="Times New Roman" pitchFamily="18" charset="0"/>
            </a:rPr>
            <a:t>s</a:t>
          </a:r>
          <a:r>
            <a:rPr lang="ru-RU" altLang="ru-RU" sz="1300" b="1" dirty="0">
              <a:solidFill>
                <a:srgbClr val="001132"/>
              </a:solidFill>
              <a:latin typeface="Times New Roman" pitchFamily="18" charset="0"/>
              <a:cs typeface="Times New Roman" pitchFamily="18" charset="0"/>
            </a:rPr>
            <a:t>-</a:t>
          </a:r>
          <a:r>
            <a:rPr lang="en-US" altLang="ru-RU" sz="1300" b="1" i="1" dirty="0">
              <a:solidFill>
                <a:srgbClr val="001132"/>
              </a:solidFill>
              <a:latin typeface="Times New Roman" pitchFamily="18" charset="0"/>
              <a:cs typeface="Times New Roman" pitchFamily="18" charset="0"/>
            </a:rPr>
            <a:t>Artemisia</a:t>
          </a:r>
          <a:r>
            <a:rPr lang="ru-RU" altLang="ru-RU" sz="1300" b="1" dirty="0">
              <a:solidFill>
                <a:srgbClr val="001132"/>
              </a:solidFill>
              <a:latin typeface="Times New Roman" pitchFamily="18" charset="0"/>
              <a:cs typeface="Times New Roman" pitchFamily="18" charset="0"/>
            </a:rPr>
            <a:t> </a:t>
          </a:r>
          <a:r>
            <a:rPr lang="ru-RU" altLang="ru-RU" sz="1300" b="1" dirty="0" err="1">
              <a:solidFill>
                <a:srgbClr val="001132"/>
              </a:solidFill>
              <a:latin typeface="Times New Roman" pitchFamily="18" charset="0"/>
              <a:cs typeface="Times New Roman" pitchFamily="18" charset="0"/>
            </a:rPr>
            <a:t>steppe</a:t>
          </a:r>
          <a:endParaRPr lang="ru-RU" altLang="ru-RU" sz="1300" b="1" dirty="0">
            <a:solidFill>
              <a:srgbClr val="001132"/>
            </a:solidFill>
            <a:latin typeface="Times New Roman" pitchFamily="18" charset="0"/>
            <a:cs typeface="Times New Roman" pitchFamily="18" charset="0"/>
          </a:endParaRPr>
        </a:p>
        <a:p xmlns:a="http://schemas.openxmlformats.org/drawingml/2006/main">
          <a:pPr indent="0" algn="r" hangingPunct="0">
            <a:lnSpc>
              <a:spcPct val="350000"/>
            </a:lnSpc>
          </a:pPr>
          <a:r>
            <a:rPr lang="en-US" altLang="ru-RU" sz="1300" b="1" i="1" dirty="0">
              <a:solidFill>
                <a:srgbClr val="001132"/>
              </a:solidFill>
              <a:latin typeface="Times New Roman" pitchFamily="18" charset="0"/>
              <a:cs typeface="Times New Roman" pitchFamily="18" charset="0"/>
            </a:rPr>
            <a:t>Festuca-Artemisia</a:t>
          </a:r>
          <a:r>
            <a:rPr lang="en-US" altLang="ru-RU" sz="1300" b="1" dirty="0">
              <a:solidFill>
                <a:srgbClr val="001132"/>
              </a:solidFill>
              <a:latin typeface="Times New Roman" pitchFamily="18" charset="0"/>
              <a:cs typeface="Times New Roman" pitchFamily="18" charset="0"/>
            </a:rPr>
            <a:t> steppe</a:t>
          </a:r>
        </a:p>
        <a:p xmlns:a="http://schemas.openxmlformats.org/drawingml/2006/main">
          <a:pPr indent="0" algn="r" hangingPunct="0">
            <a:lnSpc>
              <a:spcPct val="350000"/>
            </a:lnSpc>
          </a:pPr>
          <a:r>
            <a:rPr lang="en-US" altLang="ru-RU" sz="1300" b="1" dirty="0">
              <a:solidFill>
                <a:srgbClr val="001132"/>
              </a:solidFill>
              <a:latin typeface="Times New Roman" pitchFamily="18" charset="0"/>
              <a:cs typeface="Times New Roman" pitchFamily="18" charset="0"/>
            </a:rPr>
            <a:t>Forbs-</a:t>
          </a:r>
          <a:r>
            <a:rPr lang="en-US" altLang="ru-RU" sz="1300" b="1" i="1" dirty="0">
              <a:solidFill>
                <a:srgbClr val="001132"/>
              </a:solidFill>
              <a:latin typeface="Times New Roman" pitchFamily="18" charset="0"/>
              <a:cs typeface="Times New Roman" pitchFamily="18" charset="0"/>
            </a:rPr>
            <a:t>Festuca-</a:t>
          </a:r>
          <a:r>
            <a:rPr lang="en-US" altLang="ru-RU" sz="1300" b="1" i="1" dirty="0" err="1">
              <a:solidFill>
                <a:srgbClr val="001132"/>
              </a:solidFill>
              <a:latin typeface="Times New Roman" pitchFamily="18" charset="0"/>
              <a:cs typeface="Times New Roman" pitchFamily="18" charset="0"/>
            </a:rPr>
            <a:t>Stipa</a:t>
          </a:r>
          <a:r>
            <a:rPr lang="en-US" altLang="ru-RU" sz="1300" b="1" i="1" dirty="0">
              <a:solidFill>
                <a:srgbClr val="001132"/>
              </a:solidFill>
              <a:latin typeface="Times New Roman" pitchFamily="18" charset="0"/>
              <a:cs typeface="Times New Roman" pitchFamily="18" charset="0"/>
            </a:rPr>
            <a:t> </a:t>
          </a:r>
          <a:r>
            <a:rPr lang="en-US" altLang="ru-RU" sz="1300" b="1" dirty="0">
              <a:solidFill>
                <a:srgbClr val="001132"/>
              </a:solidFill>
              <a:latin typeface="Times New Roman" pitchFamily="18" charset="0"/>
              <a:cs typeface="Times New Roman" pitchFamily="18" charset="0"/>
            </a:rPr>
            <a:t>steppe</a:t>
          </a:r>
        </a:p>
        <a:p xmlns:a="http://schemas.openxmlformats.org/drawingml/2006/main">
          <a:pPr indent="0" algn="r" hangingPunct="0">
            <a:lnSpc>
              <a:spcPct val="350000"/>
            </a:lnSpc>
          </a:pPr>
          <a:r>
            <a:rPr lang="en-US" altLang="ru-RU" sz="1300" b="1" dirty="0">
              <a:solidFill>
                <a:srgbClr val="001132"/>
              </a:solidFill>
              <a:latin typeface="Times New Roman" pitchFamily="18" charset="0"/>
              <a:cs typeface="Times New Roman" pitchFamily="18" charset="0"/>
            </a:rPr>
            <a:t>Forbs-</a:t>
          </a:r>
          <a:r>
            <a:rPr lang="en-US" altLang="ru-RU" sz="1300" b="1" i="1" dirty="0">
              <a:solidFill>
                <a:srgbClr val="001132"/>
              </a:solidFill>
              <a:latin typeface="Times New Roman" pitchFamily="18" charset="0"/>
              <a:cs typeface="Times New Roman" pitchFamily="18" charset="0"/>
            </a:rPr>
            <a:t>Festuca-</a:t>
          </a:r>
          <a:r>
            <a:rPr lang="en-US" altLang="ru-RU" sz="1300" b="1" i="1" dirty="0" err="1">
              <a:solidFill>
                <a:srgbClr val="001132"/>
              </a:solidFill>
              <a:latin typeface="Times New Roman" pitchFamily="18" charset="0"/>
              <a:cs typeface="Times New Roman" pitchFamily="18" charset="0"/>
            </a:rPr>
            <a:t>Crinitaria</a:t>
          </a:r>
          <a:r>
            <a:rPr lang="en-US" altLang="ru-RU" sz="1300" b="1" i="1" dirty="0">
              <a:solidFill>
                <a:srgbClr val="001132"/>
              </a:solidFill>
              <a:latin typeface="Times New Roman" pitchFamily="18" charset="0"/>
              <a:cs typeface="Times New Roman" pitchFamily="18" charset="0"/>
            </a:rPr>
            <a:t> </a:t>
          </a:r>
          <a:r>
            <a:rPr lang="en-US" altLang="ru-RU" sz="1300" b="1" dirty="0">
              <a:solidFill>
                <a:srgbClr val="001132"/>
              </a:solidFill>
              <a:latin typeface="Times New Roman" pitchFamily="18" charset="0"/>
              <a:cs typeface="Times New Roman" pitchFamily="18" charset="0"/>
            </a:rPr>
            <a:t>steppe</a:t>
          </a:r>
        </a:p>
        <a:p xmlns:a="http://schemas.openxmlformats.org/drawingml/2006/main">
          <a:pPr indent="0" algn="r" hangingPunct="0">
            <a:lnSpc>
              <a:spcPct val="350000"/>
            </a:lnSpc>
          </a:pPr>
          <a:r>
            <a:rPr lang="en-US" altLang="ru-RU" sz="1300" b="1" dirty="0">
              <a:solidFill>
                <a:srgbClr val="001132"/>
              </a:solidFill>
              <a:latin typeface="Times New Roman" pitchFamily="18" charset="0"/>
              <a:cs typeface="Times New Roman" pitchFamily="18" charset="0"/>
            </a:rPr>
            <a:t>Forbs-</a:t>
          </a:r>
          <a:r>
            <a:rPr lang="en-US" altLang="ru-RU" sz="1300" b="1" i="1" dirty="0">
              <a:solidFill>
                <a:srgbClr val="001132"/>
              </a:solidFill>
              <a:latin typeface="Times New Roman" pitchFamily="18" charset="0"/>
              <a:cs typeface="Times New Roman" pitchFamily="18" charset="0"/>
            </a:rPr>
            <a:t>Festuca </a:t>
          </a:r>
          <a:r>
            <a:rPr lang="en-US" altLang="ru-RU" sz="1300" b="1" dirty="0">
              <a:solidFill>
                <a:srgbClr val="001132"/>
              </a:solidFill>
              <a:latin typeface="Times New Roman" pitchFamily="18" charset="0"/>
              <a:cs typeface="Times New Roman" pitchFamily="18" charset="0"/>
            </a:rPr>
            <a:t>steppe</a:t>
          </a:r>
        </a:p>
        <a:p xmlns:a="http://schemas.openxmlformats.org/drawingml/2006/main">
          <a:pPr indent="0" algn="r" hangingPunct="0">
            <a:lnSpc>
              <a:spcPct val="350000"/>
            </a:lnSpc>
          </a:pPr>
          <a:r>
            <a:rPr lang="en-US" altLang="ru-RU" sz="1300" b="1" dirty="0">
              <a:solidFill>
                <a:srgbClr val="001132"/>
              </a:solidFill>
              <a:latin typeface="Times New Roman" pitchFamily="18" charset="0"/>
              <a:cs typeface="Times New Roman" pitchFamily="18" charset="0"/>
            </a:rPr>
            <a:t>Forbs-</a:t>
          </a:r>
          <a:r>
            <a:rPr lang="en-US" altLang="ru-RU" sz="1300" b="1" i="1" dirty="0">
              <a:solidFill>
                <a:srgbClr val="001132"/>
              </a:solidFill>
              <a:latin typeface="Times New Roman" pitchFamily="18" charset="0"/>
              <a:cs typeface="Times New Roman" pitchFamily="18" charset="0"/>
            </a:rPr>
            <a:t>Artemisia-Festuca </a:t>
          </a:r>
          <a:r>
            <a:rPr lang="en-US" altLang="ru-RU" sz="1300" b="1" dirty="0">
              <a:solidFill>
                <a:srgbClr val="001132"/>
              </a:solidFill>
              <a:latin typeface="Times New Roman" pitchFamily="18" charset="0"/>
              <a:cs typeface="Times New Roman" pitchFamily="18" charset="0"/>
            </a:rPr>
            <a:t>steppe</a:t>
          </a:r>
        </a:p>
        <a:p xmlns:a="http://schemas.openxmlformats.org/drawingml/2006/main">
          <a:pPr algn="r" hangingPunct="0">
            <a:lnSpc>
              <a:spcPct val="350000"/>
            </a:lnSpc>
          </a:pPr>
          <a:r>
            <a:rPr lang="en-US" altLang="ru-RU" sz="1300" b="1" dirty="0">
              <a:solidFill>
                <a:srgbClr val="001132"/>
              </a:solidFill>
              <a:latin typeface="Times New Roman" pitchFamily="18" charset="0"/>
              <a:cs typeface="Times New Roman" pitchFamily="18" charset="0"/>
            </a:rPr>
            <a:t>Meadow steppe</a:t>
          </a:r>
        </a:p>
        <a:p xmlns:a="http://schemas.openxmlformats.org/drawingml/2006/main">
          <a:pPr algn="r" hangingPunct="0">
            <a:lnSpc>
              <a:spcPct val="350000"/>
            </a:lnSpc>
          </a:pPr>
          <a:r>
            <a:rPr lang="en-US" altLang="ru-RU" sz="1300" b="1" i="1" dirty="0">
              <a:solidFill>
                <a:srgbClr val="001132"/>
              </a:solidFill>
              <a:latin typeface="Times New Roman" pitchFamily="18" charset="0"/>
              <a:cs typeface="Times New Roman" pitchFamily="18" charset="0"/>
            </a:rPr>
            <a:t>Artemisia </a:t>
          </a:r>
          <a:r>
            <a:rPr lang="en-US" altLang="ru-RU" sz="1300" b="1" dirty="0">
              <a:solidFill>
                <a:srgbClr val="001132"/>
              </a:solidFill>
              <a:latin typeface="Times New Roman" pitchFamily="18" charset="0"/>
              <a:cs typeface="Times New Roman" pitchFamily="18" charset="0"/>
            </a:rPr>
            <a:t>steppe</a:t>
          </a:r>
        </a:p>
        <a:p xmlns:a="http://schemas.openxmlformats.org/drawingml/2006/main">
          <a:pPr algn="r" hangingPunct="0">
            <a:lnSpc>
              <a:spcPct val="350000"/>
            </a:lnSpc>
          </a:pPr>
          <a:r>
            <a:rPr lang="en-US" altLang="ru-RU" sz="1300" b="1" dirty="0">
              <a:solidFill>
                <a:srgbClr val="001132"/>
              </a:solidFill>
              <a:latin typeface="Times New Roman" pitchFamily="18" charset="0"/>
              <a:cs typeface="Times New Roman" pitchFamily="18" charset="0"/>
            </a:rPr>
            <a:t>Stone </a:t>
          </a:r>
          <a:r>
            <a:rPr lang="en-US" altLang="ru-RU" sz="1400" b="1" dirty="0">
              <a:solidFill>
                <a:srgbClr val="001132"/>
              </a:solidFill>
              <a:latin typeface="Times New Roman" pitchFamily="18" charset="0"/>
              <a:cs typeface="Times New Roman" pitchFamily="18" charset="0"/>
            </a:rPr>
            <a:t>steppe</a:t>
          </a:r>
        </a:p>
      </cdr:txBody>
    </cdr:sp>
  </cdr:relSizeAnchor>
  <cdr:relSizeAnchor xmlns:cdr="http://schemas.openxmlformats.org/drawingml/2006/chartDrawing">
    <cdr:from>
      <cdr:x>0.45271</cdr:x>
      <cdr:y>0.02313</cdr:y>
    </cdr:from>
    <cdr:to>
      <cdr:x>0.99915</cdr:x>
      <cdr:y>0.10113</cdr:y>
    </cdr:to>
    <cdr:sp macro="" textlink="">
      <cdr:nvSpPr>
        <cdr:cNvPr id="2" name="Text Box 4">
          <a:extLst xmlns:a="http://schemas.openxmlformats.org/drawingml/2006/main">
            <a:ext uri="{FF2B5EF4-FFF2-40B4-BE49-F238E27FC236}">
              <a16:creationId xmlns:a16="http://schemas.microsoft.com/office/drawing/2014/main" id="{C4D0FB96-8009-4BB7-80E8-C6B67DDEDDC8}"/>
            </a:ext>
          </a:extLst>
        </cdr:cNvPr>
        <cdr:cNvSpPr>
          <a:spLocks xmlns:a="http://schemas.openxmlformats.org/drawingml/2006/main"/>
        </cdr:cNvSpPr>
      </cdr:nvSpPr>
      <cdr:spPr bwMode="auto">
        <a:xfrm xmlns:a="http://schemas.openxmlformats.org/drawingml/2006/main">
          <a:off x="3931268" y="119299"/>
          <a:ext cx="4745146" cy="402291"/>
        </a:xfrm>
        <a:custGeom xmlns:a="http://schemas.openxmlformats.org/drawingml/2006/main">
          <a:avLst/>
          <a:gdLst>
            <a:gd name="T0" fmla="*/ 2352780 w 21600"/>
            <a:gd name="T1" fmla="*/ 0 h 21600"/>
            <a:gd name="T2" fmla="*/ 4705560 w 21600"/>
            <a:gd name="T3" fmla="*/ 351900 h 21600"/>
            <a:gd name="T4" fmla="*/ 2352780 w 21600"/>
            <a:gd name="T5" fmla="*/ 703800 h 21600"/>
            <a:gd name="T6" fmla="*/ 0 w 21600"/>
            <a:gd name="T7" fmla="*/ 3519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xmlns:a="http://schemas.openxmlformats.org/drawingml/2006/main">
          <a:schemeClr val="bg1"/>
        </a:solidFill>
        <a:ln xmlns:a="http://schemas.openxmlformats.org/drawingml/2006/main">
          <a:noFill/>
        </a:ln>
      </cdr:spPr>
      <cdr:txBody>
        <a:bodyPr xmlns:a="http://schemas.openxmlformats.org/drawingml/2006/main" wrap="square" lIns="90000" tIns="46800" rIns="90000" bIns="46800">
          <a:spAutoFit/>
        </a:bodyPr>
        <a:lstStyle xmlns:a="http://schemas.openxmlformats.org/drawingml/2006/main">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r>
            <a:rPr lang="en-US" altLang="ru-RU" sz="2000" b="1" dirty="0">
              <a:solidFill>
                <a:srgbClr val="001132"/>
              </a:solidFill>
              <a:latin typeface="Times New Roman" pitchFamily="18" charset="0"/>
              <a:ea typeface="Microsoft YaHei" pitchFamily="34" charset="-122"/>
            </a:rPr>
            <a:t>Number of species in steppe communities</a:t>
          </a:r>
          <a:endParaRPr lang="ru-RU" altLang="ru-RU" sz="2000" b="1" dirty="0">
            <a:solidFill>
              <a:srgbClr val="001132"/>
            </a:solidFill>
            <a:latin typeface="Times New Roman" pitchFamily="18" charset="0"/>
            <a:ea typeface="Microsoft YaHei" pitchFamily="34" charset="-12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2974975" cy="457200"/>
          </a:xfrm>
          <a:prstGeom prst="rect">
            <a:avLst/>
          </a:prstGeom>
          <a:noFill/>
          <a:ln>
            <a:noFill/>
          </a:ln>
        </p:spPr>
        <p:txBody>
          <a:bodyPr vert="horz" wrap="none" lIns="90000" tIns="45000" rIns="90000" bIns="45000" anchorCtr="0" compatLnSpc="1"/>
          <a:lstStyle>
            <a:lvl1pPr fontAlgn="auto" hangingPunct="0">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Calibri" pitchFamily="34"/>
                <a:ea typeface="Microsoft YaHei" pitchFamily="2"/>
                <a:cs typeface="Microsoft YaHei" pitchFamily="2"/>
              </a:defRPr>
            </a:lvl1pPr>
          </a:lstStyle>
          <a:p>
            <a:pPr>
              <a:defRPr sz="1400"/>
            </a:pPr>
            <a:endParaRPr lang="ru-RU"/>
          </a:p>
        </p:txBody>
      </p:sp>
      <p:sp>
        <p:nvSpPr>
          <p:cNvPr id="3" name="Дата 2"/>
          <p:cNvSpPr txBox="1">
            <a:spLocks noGrp="1"/>
          </p:cNvSpPr>
          <p:nvPr>
            <p:ph type="dt" sz="quarter" idx="1"/>
          </p:nvPr>
        </p:nvSpPr>
        <p:spPr>
          <a:xfrm>
            <a:off x="3881438" y="0"/>
            <a:ext cx="2976562" cy="457200"/>
          </a:xfrm>
          <a:prstGeom prst="rect">
            <a:avLst/>
          </a:prstGeom>
          <a:noFill/>
          <a:ln>
            <a:noFill/>
          </a:ln>
        </p:spPr>
        <p:txBody>
          <a:bodyPr vert="horz" wrap="none" lIns="90000" tIns="45000" rIns="90000" bIns="45000" anchorCtr="0" compatLnSpc="1"/>
          <a:lstStyle>
            <a:lvl1pPr algn="r" fontAlgn="auto" hangingPunct="0">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Calibri" pitchFamily="34"/>
                <a:ea typeface="Microsoft YaHei" pitchFamily="2"/>
                <a:cs typeface="Microsoft YaHei" pitchFamily="2"/>
              </a:defRPr>
            </a:lvl1pPr>
          </a:lstStyle>
          <a:p>
            <a:pPr>
              <a:defRPr sz="1400"/>
            </a:pPr>
            <a:endParaRPr lang="ru-RU"/>
          </a:p>
        </p:txBody>
      </p:sp>
      <p:sp>
        <p:nvSpPr>
          <p:cNvPr id="4" name="Нижний колонтитул 3"/>
          <p:cNvSpPr txBox="1">
            <a:spLocks noGrp="1"/>
          </p:cNvSpPr>
          <p:nvPr>
            <p:ph type="ftr" sz="quarter" idx="2"/>
          </p:nvPr>
        </p:nvSpPr>
        <p:spPr>
          <a:xfrm>
            <a:off x="0" y="8686800"/>
            <a:ext cx="2974975" cy="457200"/>
          </a:xfrm>
          <a:prstGeom prst="rect">
            <a:avLst/>
          </a:prstGeom>
          <a:noFill/>
          <a:ln>
            <a:noFill/>
          </a:ln>
        </p:spPr>
        <p:txBody>
          <a:bodyPr vert="horz" wrap="none" lIns="90000" tIns="45000" rIns="90000" bIns="45000" anchor="b" anchorCtr="0" compatLnSpc="1"/>
          <a:lstStyle>
            <a:lvl1pPr fontAlgn="auto" hangingPunct="0">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Calibri" pitchFamily="34"/>
                <a:ea typeface="Microsoft YaHei" pitchFamily="2"/>
                <a:cs typeface="Microsoft YaHei" pitchFamily="2"/>
              </a:defRPr>
            </a:lvl1pPr>
          </a:lstStyle>
          <a:p>
            <a:pPr>
              <a:defRPr sz="1400"/>
            </a:pPr>
            <a:endParaRPr lang="ru-RU"/>
          </a:p>
        </p:txBody>
      </p:sp>
      <p:sp>
        <p:nvSpPr>
          <p:cNvPr id="5" name="Номер слайда 4"/>
          <p:cNvSpPr txBox="1">
            <a:spLocks noGrp="1"/>
          </p:cNvSpPr>
          <p:nvPr>
            <p:ph type="sldNum" sz="quarter" idx="3"/>
          </p:nvPr>
        </p:nvSpPr>
        <p:spPr>
          <a:xfrm>
            <a:off x="3881438" y="8686800"/>
            <a:ext cx="2976562" cy="457200"/>
          </a:xfrm>
          <a:prstGeom prst="rect">
            <a:avLst/>
          </a:prstGeom>
          <a:noFill/>
          <a:ln>
            <a:noFill/>
          </a:ln>
        </p:spPr>
        <p:txBody>
          <a:bodyPr vert="horz" wrap="none" lIns="90000" tIns="45000" rIns="90000" bIns="45000" anchor="b" anchorCtr="0" compatLnSpc="1"/>
          <a:lstStyle>
            <a:lvl1pPr algn="r" fontAlgn="auto" hangingPunct="0">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FFFFFF"/>
                </a:solidFill>
                <a:latin typeface="Calibri" pitchFamily="34"/>
                <a:ea typeface="Microsoft YaHei" pitchFamily="2"/>
                <a:cs typeface="Microsoft YaHei" pitchFamily="2"/>
              </a:defRPr>
            </a:lvl1pPr>
          </a:lstStyle>
          <a:p>
            <a:pPr>
              <a:defRPr sz="1400"/>
            </a:pPr>
            <a:fld id="{9E6A6568-55C5-4006-A668-377F60AD9EAF}" type="slidenum">
              <a:rPr lang="ru-RU"/>
              <a:pPr>
                <a:defRPr sz="1400"/>
              </a:pPr>
              <a:t>‹#›</a:t>
            </a:fld>
            <a:endParaRPr lang="ru-RU"/>
          </a:p>
        </p:txBody>
      </p:sp>
    </p:spTree>
    <p:extLst>
      <p:ext uri="{BB962C8B-B14F-4D97-AF65-F5344CB8AC3E}">
        <p14:creationId xmlns:p14="http://schemas.microsoft.com/office/powerpoint/2010/main" val="2136931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Прямоугольник 1"/>
          <p:cNvSpPr>
            <a:spLocks noMove="1" noResize="1"/>
          </p:cNvSpPr>
          <p:nvPr/>
        </p:nvSpPr>
        <p:spPr bwMode="auto">
          <a:xfrm>
            <a:off x="0" y="0"/>
            <a:ext cx="6858000" cy="914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hangingPunct="0"/>
            <a:endParaRPr lang="ru-RU" altLang="ru-RU">
              <a:solidFill>
                <a:srgbClr val="FFFFFF"/>
              </a:solidFill>
              <a:ea typeface="Microsoft YaHei" pitchFamily="34" charset="-122"/>
            </a:endParaRPr>
          </a:p>
        </p:txBody>
      </p:sp>
      <p:sp>
        <p:nvSpPr>
          <p:cNvPr id="25603" name="AutoShape 1"/>
          <p:cNvSpPr>
            <a:spLocks/>
          </p:cNvSpPr>
          <p:nvPr/>
        </p:nvSpPr>
        <p:spPr bwMode="auto">
          <a:xfrm>
            <a:off x="0" y="0"/>
            <a:ext cx="6858000" cy="9144000"/>
          </a:xfrm>
          <a:custGeom>
            <a:avLst/>
            <a:gdLst>
              <a:gd name="T0" fmla="*/ 3429000 w 6858000"/>
              <a:gd name="T1" fmla="*/ 0 h 9144000"/>
              <a:gd name="T2" fmla="*/ 6858000 w 6858000"/>
              <a:gd name="T3" fmla="*/ 4572000 h 9144000"/>
              <a:gd name="T4" fmla="*/ 3429000 w 6858000"/>
              <a:gd name="T5" fmla="*/ 9144000 h 9144000"/>
              <a:gd name="T6" fmla="*/ 0 w 6858000"/>
              <a:gd name="T7" fmla="*/ 4572000 h 9144000"/>
              <a:gd name="T8" fmla="*/ 17694720 60000 65536"/>
              <a:gd name="T9" fmla="*/ 0 60000 65536"/>
              <a:gd name="T10" fmla="*/ 5898240 60000 65536"/>
              <a:gd name="T11" fmla="*/ 11796480 60000 65536"/>
              <a:gd name="T12" fmla="*/ 465 w 6858000"/>
              <a:gd name="T13" fmla="*/ 465 h 9144000"/>
              <a:gd name="T14" fmla="*/ 6857535 w 6858000"/>
              <a:gd name="T15" fmla="*/ 9143535 h 9144000"/>
            </a:gdLst>
            <a:ahLst/>
            <a:cxnLst>
              <a:cxn ang="T8">
                <a:pos x="T0" y="T1"/>
              </a:cxn>
              <a:cxn ang="T9">
                <a:pos x="T2" y="T3"/>
              </a:cxn>
              <a:cxn ang="T10">
                <a:pos x="T4" y="T5"/>
              </a:cxn>
              <a:cxn ang="T11">
                <a:pos x="T6" y="T7"/>
              </a:cxn>
            </a:cxnLst>
            <a:rect l="T12" t="T13" r="T14" b="T15"/>
            <a:pathLst>
              <a:path w="6858000" h="9144000">
                <a:moveTo>
                  <a:pt x="1588" y="0"/>
                </a:moveTo>
                <a:lnTo>
                  <a:pt x="1587" y="0"/>
                </a:lnTo>
                <a:cubicBezTo>
                  <a:pt x="710" y="0"/>
                  <a:pt x="0" y="710"/>
                  <a:pt x="0" y="1587"/>
                </a:cubicBezTo>
                <a:lnTo>
                  <a:pt x="0" y="9142413"/>
                </a:lnTo>
                <a:cubicBezTo>
                  <a:pt x="0" y="9143290"/>
                  <a:pt x="710" y="9144000"/>
                  <a:pt x="1587" y="9144001"/>
                </a:cubicBezTo>
                <a:lnTo>
                  <a:pt x="6856413" y="9144000"/>
                </a:lnTo>
                <a:cubicBezTo>
                  <a:pt x="6857290" y="9143999"/>
                  <a:pt x="6858001" y="9143289"/>
                  <a:pt x="6858001" y="9142412"/>
                </a:cubicBezTo>
                <a:lnTo>
                  <a:pt x="6858000" y="1588"/>
                </a:lnTo>
                <a:cubicBezTo>
                  <a:pt x="6858000" y="710"/>
                  <a:pt x="6857289" y="0"/>
                  <a:pt x="6856412" y="0"/>
                </a:cubicBezTo>
                <a:lnTo>
                  <a:pt x="1588"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25604" name="Text Box 2"/>
          <p:cNvSpPr>
            <a:spLocks/>
          </p:cNvSpPr>
          <p:nvPr/>
        </p:nvSpPr>
        <p:spPr bwMode="auto">
          <a:xfrm>
            <a:off x="0" y="0"/>
            <a:ext cx="2971800" cy="457200"/>
          </a:xfrm>
          <a:custGeom>
            <a:avLst/>
            <a:gdLst>
              <a:gd name="T0" fmla="*/ 1485900 w 21600"/>
              <a:gd name="T1" fmla="*/ 0 h 21600"/>
              <a:gd name="T2" fmla="*/ 2971800 w 21600"/>
              <a:gd name="T3" fmla="*/ 228600 h 21600"/>
              <a:gd name="T4" fmla="*/ 1485900 w 21600"/>
              <a:gd name="T5" fmla="*/ 457200 h 21600"/>
              <a:gd name="T6" fmla="*/ 0 w 21600"/>
              <a:gd name="T7" fmla="*/ 22860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5" name="Дата 4"/>
          <p:cNvSpPr txBox="1">
            <a:spLocks noGrp="1"/>
          </p:cNvSpPr>
          <p:nvPr>
            <p:ph type="dt" idx="1"/>
          </p:nvPr>
        </p:nvSpPr>
        <p:spPr>
          <a:xfrm>
            <a:off x="3884613" y="0"/>
            <a:ext cx="2970212" cy="455613"/>
          </a:xfrm>
          <a:prstGeom prst="rect">
            <a:avLst/>
          </a:prstGeom>
          <a:noFill/>
          <a:ln>
            <a:noFill/>
          </a:ln>
        </p:spPr>
        <p:txBody>
          <a:bodyPr vert="horz" wrap="square" lIns="90000" tIns="46800" rIns="90000" bIns="46800" anchor="t" anchorCtr="0" compatLnSpc="1"/>
          <a:lstStyle>
            <a:lvl1pPr marL="0" marR="0" lvl="0" indent="0" algn="l" rtl="0" fontAlgn="auto"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ru-RU" sz="1800" b="0" i="0" u="none" strike="noStrike" baseline="0" smtClean="0">
                <a:ln>
                  <a:noFill/>
                </a:ln>
                <a:solidFill>
                  <a:srgbClr val="FFFFFF"/>
                </a:solidFill>
                <a:latin typeface="Calibri" pitchFamily="34"/>
                <a:ea typeface="Microsoft YaHei" pitchFamily="2"/>
                <a:cs typeface="Microsoft YaHei" pitchFamily="2"/>
              </a:defRPr>
            </a:lvl1pPr>
          </a:lstStyle>
          <a:p>
            <a:pPr>
              <a:defRPr/>
            </a:pPr>
            <a:endParaRPr/>
          </a:p>
        </p:txBody>
      </p:sp>
      <p:sp>
        <p:nvSpPr>
          <p:cNvPr id="25606" name="Образ слайда 5"/>
          <p:cNvSpPr>
            <a:spLocks noGrp="1" noRot="1" noChangeAspect="1"/>
          </p:cNvSpPr>
          <p:nvPr>
            <p:ph type="sldImg" idx="2"/>
          </p:nvPr>
        </p:nvSpPr>
        <p:spPr bwMode="auto">
          <a:xfrm>
            <a:off x="1143000" y="685800"/>
            <a:ext cx="45704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5607" name="Заметки 6"/>
          <p:cNvSpPr txBox="1">
            <a:spLocks noGrp="1"/>
          </p:cNvSpPr>
          <p:nvPr>
            <p:ph type="body" sz="quarter" idx="3"/>
          </p:nvPr>
        </p:nvSpPr>
        <p:spPr bwMode="auto">
          <a:xfrm>
            <a:off x="685800" y="4343400"/>
            <a:ext cx="5484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ru-RU" altLang="ru-RU"/>
          </a:p>
        </p:txBody>
      </p:sp>
      <p:sp>
        <p:nvSpPr>
          <p:cNvPr id="25608" name="Text Box 6"/>
          <p:cNvSpPr>
            <a:spLocks/>
          </p:cNvSpPr>
          <p:nvPr/>
        </p:nvSpPr>
        <p:spPr bwMode="auto">
          <a:xfrm>
            <a:off x="0" y="8685213"/>
            <a:ext cx="2971800" cy="457200"/>
          </a:xfrm>
          <a:custGeom>
            <a:avLst/>
            <a:gdLst>
              <a:gd name="T0" fmla="*/ 1485900 w 21600"/>
              <a:gd name="T1" fmla="*/ 0 h 21600"/>
              <a:gd name="T2" fmla="*/ 2971800 w 21600"/>
              <a:gd name="T3" fmla="*/ 228600 h 21600"/>
              <a:gd name="T4" fmla="*/ 1485900 w 21600"/>
              <a:gd name="T5" fmla="*/ 457200 h 21600"/>
              <a:gd name="T6" fmla="*/ 0 w 21600"/>
              <a:gd name="T7" fmla="*/ 22860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9" name="Номер слайда 8"/>
          <p:cNvSpPr txBox="1">
            <a:spLocks noGrp="1"/>
          </p:cNvSpPr>
          <p:nvPr>
            <p:ph type="sldNum" sz="quarter" idx="5"/>
          </p:nvPr>
        </p:nvSpPr>
        <p:spPr>
          <a:xfrm>
            <a:off x="3884613" y="8685213"/>
            <a:ext cx="2970212" cy="455612"/>
          </a:xfrm>
          <a:prstGeom prst="rect">
            <a:avLst/>
          </a:prstGeom>
          <a:noFill/>
          <a:ln>
            <a:noFill/>
          </a:ln>
        </p:spPr>
        <p:txBody>
          <a:bodyPr vert="horz" wrap="square" lIns="90000" tIns="46800" rIns="90000" bIns="46800" anchor="b" anchorCtr="0" compatLnSpc="1"/>
          <a:lstStyle>
            <a:lvl1pPr marL="0" marR="0" lvl="0" indent="0" algn="r" rtl="0" fontAlgn="auto"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ru-RU" sz="1200" b="0" i="0" u="none" strike="noStrike" baseline="0" smtClean="0">
                <a:ln>
                  <a:noFill/>
                </a:ln>
                <a:solidFill>
                  <a:srgbClr val="000000"/>
                </a:solidFill>
                <a:latin typeface="Calibri" pitchFamily="34"/>
                <a:ea typeface="Microsoft YaHei" pitchFamily="2"/>
                <a:cs typeface="Microsoft YaHei" pitchFamily="2"/>
              </a:defRPr>
            </a:lvl1pPr>
          </a:lstStyle>
          <a:p>
            <a:pPr>
              <a:defRPr/>
            </a:pPr>
            <a:fld id="{56AD36F5-1087-47E1-A0F7-E8588D951302}" type="slidenum">
              <a:rPr/>
              <a:pPr>
                <a:defRPr/>
              </a:pPr>
              <a:t>‹#›</a:t>
            </a:fld>
            <a:endParaRPr/>
          </a:p>
        </p:txBody>
      </p:sp>
    </p:spTree>
    <p:extLst>
      <p:ext uri="{BB962C8B-B14F-4D97-AF65-F5344CB8AC3E}">
        <p14:creationId xmlns:p14="http://schemas.microsoft.com/office/powerpoint/2010/main" val="4188517437"/>
      </p:ext>
    </p:extLst>
  </p:cSld>
  <p:clrMap bg1="lt1" tx1="dk1" bg2="lt2" tx2="dk2" accent1="accent1" accent2="accent2" accent3="accent3" accent4="accent4" accent5="accent5" accent6="accent6" hlink="hlink" folHlink="folHlink"/>
  <p:notesStyle>
    <a:lvl1pPr algn="l" rtl="0" eaLnBrk="0" fontAlgn="base" hangingPunct="0">
      <a:spcBef>
        <a:spcPts val="45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ru-RU" sz="1200">
        <a:solidFill>
          <a:srgbClr val="000000"/>
        </a:solidFill>
        <a:latin typeface="Times New Roman" pitchFamily="18"/>
        <a:ea typeface="Microsoft YaHei" pitchFamily="2"/>
        <a:cs typeface="Arial" pitchFamily="2"/>
      </a:defRPr>
    </a:lvl1pPr>
    <a:lvl2pPr marL="742950" indent="-285750" algn="l" rtl="0" fontAlgn="base">
      <a:spcBef>
        <a:spcPct val="30000"/>
      </a:spcBef>
      <a:spcAft>
        <a:spcPct val="0"/>
      </a:spcAft>
      <a:defRPr sz="1200" kern="1200">
        <a:solidFill>
          <a:schemeClr val="tx1"/>
        </a:solidFill>
        <a:latin typeface="+mn-lt"/>
        <a:ea typeface="Microsoft YaHei" pitchFamily="34" charset="-122"/>
        <a:cs typeface="+mn-cs"/>
      </a:defRPr>
    </a:lvl2pPr>
    <a:lvl3pPr marL="1143000" indent="-228600" algn="l" rtl="0" fontAlgn="base">
      <a:spcBef>
        <a:spcPct val="30000"/>
      </a:spcBef>
      <a:spcAft>
        <a:spcPct val="0"/>
      </a:spcAft>
      <a:defRPr sz="1200" kern="1200">
        <a:solidFill>
          <a:schemeClr val="tx1"/>
        </a:solidFill>
        <a:latin typeface="+mn-lt"/>
        <a:ea typeface="Microsoft YaHei" pitchFamily="34" charset="-122"/>
        <a:cs typeface="+mn-cs"/>
      </a:defRPr>
    </a:lvl3pPr>
    <a:lvl4pPr marL="1600200" indent="-228600" algn="l" rtl="0" fontAlgn="base">
      <a:spcBef>
        <a:spcPct val="30000"/>
      </a:spcBef>
      <a:spcAft>
        <a:spcPct val="0"/>
      </a:spcAft>
      <a:defRPr sz="1200" kern="1200">
        <a:solidFill>
          <a:schemeClr val="tx1"/>
        </a:solidFill>
        <a:latin typeface="+mn-lt"/>
        <a:ea typeface="Microsoft YaHei" pitchFamily="34" charset="-122"/>
        <a:cs typeface="+mn-cs"/>
      </a:defRPr>
    </a:lvl4pPr>
    <a:lvl5pPr marL="2057400" indent="-228600" algn="l" rtl="0" fontAlgn="base">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CBD2A0FB-D93D-4A72-8045-BF556D4437F0}" type="slidenum">
              <a:rPr lang="ru-RU" altLang="ru-RU" sz="1200">
                <a:solidFill>
                  <a:srgbClr val="000000"/>
                </a:solidFill>
                <a:ea typeface="Microsoft YaHei" pitchFamily="34" charset="-122"/>
              </a:rPr>
              <a:pPr algn="r"/>
              <a:t>1</a:t>
            </a:fld>
            <a:endParaRPr lang="ru-RU" altLang="ru-RU" sz="1200">
              <a:solidFill>
                <a:srgbClr val="000000"/>
              </a:solidFill>
              <a:ea typeface="Microsoft YaHei" pitchFamily="34" charset="-122"/>
            </a:endParaRPr>
          </a:p>
        </p:txBody>
      </p:sp>
      <p:sp>
        <p:nvSpPr>
          <p:cNvPr id="26627"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26628" name="Заметки 3"/>
          <p:cNvSpPr txBox="1">
            <a:spLocks noGrp="1"/>
          </p:cNvSpPr>
          <p:nvPr>
            <p:ph type="body" sz="quarter" idx="1"/>
          </p:nvPr>
        </p:nvSpPr>
        <p:spPr>
          <a:xfrm>
            <a:off x="685800" y="4343400"/>
            <a:ext cx="5486400" cy="4114800"/>
          </a:xfrm>
          <a:ln/>
        </p:spPr>
        <p:txBody>
          <a:bodyPr anchor="ctr"/>
          <a:lstStyle/>
          <a:p>
            <a:pPr eaLnBrk="1"/>
            <a:endParaRPr altLang="ru-RU">
              <a:latin typeface="Times New Roman" pitchFamily="18" charset="0"/>
              <a:ea typeface="Microsoft YaHei" pitchFamily="34"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55D15586-7279-4D41-B584-7F4828F3E9CA}" type="slidenum">
              <a:rPr lang="ru-RU" altLang="ru-RU" sz="1200">
                <a:solidFill>
                  <a:srgbClr val="000000"/>
                </a:solidFill>
                <a:ea typeface="Microsoft YaHei" pitchFamily="34" charset="-122"/>
              </a:rPr>
              <a:pPr algn="r"/>
              <a:t>10</a:t>
            </a:fld>
            <a:endParaRPr lang="ru-RU" altLang="ru-RU" sz="1200">
              <a:solidFill>
                <a:srgbClr val="000000"/>
              </a:solidFill>
              <a:ea typeface="Microsoft YaHei" pitchFamily="34" charset="-122"/>
            </a:endParaRPr>
          </a:p>
        </p:txBody>
      </p:sp>
      <p:sp>
        <p:nvSpPr>
          <p:cNvPr id="3277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2772"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dirty="0">
              <a:effectLst/>
            </a:endParaRPr>
          </a:p>
        </p:txBody>
      </p:sp>
    </p:spTree>
    <p:extLst>
      <p:ext uri="{BB962C8B-B14F-4D97-AF65-F5344CB8AC3E}">
        <p14:creationId xmlns:p14="http://schemas.microsoft.com/office/powerpoint/2010/main" val="130469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1D20AB6B-17D4-40E3-B2B7-3315B24B2DCB}" type="slidenum">
              <a:rPr lang="ru-RU" altLang="ru-RU" sz="1200">
                <a:solidFill>
                  <a:srgbClr val="000000"/>
                </a:solidFill>
                <a:ea typeface="Microsoft YaHei" pitchFamily="34" charset="-122"/>
              </a:rPr>
              <a:pPr algn="r"/>
              <a:t>11</a:t>
            </a:fld>
            <a:endParaRPr lang="ru-RU" altLang="ru-RU" sz="1200">
              <a:solidFill>
                <a:srgbClr val="000000"/>
              </a:solidFill>
              <a:ea typeface="Microsoft YaHei" pitchFamily="34" charset="-122"/>
            </a:endParaRPr>
          </a:p>
        </p:txBody>
      </p:sp>
      <p:sp>
        <p:nvSpPr>
          <p:cNvPr id="33795"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3796" name="Заметки 3"/>
          <p:cNvSpPr txBox="1">
            <a:spLocks noGrp="1"/>
          </p:cNvSpPr>
          <p:nvPr>
            <p:ph type="body" sz="quarter" idx="1"/>
          </p:nvPr>
        </p:nvSpPr>
        <p:spPr>
          <a:xfrm>
            <a:off x="685800" y="4343400"/>
            <a:ext cx="5486400" cy="4114800"/>
          </a:xfrm>
          <a:ln/>
        </p:spPr>
        <p:txBody>
          <a:bodyPr anchor="ctr"/>
          <a:lstStyle/>
          <a:p>
            <a:pPr eaLnBrk="1"/>
            <a:r>
              <a:rPr lang="ru-RU" sz="1200" dirty="0">
                <a:solidFill>
                  <a:srgbClr val="000000"/>
                </a:solidFill>
                <a:effectLst/>
                <a:latin typeface="Times New Roman" pitchFamily="18"/>
                <a:ea typeface="Microsoft YaHei" pitchFamily="2"/>
                <a:cs typeface="Arial" pitchFamily="2"/>
              </a:rPr>
              <a:t>несмотря на наличие антропогенного влияния на территориях степей юга Самарской области, для  которых характерно высокая степень хозяйственного освоения, здесь всё ещё сохраняется довольно большое разнообразие неподвижно лежащего на почве субстрата для лишайников, не затронутого ни эрозией, ни биотическими факторами (животные или человек): растительные остатки, мхи, почва, мелкие камни.</a:t>
            </a:r>
          </a:p>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Скорее всего, в степях юга Самарской области </a:t>
            </a:r>
            <a:r>
              <a:rPr lang="ru-RU" sz="1200" i="1" dirty="0" err="1">
                <a:solidFill>
                  <a:srgbClr val="000000"/>
                </a:solidFill>
                <a:effectLst/>
                <a:latin typeface="Times New Roman" pitchFamily="18"/>
                <a:ea typeface="Microsoft YaHei" pitchFamily="2"/>
                <a:cs typeface="Arial" pitchFamily="2"/>
              </a:rPr>
              <a:t>Ulmus</a:t>
            </a:r>
            <a:r>
              <a:rPr lang="ru-RU" sz="1200" i="1" dirty="0">
                <a:solidFill>
                  <a:srgbClr val="000000"/>
                </a:solidFill>
                <a:effectLst/>
                <a:latin typeface="Times New Roman" pitchFamily="18"/>
                <a:ea typeface="Microsoft YaHei" pitchFamily="2"/>
                <a:cs typeface="Arial" pitchFamily="2"/>
              </a:rPr>
              <a:t> </a:t>
            </a:r>
            <a:r>
              <a:rPr lang="ru-RU" sz="1200" i="1" dirty="0" err="1">
                <a:solidFill>
                  <a:srgbClr val="000000"/>
                </a:solidFill>
                <a:effectLst/>
                <a:latin typeface="Times New Roman" pitchFamily="18"/>
                <a:ea typeface="Microsoft YaHei" pitchFamily="2"/>
                <a:cs typeface="Arial" pitchFamily="2"/>
              </a:rPr>
              <a:t>pumila</a:t>
            </a:r>
            <a:r>
              <a:rPr lang="ru-RU" sz="1200" i="1" dirty="0">
                <a:solidFill>
                  <a:srgbClr val="000000"/>
                </a:solidFill>
                <a:effectLst/>
                <a:latin typeface="Times New Roman" pitchFamily="18"/>
                <a:ea typeface="Microsoft YaHei" pitchFamily="2"/>
                <a:cs typeface="Arial" pitchFamily="2"/>
              </a:rPr>
              <a:t>, </a:t>
            </a:r>
            <a:r>
              <a:rPr lang="en-US" sz="1200" i="1" dirty="0">
                <a:solidFill>
                  <a:srgbClr val="000000"/>
                </a:solidFill>
                <a:effectLst/>
                <a:latin typeface="Times New Roman" pitchFamily="18"/>
                <a:ea typeface="Microsoft YaHei" pitchFamily="2"/>
                <a:cs typeface="Arial" pitchFamily="2"/>
              </a:rPr>
              <a:t>Acer negundo</a:t>
            </a:r>
            <a:r>
              <a:rPr lang="ru-RU" sz="1200" i="1" dirty="0">
                <a:solidFill>
                  <a:srgbClr val="000000"/>
                </a:solidFill>
                <a:effectLst/>
                <a:latin typeface="Times New Roman" pitchFamily="18"/>
                <a:ea typeface="Microsoft YaHei" pitchFamily="2"/>
                <a:cs typeface="Arial" pitchFamily="2"/>
              </a:rPr>
              <a:t>, </a:t>
            </a:r>
            <a:r>
              <a:rPr lang="en-US" sz="1200" i="1" dirty="0">
                <a:solidFill>
                  <a:srgbClr val="000000"/>
                </a:solidFill>
                <a:effectLst/>
                <a:latin typeface="Times New Roman" pitchFamily="18"/>
                <a:ea typeface="Microsoft YaHei" pitchFamily="2"/>
                <a:cs typeface="Arial" pitchFamily="2"/>
              </a:rPr>
              <a:t>Cerasus </a:t>
            </a:r>
            <a:r>
              <a:rPr lang="en-US" sz="1200" i="1" dirty="0" err="1">
                <a:solidFill>
                  <a:srgbClr val="000000"/>
                </a:solidFill>
                <a:effectLst/>
                <a:latin typeface="Times New Roman" pitchFamily="18"/>
                <a:ea typeface="Microsoft YaHei" pitchFamily="2"/>
                <a:cs typeface="Arial" pitchFamily="2"/>
              </a:rPr>
              <a:t>fruticosa</a:t>
            </a:r>
            <a:r>
              <a:rPr lang="en-US" sz="1200" i="1" dirty="0">
                <a:solidFill>
                  <a:srgbClr val="000000"/>
                </a:solidFill>
                <a:effectLst/>
                <a:latin typeface="Times New Roman" pitchFamily="18"/>
                <a:ea typeface="Microsoft YaHei" pitchFamily="2"/>
                <a:cs typeface="Arial" pitchFamily="2"/>
              </a:rPr>
              <a:t> </a:t>
            </a:r>
            <a:r>
              <a:rPr lang="ru-RU" sz="1200" dirty="0">
                <a:solidFill>
                  <a:srgbClr val="000000"/>
                </a:solidFill>
                <a:effectLst/>
                <a:latin typeface="Times New Roman" pitchFamily="18"/>
                <a:ea typeface="Microsoft YaHei" pitchFamily="2"/>
                <a:cs typeface="Arial" pitchFamily="2"/>
              </a:rPr>
              <a:t>и </a:t>
            </a:r>
            <a:r>
              <a:rPr lang="en-US" sz="1200" i="1" dirty="0">
                <a:solidFill>
                  <a:srgbClr val="000000"/>
                </a:solidFill>
                <a:effectLst/>
                <a:latin typeface="Times New Roman" pitchFamily="18"/>
                <a:ea typeface="Microsoft YaHei" pitchFamily="2"/>
                <a:cs typeface="Arial" pitchFamily="2"/>
              </a:rPr>
              <a:t>Salix alba </a:t>
            </a:r>
            <a:r>
              <a:rPr lang="ru-RU" sz="1200" dirty="0">
                <a:solidFill>
                  <a:srgbClr val="000000"/>
                </a:solidFill>
                <a:effectLst/>
                <a:latin typeface="Times New Roman" pitchFamily="18"/>
                <a:ea typeface="Microsoft YaHei" pitchFamily="2"/>
                <a:cs typeface="Arial" pitchFamily="2"/>
              </a:rPr>
              <a:t>являются самыми распространёнными и подходящими для заселения лишайниками из-за физических и химических свойств коры видами, так, например, кора </a:t>
            </a:r>
            <a:r>
              <a:rPr lang="ru-RU" sz="1200" i="1" dirty="0" err="1">
                <a:solidFill>
                  <a:srgbClr val="000000"/>
                </a:solidFill>
                <a:effectLst/>
                <a:latin typeface="Times New Roman" pitchFamily="18"/>
                <a:ea typeface="Microsoft YaHei" pitchFamily="2"/>
                <a:cs typeface="Arial" pitchFamily="2"/>
              </a:rPr>
              <a:t>Amygdalus</a:t>
            </a:r>
            <a:r>
              <a:rPr lang="ru-RU" sz="1200" i="1" dirty="0">
                <a:solidFill>
                  <a:srgbClr val="000000"/>
                </a:solidFill>
                <a:effectLst/>
                <a:latin typeface="Times New Roman" pitchFamily="18"/>
                <a:ea typeface="Microsoft YaHei" pitchFamily="2"/>
                <a:cs typeface="Arial" pitchFamily="2"/>
              </a:rPr>
              <a:t> </a:t>
            </a:r>
            <a:r>
              <a:rPr lang="ru-RU" sz="1200" i="1" dirty="0" err="1">
                <a:solidFill>
                  <a:srgbClr val="000000"/>
                </a:solidFill>
                <a:effectLst/>
                <a:latin typeface="Times New Roman" pitchFamily="18"/>
                <a:ea typeface="Microsoft YaHei" pitchFamily="2"/>
                <a:cs typeface="Arial" pitchFamily="2"/>
              </a:rPr>
              <a:t>nana</a:t>
            </a:r>
            <a:r>
              <a:rPr lang="ru-RU" sz="1200" dirty="0">
                <a:solidFill>
                  <a:srgbClr val="000000"/>
                </a:solidFill>
                <a:effectLst/>
                <a:latin typeface="Times New Roman" pitchFamily="18"/>
                <a:ea typeface="Microsoft YaHei" pitchFamily="2"/>
                <a:cs typeface="Arial" pitchFamily="2"/>
              </a:rPr>
              <a:t> является гладкой, кора </a:t>
            </a:r>
            <a:r>
              <a:rPr lang="ru-RU" sz="1200" i="1" dirty="0" err="1">
                <a:solidFill>
                  <a:srgbClr val="000000"/>
                </a:solidFill>
                <a:effectLst/>
                <a:latin typeface="Times New Roman" pitchFamily="18"/>
                <a:ea typeface="Microsoft YaHei" pitchFamily="2"/>
                <a:cs typeface="Arial" pitchFamily="2"/>
              </a:rPr>
              <a:t>Caragana</a:t>
            </a:r>
            <a:r>
              <a:rPr lang="ru-RU" sz="1200" i="1" dirty="0">
                <a:solidFill>
                  <a:srgbClr val="000000"/>
                </a:solidFill>
                <a:effectLst/>
                <a:latin typeface="Times New Roman" pitchFamily="18"/>
                <a:ea typeface="Microsoft YaHei" pitchFamily="2"/>
                <a:cs typeface="Arial" pitchFamily="2"/>
              </a:rPr>
              <a:t> </a:t>
            </a:r>
            <a:r>
              <a:rPr lang="ru-RU" sz="1200" i="1" dirty="0" err="1">
                <a:solidFill>
                  <a:srgbClr val="000000"/>
                </a:solidFill>
                <a:effectLst/>
                <a:latin typeface="Times New Roman" pitchFamily="18"/>
                <a:ea typeface="Microsoft YaHei" pitchFamily="2"/>
                <a:cs typeface="Arial" pitchFamily="2"/>
              </a:rPr>
              <a:t>frutex</a:t>
            </a:r>
            <a:r>
              <a:rPr lang="ru-RU" sz="1200" dirty="0">
                <a:solidFill>
                  <a:srgbClr val="000000"/>
                </a:solidFill>
                <a:effectLst/>
                <a:latin typeface="Times New Roman" pitchFamily="18"/>
                <a:ea typeface="Microsoft YaHei" pitchFamily="2"/>
                <a:cs typeface="Arial" pitchFamily="2"/>
              </a:rPr>
              <a:t> отслаивается с возрастом, что неблагоприятно для большего числа видов лишайников.</a:t>
            </a:r>
            <a:endParaRPr lang="ru-RU" dirty="0">
              <a:effectLst/>
            </a:endParaRPr>
          </a:p>
          <a:p>
            <a:pPr eaLnBrk="1"/>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1D20AB6B-17D4-40E3-B2B7-3315B24B2DCB}" type="slidenum">
              <a:rPr lang="ru-RU" altLang="ru-RU" sz="1200">
                <a:solidFill>
                  <a:srgbClr val="000000"/>
                </a:solidFill>
                <a:ea typeface="Microsoft YaHei" pitchFamily="34" charset="-122"/>
              </a:rPr>
              <a:pPr algn="r"/>
              <a:t>12</a:t>
            </a:fld>
            <a:endParaRPr lang="ru-RU" altLang="ru-RU" sz="1200">
              <a:solidFill>
                <a:srgbClr val="000000"/>
              </a:solidFill>
              <a:ea typeface="Microsoft YaHei" pitchFamily="34" charset="-122"/>
            </a:endParaRPr>
          </a:p>
        </p:txBody>
      </p:sp>
      <p:sp>
        <p:nvSpPr>
          <p:cNvPr id="33795"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3796"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rPr>
              <a:t>В </a:t>
            </a:r>
            <a:r>
              <a:rPr lang="ru-RU" sz="1200" dirty="0" err="1">
                <a:solidFill>
                  <a:srgbClr val="000000"/>
                </a:solidFill>
                <a:effectLst/>
              </a:rPr>
              <a:t>лихенофлоре</a:t>
            </a:r>
            <a:r>
              <a:rPr lang="ru-RU" sz="1200" dirty="0">
                <a:solidFill>
                  <a:srgbClr val="000000"/>
                </a:solidFill>
                <a:effectLst/>
              </a:rPr>
              <a:t> исследуемой территории преобладают </a:t>
            </a:r>
            <a:r>
              <a:rPr lang="ru-RU" sz="1200" dirty="0" err="1">
                <a:solidFill>
                  <a:srgbClr val="000000"/>
                </a:solidFill>
                <a:effectLst/>
              </a:rPr>
              <a:t>эпигеиды</a:t>
            </a:r>
            <a:r>
              <a:rPr lang="ru-RU" sz="1200" dirty="0">
                <a:solidFill>
                  <a:srgbClr val="000000"/>
                </a:solidFill>
                <a:effectLst/>
              </a:rPr>
              <a:t> и </a:t>
            </a:r>
            <a:r>
              <a:rPr lang="ru-RU" sz="1200" dirty="0" err="1">
                <a:solidFill>
                  <a:srgbClr val="000000"/>
                </a:solidFill>
                <a:effectLst/>
              </a:rPr>
              <a:t>эпилиты</a:t>
            </a:r>
            <a:r>
              <a:rPr lang="ru-RU" sz="1200" dirty="0">
                <a:solidFill>
                  <a:srgbClr val="000000"/>
                </a:solidFill>
                <a:effectLst/>
              </a:rPr>
              <a:t> (таблица 4). Эти категории охватывают 51,6 % от общего видового разнообразия. Полученные результаты вполне ожидаемы для </a:t>
            </a:r>
            <a:r>
              <a:rPr lang="ru-RU" sz="1200" dirty="0" err="1">
                <a:solidFill>
                  <a:srgbClr val="000000"/>
                </a:solidFill>
                <a:effectLst/>
              </a:rPr>
              <a:t>лихенофлоры</a:t>
            </a:r>
            <a:r>
              <a:rPr lang="ru-RU" sz="1200" dirty="0">
                <a:solidFill>
                  <a:srgbClr val="000000"/>
                </a:solidFill>
                <a:effectLst/>
              </a:rPr>
              <a:t> степных территорий, где преобладают по площади для заселения лишайниками почва и камни.</a:t>
            </a:r>
            <a:endParaRPr lang="ru-RU" dirty="0">
              <a:effectLst/>
            </a:endParaRPr>
          </a:p>
        </p:txBody>
      </p:sp>
    </p:spTree>
    <p:extLst>
      <p:ext uri="{BB962C8B-B14F-4D97-AF65-F5344CB8AC3E}">
        <p14:creationId xmlns:p14="http://schemas.microsoft.com/office/powerpoint/2010/main" val="28515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5B198831-A356-4573-BDEC-0B9B3B4D5073}" type="slidenum">
              <a:rPr lang="ru-RU" altLang="ru-RU" sz="1200">
                <a:solidFill>
                  <a:srgbClr val="000000"/>
                </a:solidFill>
                <a:ea typeface="Microsoft YaHei" pitchFamily="34" charset="-122"/>
              </a:rPr>
              <a:pPr algn="r"/>
              <a:t>13</a:t>
            </a:fld>
            <a:endParaRPr lang="ru-RU" altLang="ru-RU" sz="1200">
              <a:solidFill>
                <a:srgbClr val="000000"/>
              </a:solidFill>
              <a:ea typeface="Microsoft YaHei" pitchFamily="34" charset="-122"/>
            </a:endParaRPr>
          </a:p>
        </p:txBody>
      </p:sp>
      <p:sp>
        <p:nvSpPr>
          <p:cNvPr id="34819"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4820"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Среди степных сообществ наиболее активно заселяются лишайниками (не менее 17 видов) типчаковые, типчаково-</a:t>
            </a:r>
            <a:r>
              <a:rPr lang="ru-RU" sz="1200" dirty="0" err="1">
                <a:solidFill>
                  <a:srgbClr val="000000"/>
                </a:solidFill>
                <a:effectLst/>
                <a:latin typeface="Times New Roman" pitchFamily="18"/>
                <a:ea typeface="Microsoft YaHei" pitchFamily="2"/>
                <a:cs typeface="Arial" pitchFamily="2"/>
              </a:rPr>
              <a:t>груднициевые</a:t>
            </a:r>
            <a:r>
              <a:rPr lang="ru-RU" sz="1200" dirty="0">
                <a:solidFill>
                  <a:srgbClr val="000000"/>
                </a:solidFill>
                <a:effectLst/>
                <a:latin typeface="Times New Roman" pitchFamily="18"/>
                <a:ea typeface="Microsoft YaHei" pitchFamily="2"/>
                <a:cs typeface="Arial" pitchFamily="2"/>
              </a:rPr>
              <a:t>, разнотравно-типчаково-ковыльные, типчаково-полынные и разнотравно-полынные, что связано в основном с разреженностью их растительного покрова и большим количеством </a:t>
            </a:r>
            <a:r>
              <a:rPr lang="ru-RU" sz="1200" dirty="0" err="1">
                <a:solidFill>
                  <a:srgbClr val="000000"/>
                </a:solidFill>
                <a:effectLst/>
                <a:latin typeface="Times New Roman" pitchFamily="18"/>
                <a:ea typeface="Microsoft YaHei" pitchFamily="2"/>
                <a:cs typeface="Arial" pitchFamily="2"/>
              </a:rPr>
              <a:t>микрониш</a:t>
            </a:r>
            <a:r>
              <a:rPr lang="ru-RU" sz="1200" dirty="0">
                <a:solidFill>
                  <a:srgbClr val="000000"/>
                </a:solidFill>
                <a:effectLst/>
                <a:latin typeface="Times New Roman" pitchFamily="18"/>
                <a:ea typeface="Microsoft YaHei" pitchFamily="2"/>
                <a:cs typeface="Arial" pitchFamily="2"/>
              </a:rPr>
              <a:t> по сравнению с другими вариантами степей. </a:t>
            </a:r>
            <a:endParaRPr lang="ru-RU" dirty="0">
              <a:effectLs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5B198831-A356-4573-BDEC-0B9B3B4D5073}" type="slidenum">
              <a:rPr lang="ru-RU" altLang="ru-RU" sz="1200">
                <a:solidFill>
                  <a:srgbClr val="000000"/>
                </a:solidFill>
                <a:ea typeface="Microsoft YaHei" pitchFamily="34" charset="-122"/>
              </a:rPr>
              <a:pPr algn="r"/>
              <a:t>14</a:t>
            </a:fld>
            <a:endParaRPr lang="ru-RU" altLang="ru-RU" sz="1200">
              <a:solidFill>
                <a:srgbClr val="000000"/>
              </a:solidFill>
              <a:ea typeface="Microsoft YaHei" pitchFamily="34" charset="-122"/>
            </a:endParaRPr>
          </a:p>
        </p:txBody>
      </p:sp>
      <p:sp>
        <p:nvSpPr>
          <p:cNvPr id="34819"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4820"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Среди степных сообществ наиболее активно заселяются лишайниками (не менее 17 видов) типчаковые, типчаково-</a:t>
            </a:r>
            <a:r>
              <a:rPr lang="ru-RU" sz="1200" dirty="0" err="1">
                <a:solidFill>
                  <a:srgbClr val="000000"/>
                </a:solidFill>
                <a:effectLst/>
                <a:latin typeface="Times New Roman" pitchFamily="18"/>
                <a:ea typeface="Microsoft YaHei" pitchFamily="2"/>
                <a:cs typeface="Arial" pitchFamily="2"/>
              </a:rPr>
              <a:t>груднициевые</a:t>
            </a:r>
            <a:r>
              <a:rPr lang="ru-RU" sz="1200" dirty="0">
                <a:solidFill>
                  <a:srgbClr val="000000"/>
                </a:solidFill>
                <a:effectLst/>
                <a:latin typeface="Times New Roman" pitchFamily="18"/>
                <a:ea typeface="Microsoft YaHei" pitchFamily="2"/>
                <a:cs typeface="Arial" pitchFamily="2"/>
              </a:rPr>
              <a:t>, разнотравно-типчаково-ковыльные, типчаково-полынные и разнотравно-полынные, что связано в основном с разреженностью их растительного покрова и большим количеством </a:t>
            </a:r>
            <a:r>
              <a:rPr lang="ru-RU" sz="1200" dirty="0" err="1">
                <a:solidFill>
                  <a:srgbClr val="000000"/>
                </a:solidFill>
                <a:effectLst/>
                <a:latin typeface="Times New Roman" pitchFamily="18"/>
                <a:ea typeface="Microsoft YaHei" pitchFamily="2"/>
                <a:cs typeface="Arial" pitchFamily="2"/>
              </a:rPr>
              <a:t>микрониш</a:t>
            </a:r>
            <a:r>
              <a:rPr lang="ru-RU" sz="1200" dirty="0">
                <a:solidFill>
                  <a:srgbClr val="000000"/>
                </a:solidFill>
                <a:effectLst/>
                <a:latin typeface="Times New Roman" pitchFamily="18"/>
                <a:ea typeface="Microsoft YaHei" pitchFamily="2"/>
                <a:cs typeface="Arial" pitchFamily="2"/>
              </a:rPr>
              <a:t> по сравнению с другими вариантами степей. </a:t>
            </a:r>
            <a:endParaRPr lang="ru-RU" dirty="0">
              <a:effectLst/>
            </a:endParaRPr>
          </a:p>
        </p:txBody>
      </p:sp>
    </p:spTree>
    <p:extLst>
      <p:ext uri="{BB962C8B-B14F-4D97-AF65-F5344CB8AC3E}">
        <p14:creationId xmlns:p14="http://schemas.microsoft.com/office/powerpoint/2010/main" val="163283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5B198831-A356-4573-BDEC-0B9B3B4D5073}" type="slidenum">
              <a:rPr lang="ru-RU" altLang="ru-RU" sz="1200">
                <a:solidFill>
                  <a:srgbClr val="000000"/>
                </a:solidFill>
                <a:ea typeface="Microsoft YaHei" pitchFamily="34" charset="-122"/>
              </a:rPr>
              <a:pPr algn="r"/>
              <a:t>15</a:t>
            </a:fld>
            <a:endParaRPr lang="ru-RU" altLang="ru-RU" sz="1200">
              <a:solidFill>
                <a:srgbClr val="000000"/>
              </a:solidFill>
              <a:ea typeface="Microsoft YaHei" pitchFamily="34" charset="-122"/>
            </a:endParaRPr>
          </a:p>
        </p:txBody>
      </p:sp>
      <p:sp>
        <p:nvSpPr>
          <p:cNvPr id="34819"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4820"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наибольшее число редких и исчезающих видов (10) произрастает в типчаковой степи. В разнотравно-полынной степи было обнаружено 7 видов, в типчаково-</a:t>
            </a:r>
            <a:r>
              <a:rPr lang="ru-RU" sz="1200" dirty="0" err="1">
                <a:solidFill>
                  <a:srgbClr val="000000"/>
                </a:solidFill>
                <a:effectLst/>
                <a:latin typeface="Times New Roman" pitchFamily="18"/>
                <a:ea typeface="Microsoft YaHei" pitchFamily="2"/>
                <a:cs typeface="Arial" pitchFamily="2"/>
              </a:rPr>
              <a:t>груднициевой</a:t>
            </a:r>
            <a:r>
              <a:rPr lang="ru-RU" sz="1200" dirty="0">
                <a:solidFill>
                  <a:srgbClr val="000000"/>
                </a:solidFill>
                <a:effectLst/>
                <a:latin typeface="Times New Roman" pitchFamily="18"/>
                <a:ea typeface="Microsoft YaHei" pitchFamily="2"/>
                <a:cs typeface="Arial" pitchFamily="2"/>
              </a:rPr>
              <a:t> — 6 видов, в типчаково-полынной — 4 вида, в остальных сообществах по 1 виду соответственно</a:t>
            </a:r>
            <a:endParaRPr lang="ru-RU" dirty="0">
              <a:effectLst/>
            </a:endParaRPr>
          </a:p>
        </p:txBody>
      </p:sp>
    </p:spTree>
    <p:extLst>
      <p:ext uri="{BB962C8B-B14F-4D97-AF65-F5344CB8AC3E}">
        <p14:creationId xmlns:p14="http://schemas.microsoft.com/office/powerpoint/2010/main" val="37088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9AAD9A9B-D62E-4B41-B78E-52185C32F688}" type="slidenum">
              <a:rPr lang="ru-RU" altLang="ru-RU" sz="1200">
                <a:solidFill>
                  <a:srgbClr val="000000"/>
                </a:solidFill>
                <a:ea typeface="Microsoft YaHei" pitchFamily="34" charset="-122"/>
              </a:rPr>
              <a:pPr algn="r"/>
              <a:t>16</a:t>
            </a:fld>
            <a:endParaRPr lang="ru-RU" altLang="ru-RU" sz="1200">
              <a:solidFill>
                <a:srgbClr val="000000"/>
              </a:solidFill>
              <a:ea typeface="Microsoft YaHei" pitchFamily="34" charset="-122"/>
            </a:endParaRPr>
          </a:p>
        </p:txBody>
      </p:sp>
      <p:sp>
        <p:nvSpPr>
          <p:cNvPr id="35843"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5844" name="Заметки 3"/>
          <p:cNvSpPr txBox="1">
            <a:spLocks noGrp="1"/>
          </p:cNvSpPr>
          <p:nvPr>
            <p:ph type="body" sz="quarter" idx="1"/>
          </p:nvPr>
        </p:nvSpPr>
        <p:spPr>
          <a:xfrm>
            <a:off x="685800" y="4343400"/>
            <a:ext cx="5486400" cy="4114800"/>
          </a:xfrm>
          <a:ln/>
        </p:spPr>
        <p:txBody>
          <a:bodyPr anchor="ctr"/>
          <a:lstStyle/>
          <a:p>
            <a:r>
              <a:rPr lang="ru-RU" sz="1200" dirty="0">
                <a:solidFill>
                  <a:srgbClr val="000000"/>
                </a:solidFill>
                <a:effectLst/>
                <a:latin typeface="Times New Roman" pitchFamily="18"/>
                <a:ea typeface="Microsoft YaHei" pitchFamily="2"/>
                <a:cs typeface="Arial" pitchFamily="2"/>
              </a:rPr>
              <a:t>Кустарниковые и древесные сообщества лишайники заселяют более равномерно. Среди кустарниковых сообществ наибольшее видовое разнообразие лишайников характерно для терновника (11 видов). Низкое число видов лишайников в сообществах из кустарников связано, по всей видимости, с особенностями их коры, которая менее пригодна для заселения по сравнению с корой деревьев.</a:t>
            </a:r>
            <a:endParaRPr lang="ru-RU" dirty="0">
              <a:effectLst/>
            </a:endParaRPr>
          </a:p>
          <a:p>
            <a:r>
              <a:rPr lang="ru-RU" sz="1200" dirty="0">
                <a:solidFill>
                  <a:srgbClr val="000000"/>
                </a:solidFill>
                <a:effectLst/>
                <a:latin typeface="Times New Roman" pitchFamily="18"/>
                <a:ea typeface="Microsoft YaHei" pitchFamily="2"/>
                <a:cs typeface="Arial" pitchFamily="2"/>
              </a:rPr>
              <a:t>Среди лесных сообществ следует отметить </a:t>
            </a:r>
            <a:r>
              <a:rPr lang="ru-RU" sz="1200" dirty="0" err="1">
                <a:solidFill>
                  <a:srgbClr val="000000"/>
                </a:solidFill>
                <a:effectLst/>
                <a:latin typeface="Times New Roman" pitchFamily="18"/>
                <a:ea typeface="Microsoft YaHei" pitchFamily="2"/>
                <a:cs typeface="Arial" pitchFamily="2"/>
              </a:rPr>
              <a:t>мелколистновязовое</a:t>
            </a:r>
            <a:r>
              <a:rPr lang="ru-RU" sz="1200" dirty="0">
                <a:solidFill>
                  <a:srgbClr val="000000"/>
                </a:solidFill>
                <a:effectLst/>
                <a:latin typeface="Times New Roman" pitchFamily="18"/>
                <a:ea typeface="Microsoft YaHei" pitchFamily="2"/>
                <a:cs typeface="Arial" pitchFamily="2"/>
              </a:rPr>
              <a:t>, характеризующееся наибольшим видовым разнообразием лишайников (22 вида), что связано с наибольшим среди других древесных пород распространением вяза мелколистного на юге степей Самарской области в составе лесных полос.</a:t>
            </a:r>
            <a:endParaRPr lang="ru-RU" dirty="0">
              <a:effectLs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080746F0-FBB8-438C-B8C5-D8A923941288}" type="slidenum">
              <a:rPr lang="ru-RU" altLang="ru-RU" sz="1200">
                <a:solidFill>
                  <a:srgbClr val="000000"/>
                </a:solidFill>
                <a:ea typeface="Microsoft YaHei" pitchFamily="34" charset="-122"/>
              </a:rPr>
              <a:pPr algn="r"/>
              <a:t>17</a:t>
            </a:fld>
            <a:endParaRPr lang="ru-RU" altLang="ru-RU" sz="1200">
              <a:solidFill>
                <a:srgbClr val="000000"/>
              </a:solidFill>
              <a:ea typeface="Microsoft YaHei" pitchFamily="34" charset="-122"/>
            </a:endParaRPr>
          </a:p>
        </p:txBody>
      </p:sp>
      <p:sp>
        <p:nvSpPr>
          <p:cNvPr id="36867"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6868" name="Заметки 3"/>
          <p:cNvSpPr txBox="1">
            <a:spLocks noGrp="1"/>
          </p:cNvSpPr>
          <p:nvPr>
            <p:ph type="body" sz="quarter" idx="1"/>
          </p:nvPr>
        </p:nvSpPr>
        <p:spPr>
          <a:xfrm>
            <a:off x="685800" y="4343400"/>
            <a:ext cx="5486400" cy="4114800"/>
          </a:xfrm>
          <a:ln/>
        </p:spPr>
        <p:txBody>
          <a:bodyPr anchor="ctr"/>
          <a:lstStyle/>
          <a:p>
            <a:r>
              <a:rPr lang="ru-RU" sz="1200" dirty="0">
                <a:solidFill>
                  <a:srgbClr val="000000"/>
                </a:solidFill>
                <a:effectLst/>
                <a:latin typeface="Times New Roman" pitchFamily="18"/>
                <a:ea typeface="Microsoft YaHei" pitchFamily="2"/>
                <a:cs typeface="Arial" pitchFamily="2"/>
              </a:rPr>
              <a:t>Всего для </a:t>
            </a:r>
            <a:r>
              <a:rPr lang="ru-RU" sz="1200" dirty="0" err="1">
                <a:solidFill>
                  <a:srgbClr val="000000"/>
                </a:solidFill>
                <a:effectLst/>
                <a:latin typeface="Times New Roman" pitchFamily="18"/>
                <a:ea typeface="Microsoft YaHei" pitchFamily="2"/>
                <a:cs typeface="Arial" pitchFamily="2"/>
              </a:rPr>
              <a:t>лихенофлоры</a:t>
            </a:r>
            <a:r>
              <a:rPr lang="ru-RU" sz="1200" dirty="0">
                <a:solidFill>
                  <a:srgbClr val="000000"/>
                </a:solidFill>
                <a:effectLst/>
                <a:latin typeface="Times New Roman" pitchFamily="18"/>
                <a:ea typeface="Microsoft YaHei" pitchFamily="2"/>
                <a:cs typeface="Arial" pitchFamily="2"/>
              </a:rPr>
              <a:t> степей юга Самарской области было выявлено 17 различных </a:t>
            </a:r>
            <a:r>
              <a:rPr lang="ru-RU" sz="1200" dirty="0" err="1">
                <a:solidFill>
                  <a:srgbClr val="000000"/>
                </a:solidFill>
                <a:effectLst/>
                <a:latin typeface="Times New Roman" pitchFamily="18"/>
                <a:ea typeface="Microsoft YaHei" pitchFamily="2"/>
                <a:cs typeface="Arial" pitchFamily="2"/>
              </a:rPr>
              <a:t>биоморфологических</a:t>
            </a:r>
            <a:r>
              <a:rPr lang="ru-RU" sz="1200" dirty="0">
                <a:solidFill>
                  <a:srgbClr val="000000"/>
                </a:solidFill>
                <a:effectLst/>
                <a:latin typeface="Times New Roman" pitchFamily="18"/>
                <a:ea typeface="Microsoft YaHei" pitchFamily="2"/>
                <a:cs typeface="Arial" pitchFamily="2"/>
              </a:rPr>
              <a:t> групп лишайников. Подавляющее большинство видов являются </a:t>
            </a:r>
            <a:r>
              <a:rPr lang="ru-RU" sz="1200" dirty="0" err="1">
                <a:solidFill>
                  <a:srgbClr val="000000"/>
                </a:solidFill>
                <a:effectLst/>
                <a:latin typeface="Times New Roman" pitchFamily="18"/>
                <a:ea typeface="Microsoft YaHei" pitchFamily="2"/>
                <a:cs typeface="Arial" pitchFamily="2"/>
              </a:rPr>
              <a:t>эпигенными</a:t>
            </a:r>
            <a:r>
              <a:rPr lang="ru-RU" sz="1200" dirty="0">
                <a:solidFill>
                  <a:srgbClr val="000000"/>
                </a:solidFill>
                <a:effectLst/>
                <a:latin typeface="Times New Roman" pitchFamily="18"/>
                <a:ea typeface="Microsoft YaHei" pitchFamily="2"/>
                <a:cs typeface="Arial" pitchFamily="2"/>
              </a:rPr>
              <a:t>, развивающимися на поверхности субстрата.</a:t>
            </a:r>
          </a:p>
          <a:p>
            <a:r>
              <a:rPr lang="ru-RU" sz="1200" dirty="0">
                <a:solidFill>
                  <a:srgbClr val="000000"/>
                </a:solidFill>
                <a:effectLst/>
                <a:latin typeface="Times New Roman" pitchFamily="18"/>
                <a:ea typeface="Microsoft YaHei" pitchFamily="2"/>
                <a:cs typeface="Arial" pitchFamily="2"/>
              </a:rPr>
              <a:t>преоб­ладают лишайники </a:t>
            </a:r>
            <a:r>
              <a:rPr lang="ru-RU" sz="1200" dirty="0" err="1">
                <a:solidFill>
                  <a:srgbClr val="000000"/>
                </a:solidFill>
                <a:effectLst/>
                <a:latin typeface="Times New Roman" pitchFamily="18"/>
                <a:ea typeface="Microsoft YaHei" pitchFamily="2"/>
                <a:cs typeface="Arial" pitchFamily="2"/>
              </a:rPr>
              <a:t>рассечённолопастной</a:t>
            </a:r>
            <a:r>
              <a:rPr lang="ru-RU" sz="1200" dirty="0">
                <a:solidFill>
                  <a:srgbClr val="000000"/>
                </a:solidFill>
                <a:effectLst/>
                <a:latin typeface="Times New Roman" pitchFamily="18"/>
                <a:ea typeface="Microsoft YaHei" pitchFamily="2"/>
                <a:cs typeface="Arial" pitchFamily="2"/>
              </a:rPr>
              <a:t> </a:t>
            </a:r>
            <a:r>
              <a:rPr lang="ru-RU" sz="1200" dirty="0" err="1">
                <a:solidFill>
                  <a:srgbClr val="000000"/>
                </a:solidFill>
                <a:effectLst/>
                <a:latin typeface="Times New Roman" pitchFamily="18"/>
                <a:ea typeface="Microsoft YaHei" pitchFamily="2"/>
                <a:cs typeface="Arial" pitchFamily="2"/>
              </a:rPr>
              <a:t>ризоидальной</a:t>
            </a:r>
            <a:r>
              <a:rPr lang="ru-RU" sz="1200" dirty="0">
                <a:solidFill>
                  <a:srgbClr val="000000"/>
                </a:solidFill>
                <a:effectLst/>
                <a:latin typeface="Times New Roman" pitchFamily="18"/>
                <a:ea typeface="Microsoft YaHei" pitchFamily="2"/>
                <a:cs typeface="Arial" pitchFamily="2"/>
              </a:rPr>
              <a:t> и </a:t>
            </a:r>
            <a:r>
              <a:rPr lang="ru-RU" sz="1200" dirty="0" err="1">
                <a:solidFill>
                  <a:srgbClr val="000000"/>
                </a:solidFill>
                <a:effectLst/>
                <a:latin typeface="Times New Roman" pitchFamily="18"/>
                <a:ea typeface="Microsoft YaHei" pitchFamily="2"/>
                <a:cs typeface="Arial" pitchFamily="2"/>
              </a:rPr>
              <a:t>однообразнонакип­ной</a:t>
            </a:r>
            <a:r>
              <a:rPr lang="ru-RU" sz="1200" dirty="0">
                <a:solidFill>
                  <a:srgbClr val="000000"/>
                </a:solidFill>
                <a:effectLst/>
                <a:latin typeface="Times New Roman" pitchFamily="18"/>
                <a:ea typeface="Microsoft YaHei" pitchFamily="2"/>
                <a:cs typeface="Arial" pitchFamily="2"/>
              </a:rPr>
              <a:t> зернисто-бородавчатой </a:t>
            </a:r>
            <a:r>
              <a:rPr lang="ru-RU" sz="1200" dirty="0" err="1">
                <a:solidFill>
                  <a:srgbClr val="000000"/>
                </a:solidFill>
                <a:effectLst/>
                <a:latin typeface="Times New Roman" pitchFamily="18"/>
                <a:ea typeface="Microsoft YaHei" pitchFamily="2"/>
                <a:cs typeface="Arial" pitchFamily="2"/>
              </a:rPr>
              <a:t>биоморфы</a:t>
            </a:r>
            <a:r>
              <a:rPr lang="ru-RU" sz="1200" dirty="0">
                <a:solidFill>
                  <a:srgbClr val="000000"/>
                </a:solidFill>
                <a:effectLst/>
                <a:latin typeface="Times New Roman" pitchFamily="18"/>
                <a:ea typeface="Microsoft YaHei" pitchFamily="2"/>
                <a:cs typeface="Arial" pitchFamily="2"/>
              </a:rPr>
              <a:t> – суммарно 49 видов (50,5 %). В спектре жизненных форм на уровне классов преобладают накипные (59 видов или 60,8 %); к листоватым формам относится 30 видов (30,9 %), бородавчато- или </a:t>
            </a:r>
            <a:r>
              <a:rPr lang="ru-RU" sz="1200" dirty="0" err="1">
                <a:solidFill>
                  <a:srgbClr val="000000"/>
                </a:solidFill>
                <a:effectLst/>
                <a:latin typeface="Times New Roman" pitchFamily="18"/>
                <a:ea typeface="Microsoft YaHei" pitchFamily="2"/>
                <a:cs typeface="Arial" pitchFamily="2"/>
              </a:rPr>
              <a:t>чешуйчатокустистый</a:t>
            </a:r>
            <a:r>
              <a:rPr lang="ru-RU" sz="1200" dirty="0">
                <a:solidFill>
                  <a:srgbClr val="000000"/>
                </a:solidFill>
                <a:effectLst/>
                <a:latin typeface="Times New Roman" pitchFamily="18"/>
                <a:ea typeface="Microsoft YaHei" pitchFamily="2"/>
                <a:cs typeface="Arial" pitchFamily="2"/>
              </a:rPr>
              <a:t> класс представлен 7 видами (7,2%), 1 вид относится к кустистому классу (1,0 %). </a:t>
            </a:r>
            <a:endParaRPr lang="ru-RU" dirty="0">
              <a:effectLst/>
            </a:endParaRPr>
          </a:p>
          <a:p>
            <a:r>
              <a:rPr lang="ru-RU" sz="1200" dirty="0">
                <a:solidFill>
                  <a:srgbClr val="000000"/>
                </a:solidFill>
                <a:effectLst/>
                <a:latin typeface="Times New Roman" pitchFamily="18"/>
                <a:ea typeface="Microsoft YaHei" pitchFamily="2"/>
                <a:cs typeface="Arial" pitchFamily="2"/>
              </a:rPr>
              <a:t>Данное распределение вполне обычно для степной зоны с низкой влажностью воздуха, где могут устойчиво обитать преимущественно накипные виды, кустистые виды же произрастают на лесных территориях, так как они имеют самую большое отношение площади поверхности к объёму. Действительно, единственный кустистый вид в степях юга Самарской области – </a:t>
            </a:r>
            <a:r>
              <a:rPr lang="en-US" sz="1200" i="1" dirty="0">
                <a:solidFill>
                  <a:srgbClr val="000000"/>
                </a:solidFill>
                <a:effectLst/>
                <a:latin typeface="Times New Roman" pitchFamily="18"/>
                <a:ea typeface="Microsoft YaHei" pitchFamily="2"/>
                <a:cs typeface="Arial" pitchFamily="2"/>
              </a:rPr>
              <a:t>Evernia </a:t>
            </a:r>
            <a:r>
              <a:rPr lang="en-US" sz="1200" i="1" dirty="0" err="1">
                <a:solidFill>
                  <a:srgbClr val="000000"/>
                </a:solidFill>
                <a:effectLst/>
                <a:latin typeface="Times New Roman" pitchFamily="18"/>
                <a:ea typeface="Microsoft YaHei" pitchFamily="2"/>
                <a:cs typeface="Arial" pitchFamily="2"/>
              </a:rPr>
              <a:t>mesomorpha</a:t>
            </a:r>
            <a:r>
              <a:rPr lang="ru-RU" sz="1200" dirty="0">
                <a:solidFill>
                  <a:srgbClr val="000000"/>
                </a:solidFill>
                <a:effectLst/>
                <a:latin typeface="Times New Roman" pitchFamily="18"/>
                <a:ea typeface="Microsoft YaHei" pitchFamily="2"/>
                <a:cs typeface="Arial" pitchFamily="2"/>
              </a:rPr>
              <a:t> – встречен нами единожды в ПП «Берёзовый овраг», на дне которого расположен водоём с густой древесной растительностью. </a:t>
            </a:r>
            <a:endParaRPr lang="ru-RU" dirty="0">
              <a:effectLs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40C694BA-BCF4-4ABF-B59F-84EDE65F3C93}" type="slidenum">
              <a:rPr lang="ru-RU" altLang="ru-RU" sz="1200">
                <a:solidFill>
                  <a:srgbClr val="000000"/>
                </a:solidFill>
                <a:ea typeface="Microsoft YaHei" pitchFamily="34" charset="-122"/>
              </a:rPr>
              <a:pPr algn="r"/>
              <a:t>18</a:t>
            </a:fld>
            <a:endParaRPr lang="ru-RU" altLang="ru-RU" sz="1200">
              <a:solidFill>
                <a:srgbClr val="000000"/>
              </a:solidFill>
              <a:ea typeface="Microsoft YaHei" pitchFamily="34" charset="-122"/>
            </a:endParaRPr>
          </a:p>
        </p:txBody>
      </p:sp>
      <p:sp>
        <p:nvSpPr>
          <p:cNvPr id="29699"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29700"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Рассматривая разнообразие </a:t>
            </a:r>
            <a:r>
              <a:rPr lang="ru-RU" sz="1200" dirty="0" err="1">
                <a:solidFill>
                  <a:srgbClr val="000000"/>
                </a:solidFill>
                <a:effectLst/>
                <a:latin typeface="Times New Roman" pitchFamily="18"/>
                <a:ea typeface="Microsoft YaHei" pitchFamily="2"/>
                <a:cs typeface="Arial" pitchFamily="2"/>
              </a:rPr>
              <a:t>биоморфологического</a:t>
            </a:r>
            <a:r>
              <a:rPr lang="ru-RU" sz="1200" dirty="0">
                <a:solidFill>
                  <a:srgbClr val="000000"/>
                </a:solidFill>
                <a:effectLst/>
                <a:latin typeface="Times New Roman" pitchFamily="18"/>
                <a:ea typeface="Microsoft YaHei" pitchFamily="2"/>
                <a:cs typeface="Arial" pitchFamily="2"/>
              </a:rPr>
              <a:t> спектра </a:t>
            </a:r>
            <a:r>
              <a:rPr lang="ru-RU" sz="1200" dirty="0" err="1">
                <a:solidFill>
                  <a:srgbClr val="000000"/>
                </a:solidFill>
                <a:effectLst/>
                <a:latin typeface="Times New Roman" pitchFamily="18"/>
                <a:ea typeface="Microsoft YaHei" pitchFamily="2"/>
                <a:cs typeface="Arial" pitchFamily="2"/>
              </a:rPr>
              <a:t>лихенофлоры</a:t>
            </a:r>
            <a:r>
              <a:rPr lang="ru-RU" sz="1200" dirty="0">
                <a:solidFill>
                  <a:srgbClr val="000000"/>
                </a:solidFill>
                <a:effectLst/>
                <a:latin typeface="Times New Roman" pitchFamily="18"/>
                <a:ea typeface="Microsoft YaHei" pitchFamily="2"/>
                <a:cs typeface="Arial" pitchFamily="2"/>
              </a:rPr>
              <a:t> степей юга Самарской области, следует выделить такие территории, где число жизненных форм лишайников 10 и более: ПП «Берёзовый овраг», ПП «</a:t>
            </a:r>
            <a:r>
              <a:rPr lang="ru-RU" sz="1200" dirty="0" err="1">
                <a:solidFill>
                  <a:srgbClr val="000000"/>
                </a:solidFill>
                <a:effectLst/>
                <a:latin typeface="Times New Roman" pitchFamily="18"/>
                <a:ea typeface="Microsoft YaHei" pitchFamily="2"/>
                <a:cs typeface="Arial" pitchFamily="2"/>
              </a:rPr>
              <a:t>Мулин</a:t>
            </a:r>
            <a:r>
              <a:rPr lang="ru-RU" sz="1200" dirty="0">
                <a:solidFill>
                  <a:srgbClr val="000000"/>
                </a:solidFill>
                <a:effectLst/>
                <a:latin typeface="Times New Roman" pitchFamily="18"/>
                <a:ea typeface="Microsoft YaHei" pitchFamily="2"/>
                <a:cs typeface="Arial" pitchFamily="2"/>
              </a:rPr>
              <a:t> Дол», ПП «Участок типчаково-ковыльной целинной степи», </a:t>
            </a:r>
            <a:r>
              <a:rPr lang="ru-RU" sz="1200" dirty="0" err="1">
                <a:solidFill>
                  <a:srgbClr val="000000"/>
                </a:solidFill>
                <a:effectLst/>
                <a:latin typeface="Times New Roman" pitchFamily="18"/>
                <a:ea typeface="Microsoft YaHei" pitchFamily="2"/>
                <a:cs typeface="Arial" pitchFamily="2"/>
              </a:rPr>
              <a:t>Субботинские</a:t>
            </a:r>
            <a:r>
              <a:rPr lang="ru-RU" sz="1200" dirty="0">
                <a:solidFill>
                  <a:srgbClr val="000000"/>
                </a:solidFill>
                <a:effectLst/>
                <a:latin typeface="Times New Roman" pitchFamily="18"/>
                <a:ea typeface="Microsoft YaHei" pitchFamily="2"/>
                <a:cs typeface="Arial" pitchFamily="2"/>
              </a:rPr>
              <a:t> холмы. Это свидетельствует о разнообразии экологических условий на данных территориях, что обусловлено во многом их разнообразными формами рельефа.</a:t>
            </a:r>
            <a:endParaRPr lang="ru-RU" dirty="0">
              <a:effectLst/>
            </a:endParaRPr>
          </a:p>
        </p:txBody>
      </p:sp>
    </p:spTree>
    <p:extLst>
      <p:ext uri="{BB962C8B-B14F-4D97-AF65-F5344CB8AC3E}">
        <p14:creationId xmlns:p14="http://schemas.microsoft.com/office/powerpoint/2010/main" val="1118333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3021FA91-ED76-433C-A764-472A65689A5B}" type="slidenum">
              <a:rPr lang="ru-RU" altLang="ru-RU" sz="1200">
                <a:solidFill>
                  <a:srgbClr val="000000"/>
                </a:solidFill>
                <a:ea typeface="Microsoft YaHei" pitchFamily="34" charset="-122"/>
              </a:rPr>
              <a:pPr algn="r"/>
              <a:t>19</a:t>
            </a:fld>
            <a:endParaRPr lang="ru-RU" altLang="ru-RU" sz="1200">
              <a:solidFill>
                <a:srgbClr val="000000"/>
              </a:solidFill>
              <a:ea typeface="Microsoft YaHei" pitchFamily="34" charset="-122"/>
            </a:endParaRPr>
          </a:p>
        </p:txBody>
      </p:sp>
      <p:sp>
        <p:nvSpPr>
          <p:cNvPr id="3789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7892" name="Заметки 3"/>
          <p:cNvSpPr txBox="1">
            <a:spLocks noGrp="1"/>
          </p:cNvSpPr>
          <p:nvPr>
            <p:ph type="body" sz="quarter" idx="1"/>
          </p:nvPr>
        </p:nvSpPr>
        <p:spPr>
          <a:xfrm>
            <a:off x="685800" y="4343400"/>
            <a:ext cx="5486400" cy="4114800"/>
          </a:xfrm>
          <a:ln/>
        </p:spPr>
        <p:txBody>
          <a:bodyPr anchor="ctr"/>
          <a:lstStyle/>
          <a:p>
            <a:r>
              <a:rPr lang="ru-RU" sz="1200" dirty="0">
                <a:solidFill>
                  <a:srgbClr val="000000"/>
                </a:solidFill>
                <a:effectLst/>
                <a:latin typeface="Times New Roman" pitchFamily="18"/>
                <a:ea typeface="Microsoft YaHei" pitchFamily="2"/>
                <a:cs typeface="Arial" pitchFamily="2"/>
              </a:rPr>
              <a:t>Отметим среди редких и исчезающих виды, строго приуроченные к одному типу сообществ</a:t>
            </a:r>
          </a:p>
          <a:p>
            <a:r>
              <a:rPr lang="ru-RU" sz="1200" dirty="0">
                <a:effectLst/>
              </a:rPr>
              <a:t>Скорее всего, это исключительно стенобионтные виды с узкой экологической валентностью, имеющие низкую конкурентоспособность, низкую устойчивость к биотическим и антропогенному факторам.</a:t>
            </a:r>
            <a:endParaRPr lang="ru-RU" dirty="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EE0576ED-9737-49F3-AB8F-323F0B692659}" type="slidenum">
              <a:rPr lang="ru-RU" altLang="ru-RU" sz="1200">
                <a:solidFill>
                  <a:srgbClr val="000000"/>
                </a:solidFill>
                <a:ea typeface="Microsoft YaHei" pitchFamily="34" charset="-122"/>
              </a:rPr>
              <a:pPr algn="r"/>
              <a:t>2</a:t>
            </a:fld>
            <a:endParaRPr lang="ru-RU" altLang="ru-RU" sz="1200">
              <a:solidFill>
                <a:srgbClr val="000000"/>
              </a:solidFill>
              <a:ea typeface="Microsoft YaHei" pitchFamily="34" charset="-122"/>
            </a:endParaRPr>
          </a:p>
        </p:txBody>
      </p:sp>
      <p:sp>
        <p:nvSpPr>
          <p:cNvPr id="2765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27652" name="Заметки 3"/>
          <p:cNvSpPr txBox="1">
            <a:spLocks noGrp="1"/>
          </p:cNvSpPr>
          <p:nvPr>
            <p:ph type="body" sz="quarter" idx="1"/>
          </p:nvPr>
        </p:nvSpPr>
        <p:spPr>
          <a:xfrm>
            <a:off x="685800" y="4343400"/>
            <a:ext cx="5486400" cy="4114800"/>
          </a:xfrm>
          <a:ln/>
        </p:spPr>
        <p:txBody>
          <a:bodyPr anchor="ctr"/>
          <a:lstStyle/>
          <a:p>
            <a:pPr eaLnBrk="1"/>
            <a:r>
              <a:rPr lang="ru-RU" altLang="ru-RU" dirty="0">
                <a:latin typeface="Times New Roman" pitchFamily="18" charset="0"/>
                <a:ea typeface="Microsoft YaHei" pitchFamily="34" charset="-122"/>
                <a:cs typeface="Arial" charset="0"/>
              </a:rPr>
              <a:t>Согласно геоботаническому районированию Самарской области, она располагается в 2 природных зонах – северная часть в лесостепи, а южная часть – в степи, причём их соотношения по площади сопоставимы.</a:t>
            </a:r>
            <a:endParaRPr altLang="ru-RU" dirty="0">
              <a:latin typeface="Times New Roman" pitchFamily="18" charset="0"/>
              <a:ea typeface="Microsoft YaHei" pitchFamily="34" charset="-122"/>
              <a:cs typeface="Arial" charset="0"/>
            </a:endParaRPr>
          </a:p>
        </p:txBody>
      </p:sp>
    </p:spTree>
    <p:extLst>
      <p:ext uri="{BB962C8B-B14F-4D97-AF65-F5344CB8AC3E}">
        <p14:creationId xmlns:p14="http://schemas.microsoft.com/office/powerpoint/2010/main" val="1528423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D2C99AB0-749D-4F64-A394-DE24BD9D53A2}" type="slidenum">
              <a:rPr lang="ru-RU" altLang="ru-RU" sz="1200">
                <a:solidFill>
                  <a:srgbClr val="000000"/>
                </a:solidFill>
                <a:ea typeface="Microsoft YaHei" pitchFamily="34" charset="-122"/>
              </a:rPr>
              <a:pPr algn="r"/>
              <a:t>20</a:t>
            </a:fld>
            <a:endParaRPr lang="ru-RU" altLang="ru-RU" sz="1200">
              <a:solidFill>
                <a:srgbClr val="000000"/>
              </a:solidFill>
              <a:ea typeface="Microsoft YaHei" pitchFamily="34" charset="-122"/>
            </a:endParaRPr>
          </a:p>
        </p:txBody>
      </p:sp>
      <p:sp>
        <p:nvSpPr>
          <p:cNvPr id="40963"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40964"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effectLst/>
              </a:rPr>
              <a:t>Скорее всего, это исключительно стенобионтные виды с узкой экологической валентностью, имеющие низкую конкурентоспособность, низкую устойчивость к биотическим и антропогенному факторам.</a:t>
            </a:r>
            <a:endParaRPr lang="ru-RU" dirty="0">
              <a:effectLs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B58DD07E-DD86-496E-BAF6-71A2C8A007C8}" type="slidenum">
              <a:rPr lang="ru-RU" altLang="ru-RU" sz="1200">
                <a:solidFill>
                  <a:srgbClr val="000000"/>
                </a:solidFill>
                <a:ea typeface="Microsoft YaHei" pitchFamily="34" charset="-122"/>
              </a:rPr>
              <a:pPr algn="r"/>
              <a:t>21</a:t>
            </a:fld>
            <a:endParaRPr lang="ru-RU" altLang="ru-RU" sz="1200">
              <a:solidFill>
                <a:srgbClr val="000000"/>
              </a:solidFill>
              <a:ea typeface="Microsoft YaHei" pitchFamily="34" charset="-122"/>
            </a:endParaRPr>
          </a:p>
        </p:txBody>
      </p:sp>
      <p:sp>
        <p:nvSpPr>
          <p:cNvPr id="41987"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41988" name="Заметки 3"/>
          <p:cNvSpPr txBox="1">
            <a:spLocks noGrp="1"/>
          </p:cNvSpPr>
          <p:nvPr>
            <p:ph type="body" sz="quarter" idx="1"/>
          </p:nvPr>
        </p:nvSpPr>
        <p:spPr>
          <a:xfrm>
            <a:off x="685800" y="4343400"/>
            <a:ext cx="5486400" cy="4114800"/>
          </a:xfrm>
          <a:ln/>
        </p:spPr>
        <p:txBody>
          <a:bodyPr anchor="ctr"/>
          <a:lstStyle/>
          <a:p>
            <a:pPr eaLnBrk="1"/>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11455FE2-BAD7-4876-B0BE-CCA8DFAB7D1D}" type="slidenum">
              <a:rPr lang="ru-RU" altLang="ru-RU" sz="1200">
                <a:solidFill>
                  <a:srgbClr val="000000"/>
                </a:solidFill>
                <a:ea typeface="Microsoft YaHei" pitchFamily="34" charset="-122"/>
              </a:rPr>
              <a:pPr algn="r"/>
              <a:t>22</a:t>
            </a:fld>
            <a:endParaRPr lang="ru-RU" altLang="ru-RU" sz="1200">
              <a:solidFill>
                <a:srgbClr val="000000"/>
              </a:solidFill>
              <a:ea typeface="Microsoft YaHei" pitchFamily="34" charset="-122"/>
            </a:endParaRPr>
          </a:p>
        </p:txBody>
      </p:sp>
      <p:sp>
        <p:nvSpPr>
          <p:cNvPr id="44035"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44036" name="Заметки 3"/>
          <p:cNvSpPr txBox="1">
            <a:spLocks noGrp="1"/>
          </p:cNvSpPr>
          <p:nvPr>
            <p:ph type="body" sz="quarter" idx="1"/>
          </p:nvPr>
        </p:nvSpPr>
        <p:spPr>
          <a:xfrm>
            <a:off x="685800" y="4343400"/>
            <a:ext cx="5486400" cy="4114800"/>
          </a:xfrm>
          <a:ln/>
        </p:spPr>
        <p:txBody>
          <a:bodyPr anchor="ctr"/>
          <a:lstStyle/>
          <a:p>
            <a:pPr eaLnBrk="1"/>
            <a:endParaRPr altLang="ru-RU">
              <a:latin typeface="Times New Roman" pitchFamily="18" charset="0"/>
              <a:ea typeface="Microsoft YaHei" pitchFamily="34" charset="-122"/>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solidFill>
            <a:srgbClr val="CFE7F5"/>
          </a:solidFill>
          <a:ln w="25400">
            <a:solidFill>
              <a:srgbClr val="808080"/>
            </a:solidFill>
            <a:miter lim="800000"/>
            <a:headEnd/>
            <a:tailEnd/>
          </a:ln>
        </p:spPr>
      </p:sp>
      <p:sp>
        <p:nvSpPr>
          <p:cNvPr id="45059" name="Заметки 2"/>
          <p:cNvSpPr txBox="1">
            <a:spLocks noGrp="1"/>
          </p:cNvSpPr>
          <p:nvPr>
            <p:ph type="body" sz="quarter" idx="1"/>
          </p:nvPr>
        </p:nvSpPr>
        <p:spPr>
          <a:ln/>
        </p:spPr>
        <p:txBody>
          <a:bodyPr/>
          <a:lstStyle/>
          <a:p>
            <a:pPr eaLnBrk="1"/>
            <a:r>
              <a:rPr lang="ru-RU" sz="1200" dirty="0">
                <a:solidFill>
                  <a:srgbClr val="000000"/>
                </a:solidFill>
                <a:effectLst/>
                <a:latin typeface="Times New Roman" pitchFamily="18"/>
                <a:ea typeface="Microsoft YaHei" pitchFamily="2"/>
                <a:cs typeface="Arial" pitchFamily="2"/>
              </a:rPr>
              <a:t>Значительное количество раритетных лишайников было обнаружено на территории ПП «Урочище </a:t>
            </a:r>
            <a:r>
              <a:rPr lang="ru-RU" sz="1200" dirty="0" err="1">
                <a:solidFill>
                  <a:srgbClr val="000000"/>
                </a:solidFill>
                <a:effectLst/>
                <a:latin typeface="Times New Roman" pitchFamily="18"/>
                <a:ea typeface="Microsoft YaHei" pitchFamily="2"/>
                <a:cs typeface="Arial" pitchFamily="2"/>
              </a:rPr>
              <a:t>Мулин</a:t>
            </a:r>
            <a:r>
              <a:rPr lang="ru-RU" sz="1200" dirty="0">
                <a:solidFill>
                  <a:srgbClr val="000000"/>
                </a:solidFill>
                <a:effectLst/>
                <a:latin typeface="Times New Roman" pitchFamily="18"/>
                <a:ea typeface="Microsoft YaHei" pitchFamily="2"/>
                <a:cs typeface="Arial" pitchFamily="2"/>
              </a:rPr>
              <a:t> дол» и ПП «</a:t>
            </a:r>
            <a:r>
              <a:rPr lang="ru-RU" sz="1200" dirty="0" err="1">
                <a:solidFill>
                  <a:srgbClr val="000000"/>
                </a:solidFill>
                <a:effectLst/>
                <a:latin typeface="Times New Roman" pitchFamily="18"/>
                <a:ea typeface="Microsoft YaHei" pitchFamily="2"/>
                <a:cs typeface="Arial" pitchFamily="2"/>
              </a:rPr>
              <a:t>Грызлы</a:t>
            </a:r>
            <a:r>
              <a:rPr lang="ru-RU" sz="1200" dirty="0">
                <a:solidFill>
                  <a:srgbClr val="000000"/>
                </a:solidFill>
                <a:effectLst/>
                <a:latin typeface="Times New Roman" pitchFamily="18"/>
                <a:ea typeface="Microsoft YaHei" pitchFamily="2"/>
                <a:cs typeface="Arial" pitchFamily="2"/>
              </a:rPr>
              <a:t> — </a:t>
            </a:r>
            <a:r>
              <a:rPr lang="ru-RU" sz="1200" dirty="0" err="1">
                <a:solidFill>
                  <a:srgbClr val="000000"/>
                </a:solidFill>
                <a:effectLst/>
                <a:latin typeface="Times New Roman" pitchFamily="18"/>
                <a:ea typeface="Microsoft YaHei" pitchFamily="2"/>
                <a:cs typeface="Arial" pitchFamily="2"/>
              </a:rPr>
              <a:t>опустыненная</a:t>
            </a:r>
            <a:r>
              <a:rPr lang="ru-RU" sz="1200" dirty="0">
                <a:solidFill>
                  <a:srgbClr val="000000"/>
                </a:solidFill>
                <a:effectLst/>
                <a:latin typeface="Times New Roman" pitchFamily="18"/>
                <a:ea typeface="Microsoft YaHei" pitchFamily="2"/>
                <a:cs typeface="Arial" pitchFamily="2"/>
              </a:rPr>
              <a:t> степь» (по 10 видов), </a:t>
            </a:r>
            <a:r>
              <a:rPr lang="ru-RU" sz="1200" dirty="0" err="1">
                <a:solidFill>
                  <a:srgbClr val="000000"/>
                </a:solidFill>
                <a:effectLst/>
                <a:latin typeface="Times New Roman" pitchFamily="18"/>
                <a:ea typeface="Microsoft YaHei" pitchFamily="2"/>
                <a:cs typeface="Arial" pitchFamily="2"/>
              </a:rPr>
              <a:t>Субботинских</a:t>
            </a:r>
            <a:r>
              <a:rPr lang="ru-RU" sz="1200" dirty="0">
                <a:solidFill>
                  <a:srgbClr val="000000"/>
                </a:solidFill>
                <a:effectLst/>
                <a:latin typeface="Times New Roman" pitchFamily="18"/>
                <a:ea typeface="Microsoft YaHei" pitchFamily="2"/>
                <a:cs typeface="Arial" pitchFamily="2"/>
              </a:rPr>
              <a:t> холмов (8 видов). Очевидно, что вышеназванные территории имеют наибольшее природоохранное значение. </a:t>
            </a:r>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0846CE40-9341-4E6E-B3E0-230DE15A768F}" type="slidenum">
              <a:rPr lang="ru-RU" altLang="ru-RU" sz="1200">
                <a:solidFill>
                  <a:srgbClr val="000000"/>
                </a:solidFill>
                <a:ea typeface="Microsoft YaHei" pitchFamily="34" charset="-122"/>
              </a:rPr>
              <a:pPr algn="r"/>
              <a:t>24</a:t>
            </a:fld>
            <a:endParaRPr lang="ru-RU" altLang="ru-RU" sz="1200">
              <a:solidFill>
                <a:srgbClr val="000000"/>
              </a:solidFill>
              <a:ea typeface="Microsoft YaHei" pitchFamily="34" charset="-122"/>
            </a:endParaRPr>
          </a:p>
        </p:txBody>
      </p:sp>
      <p:sp>
        <p:nvSpPr>
          <p:cNvPr id="47107"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47108" name="Заметки 3"/>
          <p:cNvSpPr txBox="1">
            <a:spLocks noGrp="1"/>
          </p:cNvSpPr>
          <p:nvPr>
            <p:ph type="body" sz="quarter" idx="1"/>
          </p:nvPr>
        </p:nvSpPr>
        <p:spPr>
          <a:xfrm>
            <a:off x="685800" y="4343400"/>
            <a:ext cx="5486400" cy="4114800"/>
          </a:xfrm>
          <a:ln/>
        </p:spPr>
        <p:txBody>
          <a:bodyPr anchor="ctr"/>
          <a:lstStyle/>
          <a:p>
            <a:pPr eaLnBrk="1"/>
            <a:endParaRPr altLang="ru-RU">
              <a:latin typeface="Times New Roman" pitchFamily="18" charset="0"/>
              <a:ea typeface="Microsoft YaHei" pitchFamily="34" charset="-122"/>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63EE6EA6-8528-473E-896C-65B7F10D0349}" type="slidenum">
              <a:rPr lang="ru-RU" altLang="ru-RU" sz="1200">
                <a:solidFill>
                  <a:srgbClr val="000000"/>
                </a:solidFill>
                <a:ea typeface="Microsoft YaHei" pitchFamily="34" charset="-122"/>
              </a:rPr>
              <a:pPr algn="r"/>
              <a:t>25</a:t>
            </a:fld>
            <a:endParaRPr lang="ru-RU" altLang="ru-RU" sz="1200">
              <a:solidFill>
                <a:srgbClr val="000000"/>
              </a:solidFill>
              <a:ea typeface="Microsoft YaHei" pitchFamily="34" charset="-122"/>
            </a:endParaRPr>
          </a:p>
        </p:txBody>
      </p:sp>
      <p:sp>
        <p:nvSpPr>
          <p:cNvPr id="49155"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49156" name="Заметки 3"/>
          <p:cNvSpPr txBox="1">
            <a:spLocks noGrp="1"/>
          </p:cNvSpPr>
          <p:nvPr>
            <p:ph type="body" sz="quarter" idx="1"/>
          </p:nvPr>
        </p:nvSpPr>
        <p:spPr>
          <a:xfrm>
            <a:off x="685800" y="4343400"/>
            <a:ext cx="5486400" cy="4114800"/>
          </a:xfrm>
          <a:ln/>
        </p:spPr>
        <p:txBody>
          <a:bodyPr anchor="ctr"/>
          <a:lstStyle/>
          <a:p>
            <a:pPr eaLnBrk="1"/>
            <a:endParaRPr altLang="ru-RU">
              <a:latin typeface="Times New Roman" pitchFamily="18" charset="0"/>
              <a:ea typeface="Microsoft YaHei" pitchFamily="34" charset="-122"/>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EE0576ED-9737-49F3-AB8F-323F0B692659}" type="slidenum">
              <a:rPr lang="ru-RU" altLang="ru-RU" sz="1200">
                <a:solidFill>
                  <a:srgbClr val="000000"/>
                </a:solidFill>
                <a:ea typeface="Microsoft YaHei" pitchFamily="34" charset="-122"/>
              </a:rPr>
              <a:pPr algn="r"/>
              <a:t>3</a:t>
            </a:fld>
            <a:endParaRPr lang="ru-RU" altLang="ru-RU" sz="1200">
              <a:solidFill>
                <a:srgbClr val="000000"/>
              </a:solidFill>
              <a:ea typeface="Microsoft YaHei" pitchFamily="34" charset="-122"/>
            </a:endParaRPr>
          </a:p>
        </p:txBody>
      </p:sp>
      <p:sp>
        <p:nvSpPr>
          <p:cNvPr id="2765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27652" name="Заметки 3"/>
          <p:cNvSpPr txBox="1">
            <a:spLocks noGrp="1"/>
          </p:cNvSpPr>
          <p:nvPr>
            <p:ph type="body" sz="quarter" idx="1"/>
          </p:nvPr>
        </p:nvSpPr>
        <p:spPr>
          <a:xfrm>
            <a:off x="685800" y="4343400"/>
            <a:ext cx="5486400" cy="4114800"/>
          </a:xfrm>
          <a:ln/>
        </p:spPr>
        <p:txBody>
          <a:bodyPr anchor="ctr"/>
          <a:lstStyle/>
          <a:p>
            <a:pPr eaLnBrk="1"/>
            <a:r>
              <a:rPr lang="ru-RU" altLang="ru-RU" dirty="0">
                <a:latin typeface="Times New Roman" pitchFamily="18" charset="0"/>
                <a:ea typeface="Microsoft YaHei" pitchFamily="34" charset="-122"/>
                <a:cs typeface="Arial" charset="0"/>
              </a:rPr>
              <a:t>Согласно геоботаническому районированию Самарской области, она располагается в 2 природных зонах – северная часть в лесостепи, а южная часть – в степи, причём их соотношения по площади сопоставимы.</a:t>
            </a:r>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EE0576ED-9737-49F3-AB8F-323F0B692659}" type="slidenum">
              <a:rPr lang="ru-RU" altLang="ru-RU" sz="1200">
                <a:solidFill>
                  <a:srgbClr val="000000"/>
                </a:solidFill>
                <a:ea typeface="Microsoft YaHei" pitchFamily="34" charset="-122"/>
              </a:rPr>
              <a:pPr algn="r"/>
              <a:t>4</a:t>
            </a:fld>
            <a:endParaRPr lang="ru-RU" altLang="ru-RU" sz="1200">
              <a:solidFill>
                <a:srgbClr val="000000"/>
              </a:solidFill>
              <a:ea typeface="Microsoft YaHei" pitchFamily="34" charset="-122"/>
            </a:endParaRPr>
          </a:p>
        </p:txBody>
      </p:sp>
      <p:sp>
        <p:nvSpPr>
          <p:cNvPr id="2765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27652" name="Заметки 3"/>
          <p:cNvSpPr txBox="1">
            <a:spLocks noGrp="1"/>
          </p:cNvSpPr>
          <p:nvPr>
            <p:ph type="body" sz="quarter" idx="1"/>
          </p:nvPr>
        </p:nvSpPr>
        <p:spPr>
          <a:xfrm>
            <a:off x="685800" y="4343400"/>
            <a:ext cx="5486400" cy="4114800"/>
          </a:xfrm>
          <a:ln/>
        </p:spPr>
        <p:txBody>
          <a:bodyPr anchor="ctr"/>
          <a:lstStyle/>
          <a:p>
            <a:pPr eaLnBrk="1"/>
            <a:r>
              <a:rPr lang="ru-RU" altLang="ru-RU" dirty="0">
                <a:latin typeface="Times New Roman" pitchFamily="18" charset="0"/>
                <a:ea typeface="Microsoft YaHei" pitchFamily="34" charset="-122"/>
                <a:cs typeface="Arial" charset="0"/>
              </a:rPr>
              <a:t>Как видно из данного слайда, степень хозяйственного освоения территории Самарской области довольно высока и достигает в среднем 95 %, причём особую нагрузку в этом отношении испытывают степные сообщества, которые в основном </a:t>
            </a:r>
            <a:r>
              <a:rPr lang="ru-RU" altLang="ru-RU" dirty="0" err="1">
                <a:latin typeface="Times New Roman" pitchFamily="18" charset="0"/>
                <a:ea typeface="Microsoft YaHei" pitchFamily="34" charset="-122"/>
                <a:cs typeface="Arial" charset="0"/>
              </a:rPr>
              <a:t>антропогенно</a:t>
            </a:r>
            <a:r>
              <a:rPr lang="ru-RU" altLang="ru-RU" dirty="0">
                <a:latin typeface="Times New Roman" pitchFamily="18" charset="0"/>
                <a:ea typeface="Microsoft YaHei" pitchFamily="34" charset="-122"/>
                <a:cs typeface="Arial" charset="0"/>
              </a:rPr>
              <a:t> преобразованы в </a:t>
            </a:r>
            <a:r>
              <a:rPr lang="ru-RU" altLang="ru-RU" dirty="0" err="1">
                <a:latin typeface="Times New Roman" pitchFamily="18" charset="0"/>
                <a:ea typeface="Microsoft YaHei" pitchFamily="34" charset="-122"/>
                <a:cs typeface="Arial" charset="0"/>
              </a:rPr>
              <a:t>агроценозы</a:t>
            </a:r>
            <a:r>
              <a:rPr lang="ru-RU" altLang="ru-RU" dirty="0">
                <a:latin typeface="Times New Roman" pitchFamily="18" charset="0"/>
                <a:ea typeface="Microsoft YaHei" pitchFamily="34" charset="-122"/>
                <a:cs typeface="Arial" charset="0"/>
              </a:rPr>
              <a:t>. </a:t>
            </a:r>
          </a:p>
          <a:p>
            <a:pPr eaLnBrk="1"/>
            <a:r>
              <a:rPr lang="ru-RU" altLang="ru-RU" dirty="0">
                <a:latin typeface="Times New Roman" pitchFamily="18" charset="0"/>
                <a:ea typeface="Microsoft YaHei" pitchFamily="34" charset="-122"/>
                <a:cs typeface="Arial" charset="0"/>
              </a:rPr>
              <a:t>Так в лесостепной зоне области От  51 до 88 % территории составляют сельскохозяйственные угодья</a:t>
            </a:r>
            <a:r>
              <a:rPr lang="en-US" altLang="ru-RU" dirty="0">
                <a:latin typeface="Times New Roman" pitchFamily="18" charset="0"/>
                <a:ea typeface="Microsoft YaHei" pitchFamily="34" charset="-122"/>
                <a:cs typeface="Arial" charset="0"/>
              </a:rPr>
              <a:t> (</a:t>
            </a:r>
            <a:r>
              <a:rPr lang="ru-RU" altLang="ru-RU" dirty="0">
                <a:latin typeface="Times New Roman" pitchFamily="18" charset="0"/>
                <a:ea typeface="Microsoft YaHei" pitchFamily="34" charset="-122"/>
                <a:cs typeface="Arial" charset="0"/>
              </a:rPr>
              <a:t>отмеченные жёлтым цветом), а в степной зоне степень распашки территории достигает 94 %. Следовательно, основное разнообразие флоры, в том числе и </a:t>
            </a:r>
            <a:r>
              <a:rPr lang="ru-RU" altLang="ru-RU" dirty="0" err="1">
                <a:latin typeface="Times New Roman" pitchFamily="18" charset="0"/>
                <a:ea typeface="Microsoft YaHei" pitchFamily="34" charset="-122"/>
                <a:cs typeface="Arial" charset="0"/>
              </a:rPr>
              <a:t>лихенофлоры</a:t>
            </a:r>
            <a:r>
              <a:rPr lang="ru-RU" altLang="ru-RU" dirty="0">
                <a:latin typeface="Times New Roman" pitchFamily="18" charset="0"/>
                <a:ea typeface="Microsoft YaHei" pitchFamily="34" charset="-122"/>
                <a:cs typeface="Arial" charset="0"/>
              </a:rPr>
              <a:t> сосредоточено в степной зоне практически исключительно на особо охраняемых природных территориях, площадь которых от всей степной территории составляет всего 2 %.</a:t>
            </a:r>
          </a:p>
          <a:p>
            <a:pPr eaLnBrk="1"/>
            <a:r>
              <a:rPr lang="ru-RU" altLang="ru-RU" dirty="0">
                <a:latin typeface="Times New Roman" pitchFamily="18" charset="0"/>
                <a:ea typeface="Microsoft YaHei" pitchFamily="34" charset="-122"/>
                <a:cs typeface="Arial" charset="0"/>
              </a:rPr>
              <a:t>Начиная с 2012 года, мы планомерно изучаем памятники природы, находящиеся в степной части Самарской области, а также единичные пока ещё сохранившиеся неудобные для распашки участки целинных степей. В основном наши исследования проходили в южной и юго-восточной частях Самарской области.</a:t>
            </a:r>
            <a:endParaRPr altLang="ru-RU" dirty="0">
              <a:latin typeface="Times New Roman" pitchFamily="18" charset="0"/>
              <a:ea typeface="Microsoft YaHei" pitchFamily="34" charset="-122"/>
              <a:cs typeface="Arial" charset="0"/>
            </a:endParaRPr>
          </a:p>
        </p:txBody>
      </p:sp>
    </p:spTree>
    <p:extLst>
      <p:ext uri="{BB962C8B-B14F-4D97-AF65-F5344CB8AC3E}">
        <p14:creationId xmlns:p14="http://schemas.microsoft.com/office/powerpoint/2010/main" val="397412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40C694BA-BCF4-4ABF-B59F-84EDE65F3C93}" type="slidenum">
              <a:rPr lang="ru-RU" altLang="ru-RU" sz="1200">
                <a:solidFill>
                  <a:srgbClr val="000000"/>
                </a:solidFill>
                <a:ea typeface="Microsoft YaHei" pitchFamily="34" charset="-122"/>
              </a:rPr>
              <a:pPr algn="r"/>
              <a:t>5</a:t>
            </a:fld>
            <a:endParaRPr lang="ru-RU" altLang="ru-RU" sz="1200">
              <a:solidFill>
                <a:srgbClr val="000000"/>
              </a:solidFill>
              <a:ea typeface="Microsoft YaHei" pitchFamily="34" charset="-122"/>
            </a:endParaRPr>
          </a:p>
        </p:txBody>
      </p:sp>
      <p:sp>
        <p:nvSpPr>
          <p:cNvPr id="29699"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29700" name="Заметки 3"/>
          <p:cNvSpPr txBox="1">
            <a:spLocks noGrp="1"/>
          </p:cNvSpPr>
          <p:nvPr>
            <p:ph type="body" sz="quarter" idx="1"/>
          </p:nvPr>
        </p:nvSpPr>
        <p:spPr>
          <a:xfrm>
            <a:off x="685800" y="4343400"/>
            <a:ext cx="5486400" cy="4114800"/>
          </a:xfrm>
          <a:ln/>
        </p:spPr>
        <p:txBody>
          <a:bodyPr anchor="ctr"/>
          <a:lstStyle/>
          <a:p>
            <a:pPr eaLnBrk="1"/>
            <a:r>
              <a:rPr lang="ru-RU" altLang="ru-RU" dirty="0">
                <a:latin typeface="Times New Roman" pitchFamily="18" charset="0"/>
                <a:ea typeface="Microsoft YaHei" pitchFamily="34" charset="-122"/>
                <a:cs typeface="Arial" charset="0"/>
              </a:rPr>
              <a:t>На данном слайде показаны исследуемые нами 9 степных памятников природы  и 3 участка, где мы выявили произрастание лишайников. Изучены все степные памятники природы Алексеевского и </a:t>
            </a:r>
            <a:r>
              <a:rPr lang="ru-RU" altLang="ru-RU" dirty="0" err="1">
                <a:latin typeface="Times New Roman" pitchFamily="18" charset="0"/>
                <a:ea typeface="Microsoft YaHei" pitchFamily="34" charset="-122"/>
                <a:cs typeface="Arial" charset="0"/>
              </a:rPr>
              <a:t>Большечерниговского</a:t>
            </a:r>
            <a:r>
              <a:rPr lang="ru-RU" altLang="ru-RU" dirty="0">
                <a:latin typeface="Times New Roman" pitchFamily="18" charset="0"/>
                <a:ea typeface="Microsoft YaHei" pitchFamily="34" charset="-122"/>
                <a:cs typeface="Arial" charset="0"/>
              </a:rPr>
              <a:t> районов.</a:t>
            </a:r>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E0F83DD0-053D-4394-A0D2-ABCB1C356F7D}" type="slidenum">
              <a:rPr lang="ru-RU" altLang="ru-RU" sz="1200">
                <a:solidFill>
                  <a:srgbClr val="000000"/>
                </a:solidFill>
                <a:ea typeface="Microsoft YaHei" pitchFamily="34" charset="-122"/>
              </a:rPr>
              <a:pPr algn="r"/>
              <a:t>6</a:t>
            </a:fld>
            <a:endParaRPr lang="ru-RU" altLang="ru-RU" sz="1200">
              <a:solidFill>
                <a:srgbClr val="000000"/>
              </a:solidFill>
              <a:ea typeface="Microsoft YaHei" pitchFamily="34" charset="-122"/>
            </a:endParaRPr>
          </a:p>
        </p:txBody>
      </p:sp>
      <p:sp>
        <p:nvSpPr>
          <p:cNvPr id="30723"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0724" name="Заметки 3"/>
          <p:cNvSpPr txBox="1">
            <a:spLocks noGrp="1"/>
          </p:cNvSpPr>
          <p:nvPr>
            <p:ph type="body" sz="quarter" idx="1"/>
          </p:nvPr>
        </p:nvSpPr>
        <p:spPr>
          <a:xfrm>
            <a:off x="685800" y="4343400"/>
            <a:ext cx="5486400" cy="4114800"/>
          </a:xfrm>
          <a:ln/>
        </p:spPr>
        <p:txBody>
          <a:bodyPr anchor="ctr"/>
          <a:lstStyle/>
          <a:p>
            <a:pPr eaLnBrk="1"/>
            <a:r>
              <a:rPr lang="ru-RU" altLang="ru-RU" dirty="0">
                <a:latin typeface="Times New Roman" pitchFamily="18" charset="0"/>
                <a:ea typeface="Microsoft YaHei" pitchFamily="34" charset="-122"/>
                <a:cs typeface="Arial" charset="0"/>
              </a:rPr>
              <a:t>Здесь показаны примеры тех сообществ, которые изучались в рамках настоящей работы</a:t>
            </a:r>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ED326908-DAC2-4189-B8BD-9EE5CB98DB15}" type="slidenum">
              <a:rPr lang="ru-RU" altLang="ru-RU" sz="1200">
                <a:solidFill>
                  <a:srgbClr val="000000"/>
                </a:solidFill>
                <a:ea typeface="Microsoft YaHei" pitchFamily="34" charset="-122"/>
              </a:rPr>
              <a:pPr algn="r"/>
              <a:t>7</a:t>
            </a:fld>
            <a:endParaRPr lang="ru-RU" altLang="ru-RU" sz="1200">
              <a:solidFill>
                <a:srgbClr val="000000"/>
              </a:solidFill>
              <a:ea typeface="Microsoft YaHei" pitchFamily="34" charset="-122"/>
            </a:endParaRPr>
          </a:p>
        </p:txBody>
      </p:sp>
      <p:sp>
        <p:nvSpPr>
          <p:cNvPr id="31747"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1748" name="Заметки 3"/>
          <p:cNvSpPr txBox="1">
            <a:spLocks noGrp="1"/>
          </p:cNvSpPr>
          <p:nvPr>
            <p:ph type="body" sz="quarter" idx="1"/>
          </p:nvPr>
        </p:nvSpPr>
        <p:spPr>
          <a:xfrm>
            <a:off x="685800" y="4343400"/>
            <a:ext cx="5486400" cy="4114800"/>
          </a:xfrm>
          <a:ln/>
        </p:spPr>
        <p:txBody>
          <a:bodyPr anchor="ctr"/>
          <a:lstStyle/>
          <a:p>
            <a:pPr eaLnBrk="1"/>
            <a:r>
              <a:rPr lang="ru-RU" altLang="ru-RU" dirty="0">
                <a:latin typeface="Times New Roman" pitchFamily="18" charset="0"/>
                <a:ea typeface="Microsoft YaHei" pitchFamily="34" charset="-122"/>
                <a:cs typeface="Arial" charset="0"/>
              </a:rPr>
              <a:t>Ведущими по числу видов, родов  семейств в </a:t>
            </a:r>
            <a:r>
              <a:rPr lang="ru-RU" altLang="ru-RU" dirty="0" err="1">
                <a:latin typeface="Times New Roman" pitchFamily="18" charset="0"/>
                <a:ea typeface="Microsoft YaHei" pitchFamily="34" charset="-122"/>
                <a:cs typeface="Arial" charset="0"/>
              </a:rPr>
              <a:t>лихенофлоре</a:t>
            </a:r>
            <a:r>
              <a:rPr lang="ru-RU" altLang="ru-RU" dirty="0">
                <a:latin typeface="Times New Roman" pitchFamily="18" charset="0"/>
                <a:ea typeface="Microsoft YaHei" pitchFamily="34" charset="-122"/>
                <a:cs typeface="Arial" charset="0"/>
              </a:rPr>
              <a:t> степей юга Самарской области следует считать три порядка </a:t>
            </a:r>
            <a:r>
              <a:rPr lang="en-US" altLang="ru-RU" dirty="0" err="1">
                <a:latin typeface="Times New Roman" pitchFamily="18" charset="0"/>
                <a:ea typeface="Microsoft YaHei" pitchFamily="34" charset="-122"/>
                <a:cs typeface="Arial" charset="0"/>
              </a:rPr>
              <a:t>Lecanorales</a:t>
            </a:r>
            <a:r>
              <a:rPr lang="en-US" altLang="ru-RU" dirty="0">
                <a:latin typeface="Times New Roman" pitchFamily="18" charset="0"/>
                <a:ea typeface="Microsoft YaHei" pitchFamily="34" charset="-122"/>
                <a:cs typeface="Arial" charset="0"/>
              </a:rPr>
              <a:t>, </a:t>
            </a:r>
            <a:r>
              <a:rPr lang="en-US" altLang="ru-RU" dirty="0" err="1">
                <a:latin typeface="Times New Roman" pitchFamily="18" charset="0"/>
                <a:ea typeface="Microsoft YaHei" pitchFamily="34" charset="-122"/>
                <a:cs typeface="Arial" charset="0"/>
              </a:rPr>
              <a:t>Teloschistales</a:t>
            </a:r>
            <a:r>
              <a:rPr lang="en-US" altLang="ru-RU" dirty="0">
                <a:latin typeface="Times New Roman" pitchFamily="18" charset="0"/>
                <a:ea typeface="Microsoft YaHei" pitchFamily="34" charset="-122"/>
                <a:cs typeface="Arial" charset="0"/>
              </a:rPr>
              <a:t> </a:t>
            </a:r>
            <a:r>
              <a:rPr lang="ru-RU" altLang="ru-RU" dirty="0">
                <a:latin typeface="Times New Roman" pitchFamily="18" charset="0"/>
                <a:ea typeface="Microsoft YaHei" pitchFamily="34" charset="-122"/>
                <a:cs typeface="Arial" charset="0"/>
              </a:rPr>
              <a:t>и </a:t>
            </a:r>
            <a:r>
              <a:rPr lang="en-US" altLang="ru-RU" dirty="0" err="1">
                <a:latin typeface="Times New Roman" pitchFamily="18" charset="0"/>
                <a:ea typeface="Microsoft YaHei" pitchFamily="34" charset="-122"/>
                <a:cs typeface="Arial" charset="0"/>
              </a:rPr>
              <a:t>Caliciales</a:t>
            </a:r>
            <a:r>
              <a:rPr lang="ru-RU" altLang="ru-RU" dirty="0">
                <a:latin typeface="Times New Roman" pitchFamily="18" charset="0"/>
                <a:ea typeface="Microsoft YaHei" pitchFamily="34" charset="-122"/>
                <a:cs typeface="Arial" charset="0"/>
              </a:rPr>
              <a:t>, представители которых охватывают 60 видов, что составляет более 61 % от видового состава </a:t>
            </a:r>
            <a:r>
              <a:rPr lang="ru-RU" altLang="ru-RU" dirty="0" err="1">
                <a:latin typeface="Times New Roman" pitchFamily="18" charset="0"/>
                <a:ea typeface="Microsoft YaHei" pitchFamily="34" charset="-122"/>
                <a:cs typeface="Arial" charset="0"/>
              </a:rPr>
              <a:t>лишгайников</a:t>
            </a:r>
            <a:r>
              <a:rPr lang="ru-RU" altLang="ru-RU" dirty="0">
                <a:latin typeface="Times New Roman" pitchFamily="18" charset="0"/>
                <a:ea typeface="Microsoft YaHei" pitchFamily="34" charset="-122"/>
                <a:cs typeface="Arial" charset="0"/>
              </a:rPr>
              <a:t> изучаемой территории.</a:t>
            </a:r>
            <a:endParaRPr altLang="ru-RU" dirty="0">
              <a:latin typeface="Times New Roman" pitchFamily="18" charset="0"/>
              <a:ea typeface="Microsoft YaHei" pitchFamily="34" charset="-122"/>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55D15586-7279-4D41-B584-7F4828F3E9CA}" type="slidenum">
              <a:rPr lang="ru-RU" altLang="ru-RU" sz="1200">
                <a:solidFill>
                  <a:srgbClr val="000000"/>
                </a:solidFill>
                <a:ea typeface="Microsoft YaHei" pitchFamily="34" charset="-122"/>
              </a:rPr>
              <a:pPr algn="r"/>
              <a:t>8</a:t>
            </a:fld>
            <a:endParaRPr lang="ru-RU" altLang="ru-RU" sz="1200">
              <a:solidFill>
                <a:srgbClr val="000000"/>
              </a:solidFill>
              <a:ea typeface="Microsoft YaHei" pitchFamily="34" charset="-122"/>
            </a:endParaRPr>
          </a:p>
        </p:txBody>
      </p:sp>
      <p:sp>
        <p:nvSpPr>
          <p:cNvPr id="3277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2772"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Зональные черты отражают семейства </a:t>
            </a:r>
            <a:r>
              <a:rPr lang="ru-RU" sz="1200" dirty="0" err="1">
                <a:solidFill>
                  <a:srgbClr val="000000"/>
                </a:solidFill>
                <a:effectLst/>
                <a:latin typeface="Times New Roman" pitchFamily="18"/>
                <a:ea typeface="Microsoft YaHei" pitchFamily="2"/>
                <a:cs typeface="Arial" pitchFamily="2"/>
              </a:rPr>
              <a:t>Teloschistaceae</a:t>
            </a:r>
            <a:r>
              <a:rPr lang="ru-RU" sz="1200" dirty="0">
                <a:solidFill>
                  <a:srgbClr val="000000"/>
                </a:solidFill>
                <a:effectLst/>
                <a:latin typeface="Times New Roman" pitchFamily="18"/>
                <a:ea typeface="Microsoft YaHei" pitchFamily="2"/>
                <a:cs typeface="Arial" pitchFamily="2"/>
              </a:rPr>
              <a:t> и </a:t>
            </a:r>
            <a:r>
              <a:rPr lang="ru-RU" sz="1200" dirty="0" err="1">
                <a:solidFill>
                  <a:srgbClr val="000000"/>
                </a:solidFill>
                <a:effectLst/>
                <a:latin typeface="Times New Roman" pitchFamily="18"/>
                <a:ea typeface="Microsoft YaHei" pitchFamily="2"/>
                <a:cs typeface="Arial" pitchFamily="2"/>
              </a:rPr>
              <a:t>Verrucariaceae</a:t>
            </a:r>
            <a:r>
              <a:rPr lang="ru-RU" sz="1200" dirty="0">
                <a:solidFill>
                  <a:srgbClr val="000000"/>
                </a:solidFill>
                <a:effectLst/>
                <a:latin typeface="Times New Roman" pitchFamily="18"/>
                <a:ea typeface="Microsoft YaHei" pitchFamily="2"/>
                <a:cs typeface="Arial" pitchFamily="2"/>
              </a:rPr>
              <a:t> (27 видов), а экс­тразональные (неморальные) – семейства </a:t>
            </a:r>
            <a:r>
              <a:rPr lang="ru-RU" sz="1200" dirty="0" err="1">
                <a:solidFill>
                  <a:srgbClr val="000000"/>
                </a:solidFill>
                <a:effectLst/>
                <a:latin typeface="Times New Roman" pitchFamily="18"/>
                <a:ea typeface="Microsoft YaHei" pitchFamily="2"/>
                <a:cs typeface="Arial" pitchFamily="2"/>
              </a:rPr>
              <a:t>Physciaceae</a:t>
            </a:r>
            <a:r>
              <a:rPr lang="ru-RU" sz="1200" dirty="0">
                <a:solidFill>
                  <a:srgbClr val="000000"/>
                </a:solidFill>
                <a:effectLst/>
                <a:latin typeface="Times New Roman" pitchFamily="18"/>
                <a:ea typeface="Microsoft YaHei" pitchFamily="2"/>
                <a:cs typeface="Arial" pitchFamily="2"/>
              </a:rPr>
              <a:t> и </a:t>
            </a:r>
            <a:r>
              <a:rPr lang="ru-RU" sz="1200" dirty="0" err="1">
                <a:solidFill>
                  <a:srgbClr val="000000"/>
                </a:solidFill>
                <a:effectLst/>
                <a:latin typeface="Times New Roman" pitchFamily="18"/>
                <a:ea typeface="Microsoft YaHei" pitchFamily="2"/>
                <a:cs typeface="Arial" pitchFamily="2"/>
              </a:rPr>
              <a:t>Parmeliaceae</a:t>
            </a:r>
            <a:r>
              <a:rPr lang="ru-RU" sz="1200" dirty="0">
                <a:solidFill>
                  <a:srgbClr val="000000"/>
                </a:solidFill>
                <a:effectLst/>
                <a:latin typeface="Times New Roman" pitchFamily="18"/>
                <a:ea typeface="Microsoft YaHei" pitchFamily="2"/>
                <a:cs typeface="Arial" pitchFamily="2"/>
              </a:rPr>
              <a:t> (22 вида). По составу ведущих семейств </a:t>
            </a:r>
            <a:r>
              <a:rPr lang="ru-RU" sz="1200" dirty="0" err="1">
                <a:solidFill>
                  <a:srgbClr val="000000"/>
                </a:solidFill>
                <a:effectLst/>
                <a:latin typeface="Times New Roman" pitchFamily="18"/>
                <a:ea typeface="Microsoft YaHei" pitchFamily="2"/>
                <a:cs typeface="Arial" pitchFamily="2"/>
              </a:rPr>
              <a:t>лихе­нофлора</a:t>
            </a:r>
            <a:r>
              <a:rPr lang="ru-RU" sz="1200" dirty="0">
                <a:solidFill>
                  <a:srgbClr val="000000"/>
                </a:solidFill>
                <a:effectLst/>
                <a:latin typeface="Times New Roman" pitchFamily="18"/>
                <a:ea typeface="Microsoft YaHei" pitchFamily="2"/>
                <a:cs typeface="Arial" pitchFamily="2"/>
              </a:rPr>
              <a:t> степей юга Самарской области является аридной с неморальными чертами, т.к. даже в степной зоне из-за особенностей рельефа, всегда есть </a:t>
            </a:r>
            <a:r>
              <a:rPr lang="ru-RU" sz="1200" dirty="0" err="1">
                <a:solidFill>
                  <a:srgbClr val="000000"/>
                </a:solidFill>
                <a:effectLst/>
                <a:latin typeface="Times New Roman" pitchFamily="18"/>
                <a:ea typeface="Microsoft YaHei" pitchFamily="2"/>
                <a:cs typeface="Arial" pitchFamily="2"/>
              </a:rPr>
              <a:t>байраки</a:t>
            </a:r>
            <a:r>
              <a:rPr lang="ru-RU" sz="1200" dirty="0">
                <a:solidFill>
                  <a:srgbClr val="000000"/>
                </a:solidFill>
                <a:effectLst/>
                <a:latin typeface="Times New Roman" pitchFamily="18"/>
                <a:ea typeface="Microsoft YaHei" pitchFamily="2"/>
                <a:cs typeface="Arial" pitchFamily="2"/>
              </a:rPr>
              <a:t> – заросшие лиственными деревьями (в основном дубами) овраги, где преимущественно и произрастают неморальные виды, хотя некоторые из них успешно и в массе обитают в зарослях степных кустарников (вишни кустарниковой, миндаля низкого, но преимущественно с северной экспозиции и на дне степной балки, где, по-видимому, в большей степени выпадает роса и талломы не нагреваются так сильно, что, на наш взгляд в основном лимитирует развитие неморальных видов в степной зоне.</a:t>
            </a:r>
            <a:endParaRPr lang="ru-RU" dirty="0">
              <a:effectLst/>
            </a:endParaRPr>
          </a:p>
        </p:txBody>
      </p:sp>
    </p:spTree>
    <p:extLst>
      <p:ext uri="{BB962C8B-B14F-4D97-AF65-F5344CB8AC3E}">
        <p14:creationId xmlns:p14="http://schemas.microsoft.com/office/powerpoint/2010/main" val="227170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p:cNvSpPr>
          <p:nvPr/>
        </p:nvSpPr>
        <p:spPr bwMode="auto">
          <a:xfrm>
            <a:off x="3884613" y="8685213"/>
            <a:ext cx="2970212" cy="455612"/>
          </a:xfrm>
          <a:custGeom>
            <a:avLst/>
            <a:gdLst>
              <a:gd name="T0" fmla="*/ 1485000 w 21600"/>
              <a:gd name="T1" fmla="*/ 0 h 21600"/>
              <a:gd name="T2" fmla="*/ 2970000 w 21600"/>
              <a:gd name="T3" fmla="*/ 227700 h 21600"/>
              <a:gd name="T4" fmla="*/ 1485000 w 21600"/>
              <a:gd name="T5" fmla="*/ 455399 h 21600"/>
              <a:gd name="T6" fmla="*/ 0 w 21600"/>
              <a:gd name="T7" fmla="*/ 227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55D15586-7279-4D41-B584-7F4828F3E9CA}" type="slidenum">
              <a:rPr lang="ru-RU" altLang="ru-RU" sz="1200">
                <a:solidFill>
                  <a:srgbClr val="000000"/>
                </a:solidFill>
                <a:ea typeface="Microsoft YaHei" pitchFamily="34" charset="-122"/>
              </a:rPr>
              <a:pPr algn="r"/>
              <a:t>9</a:t>
            </a:fld>
            <a:endParaRPr lang="ru-RU" altLang="ru-RU" sz="1200">
              <a:solidFill>
                <a:srgbClr val="000000"/>
              </a:solidFill>
              <a:ea typeface="Microsoft YaHei" pitchFamily="34" charset="-122"/>
            </a:endParaRPr>
          </a:p>
        </p:txBody>
      </p:sp>
      <p:sp>
        <p:nvSpPr>
          <p:cNvPr id="32771" name="Образ слайда 2"/>
          <p:cNvSpPr>
            <a:spLocks noGrp="1" noRot="1" noChangeAspect="1" noTextEdit="1"/>
          </p:cNvSpPr>
          <p:nvPr>
            <p:ph type="sldImg"/>
          </p:nvPr>
        </p:nvSpPr>
        <p:spPr>
          <a:xfrm>
            <a:off x="1143000" y="685800"/>
            <a:ext cx="4572000" cy="3429000"/>
          </a:xfrm>
          <a:solidFill>
            <a:srgbClr val="CFE7F5"/>
          </a:solidFill>
          <a:ln w="25400">
            <a:solidFill>
              <a:srgbClr val="808080"/>
            </a:solidFill>
            <a:miter lim="800000"/>
            <a:headEnd/>
            <a:tailEnd/>
          </a:ln>
        </p:spPr>
      </p:sp>
      <p:sp>
        <p:nvSpPr>
          <p:cNvPr id="32772" name="Заметки 3"/>
          <p:cNvSpPr txBox="1">
            <a:spLocks noGrp="1"/>
          </p:cNvSpPr>
          <p:nvPr>
            <p:ph type="body" sz="quarter" idx="1"/>
          </p:nvPr>
        </p:nvSpPr>
        <p:spPr>
          <a:xfrm>
            <a:off x="685800" y="4343400"/>
            <a:ext cx="5486400" cy="4114800"/>
          </a:xfrm>
          <a:ln/>
        </p:spPr>
        <p:txBody>
          <a:bodyPr anchor="ctr"/>
          <a:lstStyle/>
          <a:p>
            <a:pPr marL="0" marR="0" lvl="0" indent="0" algn="l" defTabSz="914400" rtl="0" eaLnBrk="1"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200" dirty="0">
                <a:solidFill>
                  <a:srgbClr val="000000"/>
                </a:solidFill>
                <a:effectLst/>
                <a:latin typeface="Times New Roman" pitchFamily="18"/>
                <a:ea typeface="Microsoft YaHei" pitchFamily="2"/>
                <a:cs typeface="Arial" pitchFamily="2"/>
              </a:rPr>
              <a:t>Зональные черты отражают семейства </a:t>
            </a:r>
            <a:r>
              <a:rPr lang="ru-RU" sz="1200" dirty="0" err="1">
                <a:solidFill>
                  <a:srgbClr val="000000"/>
                </a:solidFill>
                <a:effectLst/>
                <a:latin typeface="Times New Roman" pitchFamily="18"/>
                <a:ea typeface="Microsoft YaHei" pitchFamily="2"/>
                <a:cs typeface="Arial" pitchFamily="2"/>
              </a:rPr>
              <a:t>Teloschistaceae</a:t>
            </a:r>
            <a:r>
              <a:rPr lang="ru-RU" sz="1200" dirty="0">
                <a:solidFill>
                  <a:srgbClr val="000000"/>
                </a:solidFill>
                <a:effectLst/>
                <a:latin typeface="Times New Roman" pitchFamily="18"/>
                <a:ea typeface="Microsoft YaHei" pitchFamily="2"/>
                <a:cs typeface="Arial" pitchFamily="2"/>
              </a:rPr>
              <a:t> и </a:t>
            </a:r>
            <a:r>
              <a:rPr lang="ru-RU" sz="1200" dirty="0" err="1">
                <a:solidFill>
                  <a:srgbClr val="000000"/>
                </a:solidFill>
                <a:effectLst/>
                <a:latin typeface="Times New Roman" pitchFamily="18"/>
                <a:ea typeface="Microsoft YaHei" pitchFamily="2"/>
                <a:cs typeface="Arial" pitchFamily="2"/>
              </a:rPr>
              <a:t>Verrucariaceae</a:t>
            </a:r>
            <a:r>
              <a:rPr lang="ru-RU" sz="1200" dirty="0">
                <a:solidFill>
                  <a:srgbClr val="000000"/>
                </a:solidFill>
                <a:effectLst/>
                <a:latin typeface="Times New Roman" pitchFamily="18"/>
                <a:ea typeface="Microsoft YaHei" pitchFamily="2"/>
                <a:cs typeface="Arial" pitchFamily="2"/>
              </a:rPr>
              <a:t> (27 видов), а экс­тразональные (неморальные) – семейства </a:t>
            </a:r>
            <a:r>
              <a:rPr lang="ru-RU" sz="1200" dirty="0" err="1">
                <a:solidFill>
                  <a:srgbClr val="000000"/>
                </a:solidFill>
                <a:effectLst/>
                <a:latin typeface="Times New Roman" pitchFamily="18"/>
                <a:ea typeface="Microsoft YaHei" pitchFamily="2"/>
                <a:cs typeface="Arial" pitchFamily="2"/>
              </a:rPr>
              <a:t>Physciaceae</a:t>
            </a:r>
            <a:r>
              <a:rPr lang="ru-RU" sz="1200" dirty="0">
                <a:solidFill>
                  <a:srgbClr val="000000"/>
                </a:solidFill>
                <a:effectLst/>
                <a:latin typeface="Times New Roman" pitchFamily="18"/>
                <a:ea typeface="Microsoft YaHei" pitchFamily="2"/>
                <a:cs typeface="Arial" pitchFamily="2"/>
              </a:rPr>
              <a:t> и </a:t>
            </a:r>
            <a:r>
              <a:rPr lang="ru-RU" sz="1200" dirty="0" err="1">
                <a:solidFill>
                  <a:srgbClr val="000000"/>
                </a:solidFill>
                <a:effectLst/>
                <a:latin typeface="Times New Roman" pitchFamily="18"/>
                <a:ea typeface="Microsoft YaHei" pitchFamily="2"/>
                <a:cs typeface="Arial" pitchFamily="2"/>
              </a:rPr>
              <a:t>Parmeliaceae</a:t>
            </a:r>
            <a:r>
              <a:rPr lang="ru-RU" sz="1200" dirty="0">
                <a:solidFill>
                  <a:srgbClr val="000000"/>
                </a:solidFill>
                <a:effectLst/>
                <a:latin typeface="Times New Roman" pitchFamily="18"/>
                <a:ea typeface="Microsoft YaHei" pitchFamily="2"/>
                <a:cs typeface="Arial" pitchFamily="2"/>
              </a:rPr>
              <a:t> (22 вида). По составу ведущих семейств </a:t>
            </a:r>
            <a:r>
              <a:rPr lang="ru-RU" sz="1200" dirty="0" err="1">
                <a:solidFill>
                  <a:srgbClr val="000000"/>
                </a:solidFill>
                <a:effectLst/>
                <a:latin typeface="Times New Roman" pitchFamily="18"/>
                <a:ea typeface="Microsoft YaHei" pitchFamily="2"/>
                <a:cs typeface="Arial" pitchFamily="2"/>
              </a:rPr>
              <a:t>лихе­нофлора</a:t>
            </a:r>
            <a:r>
              <a:rPr lang="ru-RU" sz="1200" dirty="0">
                <a:solidFill>
                  <a:srgbClr val="000000"/>
                </a:solidFill>
                <a:effectLst/>
                <a:latin typeface="Times New Roman" pitchFamily="18"/>
                <a:ea typeface="Microsoft YaHei" pitchFamily="2"/>
                <a:cs typeface="Arial" pitchFamily="2"/>
              </a:rPr>
              <a:t> степей юга Самарской области является аридной с неморальными чертами, т.к. даже в степной зоне из-за особенностей рельефа, всегда есть </a:t>
            </a:r>
            <a:r>
              <a:rPr lang="ru-RU" sz="1200" dirty="0" err="1">
                <a:solidFill>
                  <a:srgbClr val="000000"/>
                </a:solidFill>
                <a:effectLst/>
                <a:latin typeface="Times New Roman" pitchFamily="18"/>
                <a:ea typeface="Microsoft YaHei" pitchFamily="2"/>
                <a:cs typeface="Arial" pitchFamily="2"/>
              </a:rPr>
              <a:t>байраки</a:t>
            </a:r>
            <a:r>
              <a:rPr lang="ru-RU" sz="1200" dirty="0">
                <a:solidFill>
                  <a:srgbClr val="000000"/>
                </a:solidFill>
                <a:effectLst/>
                <a:latin typeface="Times New Roman" pitchFamily="18"/>
                <a:ea typeface="Microsoft YaHei" pitchFamily="2"/>
                <a:cs typeface="Arial" pitchFamily="2"/>
              </a:rPr>
              <a:t> – заросшие лиственными деревьями (в основном дубами) овраги, где преимущественно и произрастают неморальные виды, хотя некоторые из них успешно и в массе обитают в зарослях степных кустарников (вишни кустарниковой, миндаля низкого, но преимущественно с северной экспозиции и на дне степной балки, где, по-видимому, в большей степени выпадает роса и талломы не нагреваются так сильно, что, на наш взгляд в основном лимитирует развитие неморальных видов в степной зоне.</a:t>
            </a:r>
            <a:endParaRPr lang="ru-RU"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txBox="1">
            <a:spLocks noGrp="1"/>
          </p:cNvSpPr>
          <p:nvPr>
            <p:ph type="dt" sz="half" idx="10"/>
          </p:nvPr>
        </p:nvSpPr>
        <p:spPr>
          <a:ln/>
        </p:spPr>
        <p:txBody>
          <a:bodyPr/>
          <a:lstStyle>
            <a:lvl1pPr>
              <a:defRPr/>
            </a:lvl1pPr>
          </a:lstStyle>
          <a:p>
            <a:pPr>
              <a:defRPr/>
            </a:pPr>
            <a:r>
              <a:t>11.06.19</a:t>
            </a:r>
          </a:p>
        </p:txBody>
      </p:sp>
      <p:sp>
        <p:nvSpPr>
          <p:cNvPr id="5" name="Номер слайда 5"/>
          <p:cNvSpPr txBox="1">
            <a:spLocks noGrp="1"/>
          </p:cNvSpPr>
          <p:nvPr>
            <p:ph type="sldNum" sz="quarter" idx="11"/>
          </p:nvPr>
        </p:nvSpPr>
        <p:spPr>
          <a:ln/>
        </p:spPr>
        <p:txBody>
          <a:bodyPr/>
          <a:lstStyle>
            <a:lvl1pPr>
              <a:defRPr/>
            </a:lvl1pPr>
          </a:lstStyle>
          <a:p>
            <a:pPr>
              <a:defRPr/>
            </a:pPr>
            <a:fld id="{7C6746B9-694A-41F8-9E70-2680DA87B8C2}" type="slidenum">
              <a:rPr/>
              <a:pPr>
                <a:defRPr/>
              </a:pPr>
              <a:t>‹#›</a:t>
            </a:fld>
            <a:endParaRPr/>
          </a:p>
        </p:txBody>
      </p:sp>
    </p:spTree>
    <p:extLst>
      <p:ext uri="{BB962C8B-B14F-4D97-AF65-F5344CB8AC3E}">
        <p14:creationId xmlns:p14="http://schemas.microsoft.com/office/powerpoint/2010/main" val="14110597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10"/>
          </p:nvPr>
        </p:nvSpPr>
        <p:spPr>
          <a:ln/>
        </p:spPr>
        <p:txBody>
          <a:bodyPr/>
          <a:lstStyle>
            <a:lvl1pPr>
              <a:defRPr/>
            </a:lvl1pPr>
          </a:lstStyle>
          <a:p>
            <a:pPr>
              <a:defRPr/>
            </a:pPr>
            <a:r>
              <a:t>11.06.19</a:t>
            </a:r>
          </a:p>
        </p:txBody>
      </p:sp>
      <p:sp>
        <p:nvSpPr>
          <p:cNvPr id="5" name="Номер слайда 5"/>
          <p:cNvSpPr txBox="1">
            <a:spLocks noGrp="1"/>
          </p:cNvSpPr>
          <p:nvPr>
            <p:ph type="sldNum" sz="quarter" idx="11"/>
          </p:nvPr>
        </p:nvSpPr>
        <p:spPr>
          <a:ln/>
        </p:spPr>
        <p:txBody>
          <a:bodyPr/>
          <a:lstStyle>
            <a:lvl1pPr>
              <a:defRPr/>
            </a:lvl1pPr>
          </a:lstStyle>
          <a:p>
            <a:pPr>
              <a:defRPr/>
            </a:pPr>
            <a:fld id="{E0176ACE-72C7-4BA6-BA72-F83FAD6E9E80}" type="slidenum">
              <a:rPr/>
              <a:pPr>
                <a:defRPr/>
              </a:pPr>
              <a:t>‹#›</a:t>
            </a:fld>
            <a:endParaRPr/>
          </a:p>
        </p:txBody>
      </p:sp>
    </p:spTree>
    <p:extLst>
      <p:ext uri="{BB962C8B-B14F-4D97-AF65-F5344CB8AC3E}">
        <p14:creationId xmlns:p14="http://schemas.microsoft.com/office/powerpoint/2010/main" val="123331568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5813" cy="53975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3975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10"/>
          </p:nvPr>
        </p:nvSpPr>
        <p:spPr>
          <a:ln/>
        </p:spPr>
        <p:txBody>
          <a:bodyPr/>
          <a:lstStyle>
            <a:lvl1pPr>
              <a:defRPr/>
            </a:lvl1pPr>
          </a:lstStyle>
          <a:p>
            <a:pPr>
              <a:defRPr/>
            </a:pPr>
            <a:r>
              <a:t>11.06.19</a:t>
            </a:r>
          </a:p>
        </p:txBody>
      </p:sp>
      <p:sp>
        <p:nvSpPr>
          <p:cNvPr id="5" name="Номер слайда 5"/>
          <p:cNvSpPr txBox="1">
            <a:spLocks noGrp="1"/>
          </p:cNvSpPr>
          <p:nvPr>
            <p:ph type="sldNum" sz="quarter" idx="11"/>
          </p:nvPr>
        </p:nvSpPr>
        <p:spPr>
          <a:ln/>
        </p:spPr>
        <p:txBody>
          <a:bodyPr/>
          <a:lstStyle>
            <a:lvl1pPr>
              <a:defRPr/>
            </a:lvl1pPr>
          </a:lstStyle>
          <a:p>
            <a:pPr>
              <a:defRPr/>
            </a:pPr>
            <a:fld id="{38DEFE39-FC1B-450C-B520-9ACDC356D98A}" type="slidenum">
              <a:rPr/>
              <a:pPr>
                <a:defRPr/>
              </a:pPr>
              <a:t>‹#›</a:t>
            </a:fld>
            <a:endParaRPr/>
          </a:p>
        </p:txBody>
      </p:sp>
    </p:spTree>
    <p:extLst>
      <p:ext uri="{BB962C8B-B14F-4D97-AF65-F5344CB8AC3E}">
        <p14:creationId xmlns:p14="http://schemas.microsoft.com/office/powerpoint/2010/main" val="127548956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10"/>
          </p:nvPr>
        </p:nvSpPr>
        <p:spPr>
          <a:ln/>
        </p:spPr>
        <p:txBody>
          <a:bodyPr/>
          <a:lstStyle>
            <a:lvl1pPr>
              <a:defRPr/>
            </a:lvl1pPr>
          </a:lstStyle>
          <a:p>
            <a:pPr>
              <a:defRPr/>
            </a:pPr>
            <a:r>
              <a:t>11.06.19</a:t>
            </a:r>
          </a:p>
        </p:txBody>
      </p:sp>
      <p:sp>
        <p:nvSpPr>
          <p:cNvPr id="5" name="Номер слайда 5"/>
          <p:cNvSpPr txBox="1">
            <a:spLocks noGrp="1"/>
          </p:cNvSpPr>
          <p:nvPr>
            <p:ph type="sldNum" sz="quarter" idx="11"/>
          </p:nvPr>
        </p:nvSpPr>
        <p:spPr>
          <a:ln/>
        </p:spPr>
        <p:txBody>
          <a:bodyPr/>
          <a:lstStyle>
            <a:lvl1pPr>
              <a:defRPr/>
            </a:lvl1pPr>
          </a:lstStyle>
          <a:p>
            <a:pPr>
              <a:defRPr/>
            </a:pPr>
            <a:fld id="{E220F72D-B62E-40F9-BCA4-9D44005D388B}" type="slidenum">
              <a:rPr/>
              <a:pPr>
                <a:defRPr/>
              </a:pPr>
              <a:t>‹#›</a:t>
            </a:fld>
            <a:endParaRPr/>
          </a:p>
        </p:txBody>
      </p:sp>
    </p:spTree>
    <p:extLst>
      <p:ext uri="{BB962C8B-B14F-4D97-AF65-F5344CB8AC3E}">
        <p14:creationId xmlns:p14="http://schemas.microsoft.com/office/powerpoint/2010/main" val="23862070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txBox="1">
            <a:spLocks noGrp="1"/>
          </p:cNvSpPr>
          <p:nvPr>
            <p:ph type="dt" sz="half" idx="10"/>
          </p:nvPr>
        </p:nvSpPr>
        <p:spPr>
          <a:ln/>
        </p:spPr>
        <p:txBody>
          <a:bodyPr/>
          <a:lstStyle>
            <a:lvl1pPr>
              <a:defRPr/>
            </a:lvl1pPr>
          </a:lstStyle>
          <a:p>
            <a:pPr>
              <a:defRPr/>
            </a:pPr>
            <a:r>
              <a:t>11.06.19</a:t>
            </a:r>
          </a:p>
        </p:txBody>
      </p:sp>
      <p:sp>
        <p:nvSpPr>
          <p:cNvPr id="5" name="Номер слайда 5"/>
          <p:cNvSpPr txBox="1">
            <a:spLocks noGrp="1"/>
          </p:cNvSpPr>
          <p:nvPr>
            <p:ph type="sldNum" sz="quarter" idx="11"/>
          </p:nvPr>
        </p:nvSpPr>
        <p:spPr>
          <a:ln/>
        </p:spPr>
        <p:txBody>
          <a:bodyPr/>
          <a:lstStyle>
            <a:lvl1pPr>
              <a:defRPr/>
            </a:lvl1pPr>
          </a:lstStyle>
          <a:p>
            <a:pPr>
              <a:defRPr/>
            </a:pPr>
            <a:fld id="{E2726F16-41E9-4820-9EC0-4C92761BED88}" type="slidenum">
              <a:rPr/>
              <a:pPr>
                <a:defRPr/>
              </a:pPr>
              <a:t>‹#›</a:t>
            </a:fld>
            <a:endParaRPr/>
          </a:p>
        </p:txBody>
      </p:sp>
    </p:spTree>
    <p:extLst>
      <p:ext uri="{BB962C8B-B14F-4D97-AF65-F5344CB8AC3E}">
        <p14:creationId xmlns:p14="http://schemas.microsoft.com/office/powerpoint/2010/main" val="940286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7013" cy="4071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6613" y="1600200"/>
            <a:ext cx="4038600" cy="4071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txBox="1">
            <a:spLocks noGrp="1"/>
          </p:cNvSpPr>
          <p:nvPr>
            <p:ph type="dt" sz="half" idx="10"/>
          </p:nvPr>
        </p:nvSpPr>
        <p:spPr>
          <a:ln/>
        </p:spPr>
        <p:txBody>
          <a:bodyPr/>
          <a:lstStyle>
            <a:lvl1pPr>
              <a:defRPr/>
            </a:lvl1pPr>
          </a:lstStyle>
          <a:p>
            <a:pPr>
              <a:defRPr/>
            </a:pPr>
            <a:r>
              <a:t>11.06.19</a:t>
            </a:r>
          </a:p>
        </p:txBody>
      </p:sp>
      <p:sp>
        <p:nvSpPr>
          <p:cNvPr id="6" name="Номер слайда 5"/>
          <p:cNvSpPr txBox="1">
            <a:spLocks noGrp="1"/>
          </p:cNvSpPr>
          <p:nvPr>
            <p:ph type="sldNum" sz="quarter" idx="11"/>
          </p:nvPr>
        </p:nvSpPr>
        <p:spPr>
          <a:ln/>
        </p:spPr>
        <p:txBody>
          <a:bodyPr/>
          <a:lstStyle>
            <a:lvl1pPr>
              <a:defRPr/>
            </a:lvl1pPr>
          </a:lstStyle>
          <a:p>
            <a:pPr>
              <a:defRPr/>
            </a:pPr>
            <a:fld id="{78BBDFAA-E80A-4459-895C-B7D5B19DC674}" type="slidenum">
              <a:rPr/>
              <a:pPr>
                <a:defRPr/>
              </a:pPr>
              <a:t>‹#›</a:t>
            </a:fld>
            <a:endParaRPr/>
          </a:p>
        </p:txBody>
      </p:sp>
    </p:spTree>
    <p:extLst>
      <p:ext uri="{BB962C8B-B14F-4D97-AF65-F5344CB8AC3E}">
        <p14:creationId xmlns:p14="http://schemas.microsoft.com/office/powerpoint/2010/main" val="253752814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txBox="1">
            <a:spLocks noGrp="1"/>
          </p:cNvSpPr>
          <p:nvPr>
            <p:ph type="dt" sz="half" idx="10"/>
          </p:nvPr>
        </p:nvSpPr>
        <p:spPr>
          <a:ln/>
        </p:spPr>
        <p:txBody>
          <a:bodyPr/>
          <a:lstStyle>
            <a:lvl1pPr>
              <a:defRPr/>
            </a:lvl1pPr>
          </a:lstStyle>
          <a:p>
            <a:pPr>
              <a:defRPr/>
            </a:pPr>
            <a:r>
              <a:t>11.06.19</a:t>
            </a:r>
          </a:p>
        </p:txBody>
      </p:sp>
      <p:sp>
        <p:nvSpPr>
          <p:cNvPr id="8" name="Номер слайда 5"/>
          <p:cNvSpPr txBox="1">
            <a:spLocks noGrp="1"/>
          </p:cNvSpPr>
          <p:nvPr>
            <p:ph type="sldNum" sz="quarter" idx="11"/>
          </p:nvPr>
        </p:nvSpPr>
        <p:spPr>
          <a:ln/>
        </p:spPr>
        <p:txBody>
          <a:bodyPr/>
          <a:lstStyle>
            <a:lvl1pPr>
              <a:defRPr/>
            </a:lvl1pPr>
          </a:lstStyle>
          <a:p>
            <a:pPr>
              <a:defRPr/>
            </a:pPr>
            <a:fld id="{5398B8B2-B644-4FCE-B4B2-F120669981DF}" type="slidenum">
              <a:rPr/>
              <a:pPr>
                <a:defRPr/>
              </a:pPr>
              <a:t>‹#›</a:t>
            </a:fld>
            <a:endParaRPr/>
          </a:p>
        </p:txBody>
      </p:sp>
    </p:spTree>
    <p:extLst>
      <p:ext uri="{BB962C8B-B14F-4D97-AF65-F5344CB8AC3E}">
        <p14:creationId xmlns:p14="http://schemas.microsoft.com/office/powerpoint/2010/main" val="421053115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txBox="1">
            <a:spLocks noGrp="1"/>
          </p:cNvSpPr>
          <p:nvPr>
            <p:ph type="dt" sz="half" idx="10"/>
          </p:nvPr>
        </p:nvSpPr>
        <p:spPr>
          <a:ln/>
        </p:spPr>
        <p:txBody>
          <a:bodyPr/>
          <a:lstStyle>
            <a:lvl1pPr>
              <a:defRPr/>
            </a:lvl1pPr>
          </a:lstStyle>
          <a:p>
            <a:pPr>
              <a:defRPr/>
            </a:pPr>
            <a:r>
              <a:t>11.06.19</a:t>
            </a:r>
          </a:p>
        </p:txBody>
      </p:sp>
      <p:sp>
        <p:nvSpPr>
          <p:cNvPr id="4" name="Номер слайда 5"/>
          <p:cNvSpPr txBox="1">
            <a:spLocks noGrp="1"/>
          </p:cNvSpPr>
          <p:nvPr>
            <p:ph type="sldNum" sz="quarter" idx="11"/>
          </p:nvPr>
        </p:nvSpPr>
        <p:spPr>
          <a:ln/>
        </p:spPr>
        <p:txBody>
          <a:bodyPr/>
          <a:lstStyle>
            <a:lvl1pPr>
              <a:defRPr/>
            </a:lvl1pPr>
          </a:lstStyle>
          <a:p>
            <a:pPr>
              <a:defRPr/>
            </a:pPr>
            <a:fld id="{C595391B-3EB6-45F8-8352-599715EB6668}" type="slidenum">
              <a:rPr/>
              <a:pPr>
                <a:defRPr/>
              </a:pPr>
              <a:t>‹#›</a:t>
            </a:fld>
            <a:endParaRPr/>
          </a:p>
        </p:txBody>
      </p:sp>
    </p:spTree>
    <p:extLst>
      <p:ext uri="{BB962C8B-B14F-4D97-AF65-F5344CB8AC3E}">
        <p14:creationId xmlns:p14="http://schemas.microsoft.com/office/powerpoint/2010/main" val="2104341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txBox="1">
            <a:spLocks noGrp="1"/>
          </p:cNvSpPr>
          <p:nvPr>
            <p:ph type="dt" sz="half" idx="10"/>
          </p:nvPr>
        </p:nvSpPr>
        <p:spPr>
          <a:ln/>
        </p:spPr>
        <p:txBody>
          <a:bodyPr/>
          <a:lstStyle>
            <a:lvl1pPr>
              <a:defRPr/>
            </a:lvl1pPr>
          </a:lstStyle>
          <a:p>
            <a:pPr>
              <a:defRPr/>
            </a:pPr>
            <a:r>
              <a:t>11.06.19</a:t>
            </a:r>
          </a:p>
        </p:txBody>
      </p:sp>
      <p:sp>
        <p:nvSpPr>
          <p:cNvPr id="3" name="Номер слайда 5"/>
          <p:cNvSpPr txBox="1">
            <a:spLocks noGrp="1"/>
          </p:cNvSpPr>
          <p:nvPr>
            <p:ph type="sldNum" sz="quarter" idx="11"/>
          </p:nvPr>
        </p:nvSpPr>
        <p:spPr>
          <a:ln/>
        </p:spPr>
        <p:txBody>
          <a:bodyPr/>
          <a:lstStyle>
            <a:lvl1pPr>
              <a:defRPr/>
            </a:lvl1pPr>
          </a:lstStyle>
          <a:p>
            <a:pPr>
              <a:defRPr/>
            </a:pPr>
            <a:fld id="{706B736E-A838-42AC-8E73-6DFE01967E70}" type="slidenum">
              <a:rPr/>
              <a:pPr>
                <a:defRPr/>
              </a:pPr>
              <a:t>‹#›</a:t>
            </a:fld>
            <a:endParaRPr/>
          </a:p>
        </p:txBody>
      </p:sp>
    </p:spTree>
    <p:extLst>
      <p:ext uri="{BB962C8B-B14F-4D97-AF65-F5344CB8AC3E}">
        <p14:creationId xmlns:p14="http://schemas.microsoft.com/office/powerpoint/2010/main" val="2938565652"/>
      </p:ext>
    </p:extLst>
  </p:cSld>
  <p:clrMapOvr>
    <a:masterClrMapping/>
  </p:clrMapOvr>
  <p:transition spd="slow">
    <p:wip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txBox="1">
            <a:spLocks noGrp="1"/>
          </p:cNvSpPr>
          <p:nvPr>
            <p:ph type="dt" sz="half" idx="10"/>
          </p:nvPr>
        </p:nvSpPr>
        <p:spPr>
          <a:ln/>
        </p:spPr>
        <p:txBody>
          <a:bodyPr/>
          <a:lstStyle>
            <a:lvl1pPr>
              <a:defRPr/>
            </a:lvl1pPr>
          </a:lstStyle>
          <a:p>
            <a:pPr>
              <a:defRPr/>
            </a:pPr>
            <a:r>
              <a:t>11.06.19</a:t>
            </a:r>
          </a:p>
        </p:txBody>
      </p:sp>
      <p:sp>
        <p:nvSpPr>
          <p:cNvPr id="6" name="Номер слайда 5"/>
          <p:cNvSpPr txBox="1">
            <a:spLocks noGrp="1"/>
          </p:cNvSpPr>
          <p:nvPr>
            <p:ph type="sldNum" sz="quarter" idx="11"/>
          </p:nvPr>
        </p:nvSpPr>
        <p:spPr>
          <a:ln/>
        </p:spPr>
        <p:txBody>
          <a:bodyPr/>
          <a:lstStyle>
            <a:lvl1pPr>
              <a:defRPr/>
            </a:lvl1pPr>
          </a:lstStyle>
          <a:p>
            <a:pPr>
              <a:defRPr/>
            </a:pPr>
            <a:fld id="{B0E1C3E1-BB54-4B71-A863-786DE57F1569}" type="slidenum">
              <a:rPr/>
              <a:pPr>
                <a:defRPr/>
              </a:pPr>
              <a:t>‹#›</a:t>
            </a:fld>
            <a:endParaRPr/>
          </a:p>
        </p:txBody>
      </p:sp>
    </p:spTree>
    <p:extLst>
      <p:ext uri="{BB962C8B-B14F-4D97-AF65-F5344CB8AC3E}">
        <p14:creationId xmlns:p14="http://schemas.microsoft.com/office/powerpoint/2010/main" val="126269333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txBox="1">
            <a:spLocks noGrp="1"/>
          </p:cNvSpPr>
          <p:nvPr>
            <p:ph type="dt" sz="half" idx="10"/>
          </p:nvPr>
        </p:nvSpPr>
        <p:spPr>
          <a:ln/>
        </p:spPr>
        <p:txBody>
          <a:bodyPr/>
          <a:lstStyle>
            <a:lvl1pPr>
              <a:defRPr/>
            </a:lvl1pPr>
          </a:lstStyle>
          <a:p>
            <a:pPr>
              <a:defRPr/>
            </a:pPr>
            <a:r>
              <a:t>11.06.19</a:t>
            </a:r>
          </a:p>
        </p:txBody>
      </p:sp>
      <p:sp>
        <p:nvSpPr>
          <p:cNvPr id="6" name="Номер слайда 5"/>
          <p:cNvSpPr txBox="1">
            <a:spLocks noGrp="1"/>
          </p:cNvSpPr>
          <p:nvPr>
            <p:ph type="sldNum" sz="quarter" idx="11"/>
          </p:nvPr>
        </p:nvSpPr>
        <p:spPr>
          <a:ln/>
        </p:spPr>
        <p:txBody>
          <a:bodyPr/>
          <a:lstStyle>
            <a:lvl1pPr>
              <a:defRPr/>
            </a:lvl1pPr>
          </a:lstStyle>
          <a:p>
            <a:pPr>
              <a:defRPr/>
            </a:pPr>
            <a:fld id="{441D65C8-C270-46FD-98D7-BC4A99FBBCC9}" type="slidenum">
              <a:rPr/>
              <a:pPr>
                <a:defRPr/>
              </a:pPr>
              <a:t>‹#›</a:t>
            </a:fld>
            <a:endParaRPr/>
          </a:p>
        </p:txBody>
      </p:sp>
    </p:spTree>
    <p:extLst>
      <p:ext uri="{BB962C8B-B14F-4D97-AF65-F5344CB8AC3E}">
        <p14:creationId xmlns:p14="http://schemas.microsoft.com/office/powerpoint/2010/main" val="39443065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1026" name="Заголовок 1"/>
          <p:cNvSpPr txBox="1">
            <a:spLocks noGrp="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endParaRPr lang="ru-RU" altLang="ru-RU"/>
          </a:p>
        </p:txBody>
      </p:sp>
      <p:sp>
        <p:nvSpPr>
          <p:cNvPr id="1027" name="Текст 2"/>
          <p:cNvSpPr txBox="1">
            <a:spLocks noGrp="1"/>
          </p:cNvSpPr>
          <p:nvPr>
            <p:ph type="body" idx="1"/>
          </p:nvPr>
        </p:nvSpPr>
        <p:spPr bwMode="auto">
          <a:xfrm>
            <a:off x="457200" y="1600200"/>
            <a:ext cx="822801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txBox="1">
            <a:spLocks noGrp="1"/>
          </p:cNvSpPr>
          <p:nvPr>
            <p:ph type="dt" sz="half" idx="2"/>
          </p:nvPr>
        </p:nvSpPr>
        <p:spPr>
          <a:xfrm>
            <a:off x="457200" y="6356350"/>
            <a:ext cx="2132013" cy="363538"/>
          </a:xfrm>
          <a:prstGeom prst="rect">
            <a:avLst/>
          </a:prstGeom>
          <a:noFill/>
          <a:ln>
            <a:noFill/>
          </a:ln>
        </p:spPr>
        <p:txBody>
          <a:bodyPr wrap="square" lIns="90000" tIns="46800" rIns="90000" bIns="46800" anchor="ctr" anchorCtr="0" compatLnSpc="1"/>
          <a:lstStyle>
            <a:lvl1pPr marL="0" marR="0" lvl="0" indent="0" algn="l" rtl="0" fontAlgn="auto"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ru-RU" sz="1800" b="0" i="0" u="none" strike="noStrike" baseline="0" smtClean="0">
                <a:solidFill>
                  <a:srgbClr val="FFFFFF"/>
                </a:solidFill>
                <a:latin typeface="Calibri" pitchFamily="34"/>
                <a:ea typeface="Microsoft YaHei" pitchFamily="2"/>
                <a:cs typeface="Microsoft YaHei" pitchFamily="2"/>
              </a:defRPr>
            </a:lvl1pPr>
          </a:lstStyle>
          <a:p>
            <a:pPr>
              <a:defRPr/>
            </a:pPr>
            <a:r>
              <a:t>11.06.19</a:t>
            </a:r>
          </a:p>
        </p:txBody>
      </p:sp>
      <p:sp>
        <p:nvSpPr>
          <p:cNvPr id="1029" name="Text Box 4"/>
          <p:cNvSpPr>
            <a:spLocks/>
          </p:cNvSpPr>
          <p:nvPr/>
        </p:nvSpPr>
        <p:spPr bwMode="auto">
          <a:xfrm>
            <a:off x="3124200" y="6356350"/>
            <a:ext cx="2895600" cy="365125"/>
          </a:xfrm>
          <a:custGeom>
            <a:avLst/>
            <a:gdLst>
              <a:gd name="T0" fmla="*/ 1447920 w 21600"/>
              <a:gd name="T1" fmla="*/ 0 h 21600"/>
              <a:gd name="T2" fmla="*/ 2895839 w 21600"/>
              <a:gd name="T3" fmla="*/ 182520 h 21600"/>
              <a:gd name="T4" fmla="*/ 144792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6" name="Номер слайда 5"/>
          <p:cNvSpPr txBox="1">
            <a:spLocks noGrp="1"/>
          </p:cNvSpPr>
          <p:nvPr>
            <p:ph type="sldNum" sz="quarter" idx="4"/>
          </p:nvPr>
        </p:nvSpPr>
        <p:spPr>
          <a:xfrm>
            <a:off x="6553200" y="6356350"/>
            <a:ext cx="2132013" cy="363538"/>
          </a:xfrm>
          <a:prstGeom prst="rect">
            <a:avLst/>
          </a:prstGeom>
          <a:noFill/>
          <a:ln>
            <a:noFill/>
          </a:ln>
        </p:spPr>
        <p:txBody>
          <a:bodyPr wrap="square" lIns="90000" tIns="46800" rIns="90000" bIns="46800" anchor="ctr" anchorCtr="0" compatLnSpc="1"/>
          <a:lstStyle>
            <a:lvl1pPr marL="0" marR="0" lvl="0" indent="0" algn="l" rtl="0" fontAlgn="auto"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ru-RU" sz="1800" b="0" i="0" u="none" strike="noStrike" baseline="0" smtClean="0">
                <a:solidFill>
                  <a:srgbClr val="FFFFFF"/>
                </a:solidFill>
                <a:latin typeface="Calibri" pitchFamily="34"/>
                <a:ea typeface="Microsoft YaHei" pitchFamily="2"/>
                <a:cs typeface="Microsoft YaHei" pitchFamily="2"/>
              </a:defRPr>
            </a:lvl1pPr>
          </a:lstStyle>
          <a:p>
            <a:pPr>
              <a:defRPr/>
            </a:pPr>
            <a:fld id="{D1BB9A83-118D-4335-9E6A-7B669F7C8B4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ru-RU" sz="4400">
          <a:solidFill>
            <a:srgbClr val="000000"/>
          </a:solidFill>
          <a:latin typeface="Calibri" pitchFamily="34"/>
          <a:ea typeface="Microsoft YaHei" pitchFamily="2"/>
        </a:defRPr>
      </a:lvl1pPr>
      <a:lvl2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2pPr>
      <a:lvl3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3pPr>
      <a:lvl4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4pPr>
      <a:lvl5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5pPr>
      <a:lvl6pPr marL="457200"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6pPr>
      <a:lvl7pPr marL="914400"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7pPr>
      <a:lvl8pPr marL="1371600"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8pPr>
      <a:lvl9pPr marL="1828800"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000000"/>
          </a:solidFill>
          <a:latin typeface="Calibri" pitchFamily="34" charset="0"/>
          <a:ea typeface="Microsoft YaHei" pitchFamily="34" charset="-122"/>
        </a:defRPr>
      </a:lvl9pPr>
    </p:titleStyle>
    <p:bodyStyle>
      <a:lvl1pPr marL="341313" indent="-341313" algn="l" rtl="0" eaLnBrk="0" fontAlgn="base" hangingPunct="0">
        <a:spcBef>
          <a:spcPts val="80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ru-RU" sz="3200">
          <a:solidFill>
            <a:srgbClr val="000000"/>
          </a:solidFill>
          <a:latin typeface="Calibri" pitchFamily="34"/>
          <a:ea typeface="Microsoft YaHei" pitchFamily="2"/>
        </a:defRPr>
      </a:lvl1pPr>
      <a:lvl2pPr marL="742950" indent="-285750" algn="l" rtl="0" eaLnBrk="0" fontAlgn="base" hangingPunct="0">
        <a:spcBef>
          <a:spcPct val="20000"/>
        </a:spcBef>
        <a:spcAft>
          <a:spcPct val="0"/>
        </a:spcAft>
        <a:buChar char="–"/>
        <a:defRPr sz="2800">
          <a:solidFill>
            <a:schemeClr val="tx1"/>
          </a:solidFill>
          <a:latin typeface="Arial" charset="0"/>
          <a:ea typeface="Microsoft YaHei" pitchFamily="34" charset="-122"/>
        </a:defRPr>
      </a:lvl2pPr>
      <a:lvl3pPr marL="1143000" indent="-228600" algn="l" rtl="0" eaLnBrk="0" fontAlgn="base" hangingPunct="0">
        <a:spcBef>
          <a:spcPct val="20000"/>
        </a:spcBef>
        <a:spcAft>
          <a:spcPct val="0"/>
        </a:spcAft>
        <a:buChar char="•"/>
        <a:defRPr sz="2400">
          <a:solidFill>
            <a:schemeClr val="tx1"/>
          </a:solidFill>
          <a:latin typeface="Arial" charset="0"/>
          <a:ea typeface="Microsoft YaHei" pitchFamily="34" charset="-122"/>
        </a:defRPr>
      </a:lvl3pPr>
      <a:lvl4pPr marL="16002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4pPr>
      <a:lvl5pPr marL="20574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5pPr>
      <a:lvl6pPr marL="25146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6pPr>
      <a:lvl7pPr marL="29718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7pPr>
      <a:lvl8pPr marL="34290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8pPr>
      <a:lvl9pPr marL="38862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microsoft.com/office/2007/relationships/hdphoto" Target="../media/hdphoto1.wdp"/><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1.png"/><Relationship Id="rId12" Type="http://schemas.microsoft.com/office/2007/relationships/hdphoto" Target="../media/hdphoto7.wdp"/><Relationship Id="rId17" Type="http://schemas.microsoft.com/office/2007/relationships/hdphoto" Target="../media/hdphoto9.wdp"/><Relationship Id="rId2" Type="http://schemas.openxmlformats.org/officeDocument/2006/relationships/notesSlide" Target="../notesSlides/notesSlide20.xml"/><Relationship Id="rId16" Type="http://schemas.openxmlformats.org/officeDocument/2006/relationships/image" Target="../media/image36.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jpe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32.png"/><Relationship Id="rId14"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pn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42.jpeg"/><Relationship Id="rId4" Type="http://schemas.microsoft.com/office/2007/relationships/hdphoto" Target="../media/hdphoto1.wdp"/><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9.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D8F50CC-CD0B-494B-B20B-B292A9B9A6D8}"/>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4" name="Прямоугольник 3">
            <a:extLst>
              <a:ext uri="{FF2B5EF4-FFF2-40B4-BE49-F238E27FC236}">
                <a16:creationId xmlns:a16="http://schemas.microsoft.com/office/drawing/2014/main" id="{EFBF8D69-30E3-4249-937B-963AE957B388}"/>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2" name="Text Box 3"/>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8" name="Text Box 1">
            <a:extLst>
              <a:ext uri="{FF2B5EF4-FFF2-40B4-BE49-F238E27FC236}">
                <a16:creationId xmlns:a16="http://schemas.microsoft.com/office/drawing/2014/main" id="{A3186DAC-6CDC-481B-9702-3EE83B4D4F97}"/>
              </a:ext>
            </a:extLst>
          </p:cNvPr>
          <p:cNvSpPr>
            <a:spLocks/>
          </p:cNvSpPr>
          <p:nvPr/>
        </p:nvSpPr>
        <p:spPr bwMode="auto">
          <a:xfrm>
            <a:off x="0" y="764704"/>
            <a:ext cx="9144000" cy="2864503"/>
          </a:xfrm>
          <a:custGeom>
            <a:avLst/>
            <a:gdLst>
              <a:gd name="T0" fmla="*/ 4140360 w 21600"/>
              <a:gd name="T1" fmla="*/ 0 h 21600"/>
              <a:gd name="T2" fmla="*/ 8280720 w 21600"/>
              <a:gd name="T3" fmla="*/ 1265580 h 21600"/>
              <a:gd name="T4" fmla="*/ 4140360 w 21600"/>
              <a:gd name="T5" fmla="*/ 2531160 h 21600"/>
              <a:gd name="T6" fmla="*/ 0 w 21600"/>
              <a:gd name="T7" fmla="*/ 12655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ru-RU" altLang="ru-RU" sz="4500" b="1" dirty="0">
                <a:solidFill>
                  <a:srgbClr val="001132"/>
                </a:solidFill>
                <a:latin typeface="Times New Roman" pitchFamily="18" charset="0"/>
                <a:ea typeface="Microsoft YaHei" pitchFamily="34" charset="-122"/>
              </a:rPr>
              <a:t>LICHENS </a:t>
            </a:r>
          </a:p>
          <a:p>
            <a:pPr indent="0" algn="ctr" hangingPunct="0"/>
            <a:r>
              <a:rPr lang="en-US" altLang="ru-RU" sz="4500" b="1" dirty="0">
                <a:solidFill>
                  <a:srgbClr val="001132"/>
                </a:solidFill>
                <a:latin typeface="Times New Roman" pitchFamily="18" charset="0"/>
                <a:ea typeface="Microsoft YaHei" pitchFamily="34" charset="-122"/>
              </a:rPr>
              <a:t>AS A</a:t>
            </a:r>
            <a:r>
              <a:rPr lang="ru-RU" altLang="ru-RU" sz="4500" b="1" dirty="0">
                <a:solidFill>
                  <a:srgbClr val="001132"/>
                </a:solidFill>
                <a:latin typeface="Times New Roman" pitchFamily="18" charset="0"/>
                <a:ea typeface="Microsoft YaHei" pitchFamily="34" charset="-122"/>
              </a:rPr>
              <a:t> </a:t>
            </a:r>
            <a:r>
              <a:rPr lang="en-US" altLang="ru-RU" sz="4500" b="1" dirty="0">
                <a:solidFill>
                  <a:srgbClr val="001132"/>
                </a:solidFill>
                <a:latin typeface="Times New Roman" pitchFamily="18" charset="0"/>
                <a:ea typeface="Microsoft YaHei" pitchFamily="34" charset="-122"/>
              </a:rPr>
              <a:t>COMPONENT</a:t>
            </a:r>
            <a:endParaRPr lang="ru-RU" altLang="ru-RU" sz="4500" b="1" dirty="0">
              <a:solidFill>
                <a:srgbClr val="001132"/>
              </a:solidFill>
              <a:latin typeface="Times New Roman" pitchFamily="18" charset="0"/>
              <a:ea typeface="Microsoft YaHei" pitchFamily="34" charset="-122"/>
            </a:endParaRPr>
          </a:p>
          <a:p>
            <a:pPr indent="0" algn="ctr" hangingPunct="0"/>
            <a:r>
              <a:rPr lang="en-US" altLang="ru-RU" sz="4500" b="1" dirty="0">
                <a:solidFill>
                  <a:srgbClr val="001132"/>
                </a:solidFill>
                <a:latin typeface="Times New Roman" pitchFamily="18" charset="0"/>
                <a:ea typeface="Microsoft YaHei" pitchFamily="34" charset="-122"/>
              </a:rPr>
              <a:t>OF </a:t>
            </a:r>
            <a:r>
              <a:rPr lang="ru-RU" altLang="ru-RU" sz="4500" b="1" dirty="0">
                <a:solidFill>
                  <a:srgbClr val="001132"/>
                </a:solidFill>
                <a:latin typeface="Times New Roman" pitchFamily="18" charset="0"/>
                <a:ea typeface="Microsoft YaHei" pitchFamily="34" charset="-122"/>
              </a:rPr>
              <a:t>STEPPE COMMUNITIES </a:t>
            </a:r>
          </a:p>
          <a:p>
            <a:pPr indent="0" algn="ctr" hangingPunct="0"/>
            <a:r>
              <a:rPr lang="en-US" altLang="ru-RU" sz="4500" b="1" dirty="0">
                <a:solidFill>
                  <a:srgbClr val="001132"/>
                </a:solidFill>
                <a:latin typeface="Times New Roman" pitchFamily="18" charset="0"/>
                <a:ea typeface="Microsoft YaHei" pitchFamily="34" charset="-122"/>
              </a:rPr>
              <a:t>OF THE </a:t>
            </a:r>
            <a:r>
              <a:rPr lang="ru-RU" altLang="ru-RU" sz="4500" b="1" dirty="0">
                <a:solidFill>
                  <a:srgbClr val="001132"/>
                </a:solidFill>
                <a:latin typeface="Times New Roman" pitchFamily="18" charset="0"/>
                <a:ea typeface="Microsoft YaHei" pitchFamily="34" charset="-122"/>
              </a:rPr>
              <a:t>SAMARA REGION</a:t>
            </a:r>
            <a:endParaRPr lang="ru-RU" altLang="ru-RU" sz="4500" b="1" dirty="0">
              <a:solidFill>
                <a:srgbClr val="001132"/>
              </a:solidFill>
              <a:latin typeface="Times New Roman" pitchFamily="18" charset="0"/>
              <a:cs typeface="Times New Roman" pitchFamily="18" charset="0"/>
            </a:endParaRPr>
          </a:p>
        </p:txBody>
      </p:sp>
      <p:sp>
        <p:nvSpPr>
          <p:cNvPr id="9" name="Text Box 2">
            <a:extLst>
              <a:ext uri="{FF2B5EF4-FFF2-40B4-BE49-F238E27FC236}">
                <a16:creationId xmlns:a16="http://schemas.microsoft.com/office/drawing/2014/main" id="{9265DDCC-B3AD-4EBD-885C-0CBE287CC40A}"/>
              </a:ext>
            </a:extLst>
          </p:cNvPr>
          <p:cNvSpPr>
            <a:spLocks/>
          </p:cNvSpPr>
          <p:nvPr/>
        </p:nvSpPr>
        <p:spPr bwMode="auto">
          <a:xfrm>
            <a:off x="3203848" y="3717032"/>
            <a:ext cx="5832648" cy="2895281"/>
          </a:xfrm>
          <a:custGeom>
            <a:avLst/>
            <a:gdLst>
              <a:gd name="T0" fmla="*/ 2375640 w 21600"/>
              <a:gd name="T1" fmla="*/ 0 h 21600"/>
              <a:gd name="T2" fmla="*/ 4751279 w 21600"/>
              <a:gd name="T3" fmla="*/ 961740 h 21600"/>
              <a:gd name="T4" fmla="*/ 2375640 w 21600"/>
              <a:gd name="T5" fmla="*/ 1923480 h 21600"/>
              <a:gd name="T6" fmla="*/ 0 w 21600"/>
              <a:gd name="T7" fmla="*/ 9617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hangingPunct="0"/>
            <a:r>
              <a:rPr lang="ru-RU" altLang="ru-RU" sz="3200" b="1" dirty="0" err="1">
                <a:solidFill>
                  <a:srgbClr val="001132"/>
                </a:solidFill>
                <a:latin typeface="Times New Roman" pitchFamily="18" charset="0"/>
                <a:ea typeface="Microsoft YaHei" pitchFamily="34" charset="-122"/>
              </a:rPr>
              <a:t>Korchikov</a:t>
            </a:r>
            <a:r>
              <a:rPr lang="ru-RU" altLang="ru-RU" sz="3200" b="1" dirty="0">
                <a:solidFill>
                  <a:srgbClr val="001132"/>
                </a:solidFill>
                <a:latin typeface="Times New Roman" pitchFamily="18" charset="0"/>
                <a:ea typeface="Microsoft YaHei" pitchFamily="34" charset="-122"/>
              </a:rPr>
              <a:t> </a:t>
            </a:r>
            <a:r>
              <a:rPr lang="ru-RU" altLang="ru-RU" sz="3200" b="1" dirty="0" err="1">
                <a:solidFill>
                  <a:srgbClr val="001132"/>
                </a:solidFill>
                <a:latin typeface="Times New Roman" pitchFamily="18" charset="0"/>
                <a:ea typeface="Microsoft YaHei" pitchFamily="34" charset="-122"/>
              </a:rPr>
              <a:t>Eugen</a:t>
            </a:r>
            <a:r>
              <a:rPr lang="en-US" altLang="ru-RU" sz="3200" b="1" dirty="0">
                <a:solidFill>
                  <a:srgbClr val="001132"/>
                </a:solidFill>
                <a:latin typeface="Times New Roman" pitchFamily="18" charset="0"/>
                <a:ea typeface="Microsoft YaHei" pitchFamily="34" charset="-122"/>
              </a:rPr>
              <a:t>y</a:t>
            </a:r>
            <a:r>
              <a:rPr lang="ru-RU" altLang="ru-RU" sz="3200" b="1" dirty="0">
                <a:solidFill>
                  <a:srgbClr val="001132"/>
                </a:solidFill>
                <a:latin typeface="Times New Roman" pitchFamily="18" charset="0"/>
                <a:ea typeface="Microsoft YaHei" pitchFamily="34" charset="-122"/>
              </a:rPr>
              <a:t> S</a:t>
            </a:r>
            <a:r>
              <a:rPr lang="en-US" altLang="ru-RU" sz="3200" b="1" dirty="0" err="1">
                <a:solidFill>
                  <a:srgbClr val="001132"/>
                </a:solidFill>
                <a:latin typeface="Times New Roman" pitchFamily="18" charset="0"/>
                <a:ea typeface="Microsoft YaHei" pitchFamily="34" charset="-122"/>
              </a:rPr>
              <a:t>ergeevich</a:t>
            </a:r>
            <a:endParaRPr lang="en-US" altLang="ru-RU" sz="3200" b="1" dirty="0">
              <a:solidFill>
                <a:srgbClr val="001132"/>
              </a:solidFill>
              <a:latin typeface="Times New Roman" pitchFamily="18" charset="0"/>
              <a:ea typeface="Microsoft YaHei" pitchFamily="34" charset="-122"/>
            </a:endParaRPr>
          </a:p>
          <a:p>
            <a:pPr hangingPunct="0"/>
            <a:r>
              <a:rPr lang="ru-RU" altLang="ru-RU" sz="3000" b="1" dirty="0">
                <a:solidFill>
                  <a:srgbClr val="001132"/>
                </a:solidFill>
                <a:latin typeface="Times New Roman" pitchFamily="18" charset="0"/>
                <a:ea typeface="Microsoft YaHei" pitchFamily="34" charset="-122"/>
              </a:rPr>
              <a:t>Associate Professor, Department of Ecology, Botany and Nature Protection of </a:t>
            </a:r>
            <a:r>
              <a:rPr lang="ru-RU" altLang="ru-RU" sz="3000" b="1" dirty="0" err="1">
                <a:solidFill>
                  <a:srgbClr val="001132"/>
                </a:solidFill>
                <a:latin typeface="Times New Roman" pitchFamily="18" charset="0"/>
                <a:ea typeface="Microsoft YaHei" pitchFamily="34" charset="-122"/>
              </a:rPr>
              <a:t>the</a:t>
            </a:r>
            <a:r>
              <a:rPr lang="ru-RU" altLang="ru-RU" sz="3000" b="1" dirty="0">
                <a:solidFill>
                  <a:srgbClr val="001132"/>
                </a:solidFill>
                <a:latin typeface="Times New Roman" pitchFamily="18" charset="0"/>
                <a:ea typeface="Microsoft YaHei" pitchFamily="34" charset="-122"/>
              </a:rPr>
              <a:t> </a:t>
            </a:r>
            <a:endParaRPr lang="en-US" altLang="ru-RU" sz="3000" b="1" dirty="0">
              <a:solidFill>
                <a:srgbClr val="001132"/>
              </a:solidFill>
              <a:latin typeface="Times New Roman" pitchFamily="18" charset="0"/>
              <a:ea typeface="Microsoft YaHei" pitchFamily="34" charset="-122"/>
            </a:endParaRPr>
          </a:p>
          <a:p>
            <a:pPr hangingPunct="0"/>
            <a:r>
              <a:rPr lang="ru-RU" altLang="ru-RU" sz="3000" b="1" dirty="0" err="1">
                <a:solidFill>
                  <a:srgbClr val="001132"/>
                </a:solidFill>
                <a:latin typeface="Times New Roman" pitchFamily="18" charset="0"/>
                <a:ea typeface="Microsoft YaHei" pitchFamily="34" charset="-122"/>
              </a:rPr>
              <a:t>Samara</a:t>
            </a:r>
            <a:r>
              <a:rPr lang="ru-RU" altLang="ru-RU" sz="3000" b="1" dirty="0">
                <a:solidFill>
                  <a:srgbClr val="001132"/>
                </a:solidFill>
                <a:latin typeface="Times New Roman" pitchFamily="18" charset="0"/>
                <a:ea typeface="Microsoft YaHei" pitchFamily="34" charset="-122"/>
              </a:rPr>
              <a:t> University</a:t>
            </a:r>
          </a:p>
          <a:p>
            <a:pPr hangingPunct="0"/>
            <a:r>
              <a:rPr lang="en-US" altLang="ru-RU" sz="3000" b="1" dirty="0">
                <a:solidFill>
                  <a:srgbClr val="001132"/>
                </a:solidFill>
                <a:latin typeface="Times New Roman" pitchFamily="18" charset="0"/>
                <a:ea typeface="Microsoft YaHei" pitchFamily="34" charset="-122"/>
              </a:rPr>
              <a:t>E-mail: evkor@inbox.ru</a:t>
            </a:r>
            <a:endParaRPr lang="ru-RU" altLang="ru-RU" sz="30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39674E26-5B84-46EF-8925-C129971F5922}"/>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9" name="Прямоугольник 8">
            <a:extLst>
              <a:ext uri="{FF2B5EF4-FFF2-40B4-BE49-F238E27FC236}">
                <a16:creationId xmlns:a16="http://schemas.microsoft.com/office/drawing/2014/main" id="{12B0772C-3736-49F0-AF90-066449FAE64D}"/>
              </a:ext>
            </a:extLst>
          </p:cNvPr>
          <p:cNvSpPr/>
          <p:nvPr/>
        </p:nvSpPr>
        <p:spPr>
          <a:xfrm>
            <a:off x="-76887" y="-7061"/>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95"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8198" name="Text Box 4"/>
          <p:cNvSpPr>
            <a:spLocks/>
          </p:cNvSpPr>
          <p:nvPr/>
        </p:nvSpPr>
        <p:spPr bwMode="auto">
          <a:xfrm>
            <a:off x="71438" y="116632"/>
            <a:ext cx="8999537" cy="878648"/>
          </a:xfrm>
          <a:custGeom>
            <a:avLst/>
            <a:gdLst>
              <a:gd name="T0" fmla="*/ 4286340 w 21600"/>
              <a:gd name="T1" fmla="*/ 0 h 21600"/>
              <a:gd name="T2" fmla="*/ 8572680 w 21600"/>
              <a:gd name="T3" fmla="*/ 212760 h 21600"/>
              <a:gd name="T4" fmla="*/ 42863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500" b="1" dirty="0">
                <a:solidFill>
                  <a:srgbClr val="001132"/>
                </a:solidFill>
                <a:latin typeface="Times New Roman" pitchFamily="18" charset="0"/>
                <a:ea typeface="Microsoft YaHei" pitchFamily="34" charset="-122"/>
              </a:rPr>
              <a:t>THE LARGEST </a:t>
            </a:r>
            <a:r>
              <a:rPr lang="en-US" altLang="ru-RU" sz="2500" b="1" dirty="0">
                <a:solidFill>
                  <a:srgbClr val="001132"/>
                </a:solidFill>
                <a:latin typeface="Times New Roman" pitchFamily="18" charset="0"/>
                <a:ea typeface="Microsoft YaHei" pitchFamily="34" charset="-122"/>
              </a:rPr>
              <a:t>GENERA</a:t>
            </a:r>
            <a:r>
              <a:rPr lang="ru-RU" altLang="ru-RU" sz="2500" b="1" dirty="0">
                <a:solidFill>
                  <a:srgbClr val="001132"/>
                </a:solidFill>
                <a:latin typeface="Times New Roman" pitchFamily="18" charset="0"/>
                <a:ea typeface="Microsoft YaHei" pitchFamily="34" charset="-122"/>
              </a:rPr>
              <a:t> </a:t>
            </a:r>
            <a:r>
              <a:rPr lang="en-US" altLang="ru-RU" sz="2500" b="1" dirty="0">
                <a:solidFill>
                  <a:srgbClr val="001132"/>
                </a:solidFill>
                <a:latin typeface="Times New Roman" pitchFamily="18" charset="0"/>
                <a:ea typeface="Microsoft YaHei" pitchFamily="34" charset="-122"/>
              </a:rPr>
              <a:t>OF THE LICHENBIOTA</a:t>
            </a:r>
          </a:p>
          <a:p>
            <a:pPr algn="ctr" hangingPunct="0"/>
            <a:r>
              <a:rPr lang="en-US" altLang="ru-RU" sz="2500" b="1" dirty="0">
                <a:solidFill>
                  <a:srgbClr val="001132"/>
                </a:solidFill>
                <a:latin typeface="Times New Roman" pitchFamily="18" charset="0"/>
                <a:ea typeface="Microsoft YaHei" pitchFamily="34" charset="-122"/>
              </a:rPr>
              <a:t>OF STEPPES OF THE SAMARA REGION</a:t>
            </a:r>
          </a:p>
          <a:p>
            <a:pPr algn="ctr" hangingPunct="0"/>
            <a:endParaRPr lang="ru-RU" altLang="ru-RU" sz="2500" b="1" dirty="0">
              <a:solidFill>
                <a:srgbClr val="001132"/>
              </a:solidFill>
              <a:latin typeface="Times New Roman" pitchFamily="18" charset="0"/>
              <a:ea typeface="Microsoft YaHei" pitchFamily="34" charset="-122"/>
            </a:endParaRPr>
          </a:p>
        </p:txBody>
      </p:sp>
      <p:sp>
        <p:nvSpPr>
          <p:cNvPr id="8199" name="Text Box 5"/>
          <p:cNvSpPr>
            <a:spLocks/>
          </p:cNvSpPr>
          <p:nvPr/>
        </p:nvSpPr>
        <p:spPr bwMode="auto">
          <a:xfrm>
            <a:off x="355185" y="3237828"/>
            <a:ext cx="1408503" cy="695543"/>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err="1">
                <a:solidFill>
                  <a:srgbClr val="001132"/>
                </a:solidFill>
                <a:latin typeface="Times New Roman" pitchFamily="18" charset="0"/>
                <a:cs typeface="Times New Roman" pitchFamily="18" charset="0"/>
              </a:rPr>
              <a:t>Cladonia</a:t>
            </a:r>
            <a:r>
              <a:rPr lang="en-US" altLang="ru-RU" sz="2000" b="1" i="1" dirty="0">
                <a:solidFill>
                  <a:srgbClr val="001132"/>
                </a:solidFill>
                <a:latin typeface="Times New Roman" pitchFamily="18" charset="0"/>
                <a:cs typeface="Times New Roman" pitchFamily="18" charset="0"/>
              </a:rPr>
              <a:t> – </a:t>
            </a:r>
            <a:r>
              <a:rPr lang="en-US" altLang="ru-RU" sz="2000" b="1" dirty="0">
                <a:solidFill>
                  <a:srgbClr val="001132"/>
                </a:solidFill>
                <a:latin typeface="Times New Roman" pitchFamily="18" charset="0"/>
                <a:cs typeface="Times New Roman" pitchFamily="18" charset="0"/>
              </a:rPr>
              <a:t>7 species</a:t>
            </a:r>
            <a:endParaRPr lang="ru-RU" altLang="ru-RU" sz="2000" b="1" i="1" dirty="0">
              <a:solidFill>
                <a:srgbClr val="001132"/>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0016B502-501F-4E32-8B3F-1B4FFE2715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21" y="980728"/>
            <a:ext cx="1684618" cy="2246157"/>
          </a:xfrm>
          <a:prstGeom prst="rect">
            <a:avLst/>
          </a:prstGeom>
          <a:ln>
            <a:solidFill>
              <a:srgbClr val="001132"/>
            </a:solidFill>
          </a:ln>
        </p:spPr>
      </p:pic>
      <p:pic>
        <p:nvPicPr>
          <p:cNvPr id="13" name="Picture 6">
            <a:extLst>
              <a:ext uri="{FF2B5EF4-FFF2-40B4-BE49-F238E27FC236}">
                <a16:creationId xmlns:a16="http://schemas.microsoft.com/office/drawing/2014/main" id="{86A82B39-FFE8-489B-A392-EA538C4FDF1B}"/>
              </a:ext>
            </a:extLst>
          </p:cNvPr>
          <p:cNvPicPr>
            <a:picLocks noChangeAspect="1"/>
          </p:cNvPicPr>
          <p:nvPr/>
        </p:nvPicPr>
        <p:blipFill rotWithShape="1">
          <a:blip r:embed="rId6" cstate="screen">
            <a:lum bright="10000" contrast="20000"/>
            <a:extLst>
              <a:ext uri="{28A0092B-C50C-407E-A947-70E740481C1C}">
                <a14:useLocalDpi xmlns:a14="http://schemas.microsoft.com/office/drawing/2010/main"/>
              </a:ext>
            </a:extLst>
          </a:blip>
          <a:srcRect/>
          <a:stretch/>
        </p:blipFill>
        <p:spPr bwMode="auto">
          <a:xfrm>
            <a:off x="2339752" y="1012580"/>
            <a:ext cx="1684618" cy="21819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5">
            <a:extLst>
              <a:ext uri="{FF2B5EF4-FFF2-40B4-BE49-F238E27FC236}">
                <a16:creationId xmlns:a16="http://schemas.microsoft.com/office/drawing/2014/main" id="{F136F0B0-621C-4869-9984-697D523E6CDC}"/>
              </a:ext>
            </a:extLst>
          </p:cNvPr>
          <p:cNvSpPr>
            <a:spLocks/>
          </p:cNvSpPr>
          <p:nvPr/>
        </p:nvSpPr>
        <p:spPr bwMode="auto">
          <a:xfrm>
            <a:off x="2430512" y="3223546"/>
            <a:ext cx="1595445" cy="720080"/>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err="1">
                <a:solidFill>
                  <a:srgbClr val="001132"/>
                </a:solidFill>
                <a:latin typeface="Times New Roman" pitchFamily="18" charset="0"/>
                <a:cs typeface="Times New Roman" pitchFamily="18" charset="0"/>
              </a:rPr>
              <a:t>Acarospora</a:t>
            </a:r>
            <a:r>
              <a:rPr lang="en-US" altLang="ru-RU" sz="2000" b="1" i="1" dirty="0">
                <a:solidFill>
                  <a:srgbClr val="001132"/>
                </a:solidFill>
                <a:latin typeface="Times New Roman" pitchFamily="18" charset="0"/>
                <a:cs typeface="Times New Roman" pitchFamily="18" charset="0"/>
              </a:rPr>
              <a:t> – </a:t>
            </a:r>
            <a:r>
              <a:rPr lang="en-US" altLang="ru-RU" sz="2000" b="1" dirty="0">
                <a:solidFill>
                  <a:srgbClr val="001132"/>
                </a:solidFill>
                <a:latin typeface="Times New Roman" pitchFamily="18" charset="0"/>
                <a:cs typeface="Times New Roman" pitchFamily="18" charset="0"/>
              </a:rPr>
              <a:t>5 species</a:t>
            </a:r>
            <a:endParaRPr lang="ru-RU" altLang="ru-RU" sz="2000" b="1" i="1" dirty="0">
              <a:solidFill>
                <a:srgbClr val="001132"/>
              </a:solidFill>
              <a:latin typeface="Times New Roman" pitchFamily="18" charset="0"/>
              <a:cs typeface="Times New Roman" pitchFamily="18" charset="0"/>
            </a:endParaRPr>
          </a:p>
        </p:txBody>
      </p:sp>
      <p:pic>
        <p:nvPicPr>
          <p:cNvPr id="6" name="Рисунок 5">
            <a:extLst>
              <a:ext uri="{FF2B5EF4-FFF2-40B4-BE49-F238E27FC236}">
                <a16:creationId xmlns:a16="http://schemas.microsoft.com/office/drawing/2014/main" id="{DDBE2DBF-6078-4B6D-8BDD-5CCB24C243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7984" y="1124744"/>
            <a:ext cx="2270726" cy="2072281"/>
          </a:xfrm>
          <a:prstGeom prst="rect">
            <a:avLst/>
          </a:prstGeom>
          <a:ln>
            <a:solidFill>
              <a:srgbClr val="000000"/>
            </a:solidFill>
          </a:ln>
        </p:spPr>
      </p:pic>
      <p:pic>
        <p:nvPicPr>
          <p:cNvPr id="16" name="Рисунок 15">
            <a:extLst>
              <a:ext uri="{FF2B5EF4-FFF2-40B4-BE49-F238E27FC236}">
                <a16:creationId xmlns:a16="http://schemas.microsoft.com/office/drawing/2014/main" id="{3DBB145F-CDE9-461C-A85F-35F0B0F09E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769170" y="4162568"/>
            <a:ext cx="2067493" cy="1659648"/>
          </a:xfrm>
          <a:prstGeom prst="rect">
            <a:avLst/>
          </a:prstGeom>
          <a:ln>
            <a:solidFill>
              <a:srgbClr val="000000"/>
            </a:solidFill>
          </a:ln>
        </p:spPr>
      </p:pic>
      <p:pic>
        <p:nvPicPr>
          <p:cNvPr id="21" name="Picture 3">
            <a:extLst>
              <a:ext uri="{FF2B5EF4-FFF2-40B4-BE49-F238E27FC236}">
                <a16:creationId xmlns:a16="http://schemas.microsoft.com/office/drawing/2014/main" id="{C2F4510D-90F1-4F91-8304-3B631D41778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5400000">
            <a:off x="3299133" y="4261426"/>
            <a:ext cx="2067495" cy="1514685"/>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8" name="Рисунок 17">
            <a:extLst>
              <a:ext uri="{FF2B5EF4-FFF2-40B4-BE49-F238E27FC236}">
                <a16:creationId xmlns:a16="http://schemas.microsoft.com/office/drawing/2014/main" id="{74D4BAAC-6075-415B-BC23-912154E849A8}"/>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6109876" y="4165690"/>
            <a:ext cx="2133385" cy="1712541"/>
          </a:xfrm>
          <a:prstGeom prst="rect">
            <a:avLst/>
          </a:prstGeom>
          <a:ln>
            <a:solidFill>
              <a:srgbClr val="000000"/>
            </a:solidFill>
          </a:ln>
        </p:spPr>
      </p:pic>
      <p:sp>
        <p:nvSpPr>
          <p:cNvPr id="24" name="Text Box 5">
            <a:extLst>
              <a:ext uri="{FF2B5EF4-FFF2-40B4-BE49-F238E27FC236}">
                <a16:creationId xmlns:a16="http://schemas.microsoft.com/office/drawing/2014/main" id="{265F4372-6DE0-437A-BCE7-D9272C8FC867}"/>
              </a:ext>
            </a:extLst>
          </p:cNvPr>
          <p:cNvSpPr>
            <a:spLocks/>
          </p:cNvSpPr>
          <p:nvPr/>
        </p:nvSpPr>
        <p:spPr bwMode="auto">
          <a:xfrm>
            <a:off x="4788024" y="3212976"/>
            <a:ext cx="1595445" cy="720080"/>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err="1">
                <a:solidFill>
                  <a:srgbClr val="001132"/>
                </a:solidFill>
                <a:latin typeface="Times New Roman" pitchFamily="18" charset="0"/>
                <a:cs typeface="Times New Roman" pitchFamily="18" charset="0"/>
              </a:rPr>
              <a:t>Circinaria</a:t>
            </a:r>
            <a:r>
              <a:rPr lang="en-US" altLang="ru-RU" sz="2000" b="1" i="1" dirty="0">
                <a:solidFill>
                  <a:srgbClr val="001132"/>
                </a:solidFill>
                <a:latin typeface="Times New Roman" pitchFamily="18" charset="0"/>
                <a:cs typeface="Times New Roman" pitchFamily="18" charset="0"/>
              </a:rPr>
              <a:t> – </a:t>
            </a:r>
            <a:r>
              <a:rPr lang="en-US" altLang="ru-RU" sz="2000" b="1" dirty="0">
                <a:solidFill>
                  <a:srgbClr val="001132"/>
                </a:solidFill>
                <a:latin typeface="Times New Roman" pitchFamily="18" charset="0"/>
                <a:cs typeface="Times New Roman" pitchFamily="18" charset="0"/>
              </a:rPr>
              <a:t>5 species</a:t>
            </a:r>
            <a:endParaRPr lang="ru-RU" altLang="ru-RU" sz="2000" b="1" i="1" dirty="0">
              <a:solidFill>
                <a:srgbClr val="001132"/>
              </a:solidFill>
              <a:latin typeface="Times New Roman" pitchFamily="18" charset="0"/>
              <a:cs typeface="Times New Roman" pitchFamily="18" charset="0"/>
            </a:endParaRPr>
          </a:p>
        </p:txBody>
      </p:sp>
      <p:sp>
        <p:nvSpPr>
          <p:cNvPr id="25" name="Text Box 5">
            <a:extLst>
              <a:ext uri="{FF2B5EF4-FFF2-40B4-BE49-F238E27FC236}">
                <a16:creationId xmlns:a16="http://schemas.microsoft.com/office/drawing/2014/main" id="{31CEBC03-867B-4E43-8665-F989A6BF2D89}"/>
              </a:ext>
            </a:extLst>
          </p:cNvPr>
          <p:cNvSpPr>
            <a:spLocks/>
          </p:cNvSpPr>
          <p:nvPr/>
        </p:nvSpPr>
        <p:spPr bwMode="auto">
          <a:xfrm>
            <a:off x="7020272" y="3212976"/>
            <a:ext cx="1595445" cy="720080"/>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err="1">
                <a:solidFill>
                  <a:srgbClr val="001132"/>
                </a:solidFill>
                <a:latin typeface="Times New Roman" pitchFamily="18" charset="0"/>
                <a:cs typeface="Times New Roman" pitchFamily="18" charset="0"/>
              </a:rPr>
              <a:t>Lecanora</a:t>
            </a:r>
            <a:r>
              <a:rPr lang="en-US" altLang="ru-RU" sz="2000" b="1" i="1" dirty="0">
                <a:solidFill>
                  <a:srgbClr val="001132"/>
                </a:solidFill>
                <a:latin typeface="Times New Roman" pitchFamily="18" charset="0"/>
                <a:cs typeface="Times New Roman" pitchFamily="18" charset="0"/>
              </a:rPr>
              <a:t> –  </a:t>
            </a:r>
            <a:r>
              <a:rPr lang="en-US" altLang="ru-RU" sz="2000" b="1" dirty="0">
                <a:solidFill>
                  <a:srgbClr val="001132"/>
                </a:solidFill>
                <a:latin typeface="Times New Roman" pitchFamily="18" charset="0"/>
                <a:cs typeface="Times New Roman" pitchFamily="18" charset="0"/>
              </a:rPr>
              <a:t>4 species</a:t>
            </a:r>
            <a:endParaRPr lang="ru-RU" altLang="ru-RU" sz="2000" b="1" i="1" dirty="0">
              <a:solidFill>
                <a:srgbClr val="001132"/>
              </a:solidFill>
              <a:latin typeface="Times New Roman" pitchFamily="18" charset="0"/>
              <a:cs typeface="Times New Roman" pitchFamily="18" charset="0"/>
            </a:endParaRPr>
          </a:p>
        </p:txBody>
      </p:sp>
      <p:sp>
        <p:nvSpPr>
          <p:cNvPr id="26" name="Text Box 5">
            <a:extLst>
              <a:ext uri="{FF2B5EF4-FFF2-40B4-BE49-F238E27FC236}">
                <a16:creationId xmlns:a16="http://schemas.microsoft.com/office/drawing/2014/main" id="{E931011F-41D9-4F90-8A43-6EC6CC0C9603}"/>
              </a:ext>
            </a:extLst>
          </p:cNvPr>
          <p:cNvSpPr>
            <a:spLocks/>
          </p:cNvSpPr>
          <p:nvPr/>
        </p:nvSpPr>
        <p:spPr bwMode="auto">
          <a:xfrm>
            <a:off x="850356" y="5982963"/>
            <a:ext cx="1896826" cy="720080"/>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err="1">
                <a:solidFill>
                  <a:srgbClr val="001132"/>
                </a:solidFill>
                <a:latin typeface="Times New Roman" pitchFamily="18" charset="0"/>
                <a:cs typeface="Times New Roman" pitchFamily="18" charset="0"/>
              </a:rPr>
              <a:t>Phaeophyscia</a:t>
            </a:r>
            <a:r>
              <a:rPr lang="en-US" altLang="ru-RU" sz="2000" b="1" i="1" dirty="0">
                <a:solidFill>
                  <a:srgbClr val="001132"/>
                </a:solidFill>
                <a:latin typeface="Times New Roman" pitchFamily="18" charset="0"/>
                <a:cs typeface="Times New Roman" pitchFamily="18" charset="0"/>
              </a:rPr>
              <a:t> –  </a:t>
            </a:r>
            <a:r>
              <a:rPr lang="en-US" altLang="ru-RU" sz="2000" b="1" dirty="0">
                <a:solidFill>
                  <a:srgbClr val="001132"/>
                </a:solidFill>
                <a:latin typeface="Times New Roman" pitchFamily="18" charset="0"/>
                <a:cs typeface="Times New Roman" pitchFamily="18" charset="0"/>
              </a:rPr>
              <a:t>4 species</a:t>
            </a:r>
            <a:endParaRPr lang="ru-RU" altLang="ru-RU" sz="2000" b="1" i="1" dirty="0">
              <a:solidFill>
                <a:srgbClr val="001132"/>
              </a:solidFill>
              <a:latin typeface="Times New Roman" pitchFamily="18" charset="0"/>
              <a:cs typeface="Times New Roman" pitchFamily="18" charset="0"/>
            </a:endParaRPr>
          </a:p>
        </p:txBody>
      </p:sp>
      <p:sp>
        <p:nvSpPr>
          <p:cNvPr id="27" name="Text Box 5">
            <a:extLst>
              <a:ext uri="{FF2B5EF4-FFF2-40B4-BE49-F238E27FC236}">
                <a16:creationId xmlns:a16="http://schemas.microsoft.com/office/drawing/2014/main" id="{B58247CF-D83E-446C-88AC-7CA7443BC574}"/>
              </a:ext>
            </a:extLst>
          </p:cNvPr>
          <p:cNvSpPr>
            <a:spLocks/>
          </p:cNvSpPr>
          <p:nvPr/>
        </p:nvSpPr>
        <p:spPr bwMode="auto">
          <a:xfrm>
            <a:off x="3370636" y="6021288"/>
            <a:ext cx="1896826" cy="720080"/>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a:solidFill>
                  <a:srgbClr val="001132"/>
                </a:solidFill>
                <a:latin typeface="Times New Roman" pitchFamily="18" charset="0"/>
                <a:cs typeface="Times New Roman" pitchFamily="18" charset="0"/>
              </a:rPr>
              <a:t>Verrucaria –      </a:t>
            </a:r>
            <a:r>
              <a:rPr lang="en-US" altLang="ru-RU" sz="2000" b="1" dirty="0">
                <a:solidFill>
                  <a:srgbClr val="001132"/>
                </a:solidFill>
                <a:latin typeface="Times New Roman" pitchFamily="18" charset="0"/>
                <a:cs typeface="Times New Roman" pitchFamily="18" charset="0"/>
              </a:rPr>
              <a:t>4 species</a:t>
            </a:r>
            <a:endParaRPr lang="ru-RU" altLang="ru-RU" sz="2000" b="1" i="1" dirty="0">
              <a:solidFill>
                <a:srgbClr val="001132"/>
              </a:solidFill>
              <a:latin typeface="Times New Roman" pitchFamily="18" charset="0"/>
              <a:cs typeface="Times New Roman" pitchFamily="18" charset="0"/>
            </a:endParaRPr>
          </a:p>
        </p:txBody>
      </p:sp>
      <p:sp>
        <p:nvSpPr>
          <p:cNvPr id="28" name="Text Box 5">
            <a:extLst>
              <a:ext uri="{FF2B5EF4-FFF2-40B4-BE49-F238E27FC236}">
                <a16:creationId xmlns:a16="http://schemas.microsoft.com/office/drawing/2014/main" id="{CCFDD545-17F8-4EAC-A56F-74D08A07A757}"/>
              </a:ext>
            </a:extLst>
          </p:cNvPr>
          <p:cNvSpPr>
            <a:spLocks/>
          </p:cNvSpPr>
          <p:nvPr/>
        </p:nvSpPr>
        <p:spPr bwMode="auto">
          <a:xfrm>
            <a:off x="6203566" y="6021288"/>
            <a:ext cx="1896826" cy="720080"/>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ctr" hangingPunct="0"/>
            <a:r>
              <a:rPr lang="en-US" altLang="ru-RU" sz="2000" b="1" i="1" dirty="0" err="1">
                <a:solidFill>
                  <a:srgbClr val="001132"/>
                </a:solidFill>
                <a:latin typeface="Times New Roman" pitchFamily="18" charset="0"/>
                <a:cs typeface="Times New Roman" pitchFamily="18" charset="0"/>
              </a:rPr>
              <a:t>Rinodina</a:t>
            </a:r>
            <a:r>
              <a:rPr lang="en-US" altLang="ru-RU" sz="2000" b="1" i="1" dirty="0">
                <a:solidFill>
                  <a:srgbClr val="001132"/>
                </a:solidFill>
                <a:latin typeface="Times New Roman" pitchFamily="18" charset="0"/>
                <a:cs typeface="Times New Roman" pitchFamily="18" charset="0"/>
              </a:rPr>
              <a:t> –       </a:t>
            </a:r>
            <a:r>
              <a:rPr lang="en-US" altLang="ru-RU" sz="2000" b="1" dirty="0">
                <a:solidFill>
                  <a:srgbClr val="001132"/>
                </a:solidFill>
                <a:latin typeface="Times New Roman" pitchFamily="18" charset="0"/>
                <a:cs typeface="Times New Roman" pitchFamily="18" charset="0"/>
              </a:rPr>
              <a:t>4 species</a:t>
            </a:r>
            <a:endParaRPr lang="ru-RU" altLang="ru-RU" sz="2000" b="1" i="1" dirty="0">
              <a:solidFill>
                <a:srgbClr val="001132"/>
              </a:solidFill>
              <a:latin typeface="Times New Roman" pitchFamily="18" charset="0"/>
              <a:cs typeface="Times New Roman" pitchFamily="18" charset="0"/>
            </a:endParaRPr>
          </a:p>
        </p:txBody>
      </p:sp>
      <p:pic>
        <p:nvPicPr>
          <p:cNvPr id="22" name="Рисунок 21">
            <a:extLst>
              <a:ext uri="{FF2B5EF4-FFF2-40B4-BE49-F238E27FC236}">
                <a16:creationId xmlns:a16="http://schemas.microsoft.com/office/drawing/2014/main" id="{06CC38C6-40F9-44DC-B189-68E1F1B72D2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10725" y="1068517"/>
            <a:ext cx="1684618" cy="2164109"/>
          </a:xfrm>
          <a:prstGeom prst="rect">
            <a:avLst/>
          </a:prstGeom>
          <a:ln>
            <a:solidFill>
              <a:srgbClr val="000000"/>
            </a:solidFill>
          </a:ln>
        </p:spPr>
      </p:pic>
      <p:sp>
        <p:nvSpPr>
          <p:cNvPr id="20" name="TextBox 4">
            <a:extLst>
              <a:ext uri="{FF2B5EF4-FFF2-40B4-BE49-F238E27FC236}">
                <a16:creationId xmlns:a16="http://schemas.microsoft.com/office/drawing/2014/main" id="{817C0DF1-C63C-4259-BB38-35D9175A2381}"/>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10</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extLst>
      <p:ext uri="{BB962C8B-B14F-4D97-AF65-F5344CB8AC3E}">
        <p14:creationId xmlns:p14="http://schemas.microsoft.com/office/powerpoint/2010/main" val="14179521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4F6A2DD-1708-41A9-922F-799BAC955A3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8" name="Прямоугольник 7">
            <a:extLst>
              <a:ext uri="{FF2B5EF4-FFF2-40B4-BE49-F238E27FC236}">
                <a16:creationId xmlns:a16="http://schemas.microsoft.com/office/drawing/2014/main" id="{D15E745F-AAF2-4FC4-B737-F2A102949372}"/>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219" name="Text Box 2"/>
          <p:cNvSpPr>
            <a:spLocks/>
          </p:cNvSpPr>
          <p:nvPr/>
        </p:nvSpPr>
        <p:spPr bwMode="auto">
          <a:xfrm>
            <a:off x="0" y="103188"/>
            <a:ext cx="9144000" cy="760412"/>
          </a:xfrm>
          <a:custGeom>
            <a:avLst/>
            <a:gdLst>
              <a:gd name="T0" fmla="*/ 2913840 w 21600"/>
              <a:gd name="T1" fmla="*/ 0 h 21600"/>
              <a:gd name="T2" fmla="*/ 5827680 w 21600"/>
              <a:gd name="T3" fmla="*/ 380160 h 21600"/>
              <a:gd name="T4" fmla="*/ 2913840 w 21600"/>
              <a:gd name="T5" fmla="*/ 760319 h 21600"/>
              <a:gd name="T6" fmla="*/ 0 w 21600"/>
              <a:gd name="T7" fmla="*/ 3801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2500" b="1" dirty="0">
                <a:solidFill>
                  <a:srgbClr val="001132"/>
                </a:solidFill>
                <a:latin typeface="Times New Roman" pitchFamily="18" charset="0"/>
                <a:ea typeface="Microsoft YaHei" pitchFamily="34" charset="-122"/>
              </a:rPr>
              <a:t>ECOLOGICAL-</a:t>
            </a:r>
            <a:r>
              <a:rPr lang="ru-RU" altLang="ru-RU" sz="2500" b="1" dirty="0">
                <a:solidFill>
                  <a:srgbClr val="001132"/>
                </a:solidFill>
                <a:latin typeface="Times New Roman" pitchFamily="18" charset="0"/>
                <a:ea typeface="Microsoft YaHei" pitchFamily="34" charset="-122"/>
              </a:rPr>
              <a:t>SUBSTRATE </a:t>
            </a:r>
            <a:r>
              <a:rPr lang="en-US" altLang="ru-RU" sz="2500" b="1" dirty="0">
                <a:solidFill>
                  <a:srgbClr val="001132"/>
                </a:solidFill>
                <a:latin typeface="Times New Roman" pitchFamily="18" charset="0"/>
                <a:ea typeface="Microsoft YaHei" pitchFamily="34" charset="-122"/>
              </a:rPr>
              <a:t>ANALYSIS OF THE LICHENBIOTA OF STEPPES OF THE SAMARA REGION</a:t>
            </a:r>
          </a:p>
        </p:txBody>
      </p:sp>
      <p:sp>
        <p:nvSpPr>
          <p:cNvPr id="9220" name="Text Box 3"/>
          <p:cNvSpPr>
            <a:spLocks/>
          </p:cNvSpPr>
          <p:nvPr/>
        </p:nvSpPr>
        <p:spPr bwMode="auto">
          <a:xfrm>
            <a:off x="160352" y="922164"/>
            <a:ext cx="8783637" cy="1614487"/>
          </a:xfrm>
          <a:custGeom>
            <a:avLst/>
            <a:gdLst>
              <a:gd name="T0" fmla="*/ 4391820 w 21600"/>
              <a:gd name="T1" fmla="*/ 0 h 21600"/>
              <a:gd name="T2" fmla="*/ 8783640 w 21600"/>
              <a:gd name="T3" fmla="*/ 807300 h 21600"/>
              <a:gd name="T4" fmla="*/ 4391820 w 21600"/>
              <a:gd name="T5" fmla="*/ 1614600 h 21600"/>
              <a:gd name="T6" fmla="*/ 0 w 21600"/>
              <a:gd name="T7" fmla="*/ 8073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ru-RU" altLang="ru-RU" sz="2000" b="1" dirty="0" err="1">
                <a:solidFill>
                  <a:srgbClr val="001132"/>
                </a:solidFill>
                <a:latin typeface="Times New Roman" pitchFamily="18" charset="0"/>
                <a:cs typeface="Times New Roman" pitchFamily="18" charset="0"/>
              </a:rPr>
              <a:t>Soil</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and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stone</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are </a:t>
            </a:r>
            <a:r>
              <a:rPr lang="ru-RU" altLang="ru-RU" sz="2000" b="1" dirty="0" err="1">
                <a:solidFill>
                  <a:srgbClr val="001132"/>
                </a:solidFill>
                <a:latin typeface="Times New Roman" pitchFamily="18" charset="0"/>
                <a:cs typeface="Times New Roman" pitchFamily="18" charset="0"/>
              </a:rPr>
              <a:t>most</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actively</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colonized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by</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lichens</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in</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s (</a:t>
            </a:r>
            <a:r>
              <a:rPr lang="ru-RU" altLang="ru-RU" sz="2000" b="1" dirty="0">
                <a:solidFill>
                  <a:srgbClr val="001132"/>
                </a:solidFill>
                <a:latin typeface="Times New Roman" pitchFamily="18" charset="0"/>
                <a:cs typeface="Times New Roman" pitchFamily="18" charset="0"/>
              </a:rPr>
              <a:t>35 </a:t>
            </a:r>
            <a:r>
              <a:rPr lang="ru-RU" altLang="ru-RU" sz="2000" b="1" dirty="0" err="1">
                <a:solidFill>
                  <a:srgbClr val="001132"/>
                </a:solidFill>
                <a:latin typeface="Times New Roman" pitchFamily="18" charset="0"/>
                <a:cs typeface="Times New Roman" pitchFamily="18" charset="0"/>
              </a:rPr>
              <a:t>and</a:t>
            </a:r>
            <a:r>
              <a:rPr lang="ru-RU" altLang="ru-RU" sz="2000" b="1" dirty="0">
                <a:solidFill>
                  <a:srgbClr val="001132"/>
                </a:solidFill>
                <a:latin typeface="Times New Roman" pitchFamily="18" charset="0"/>
                <a:cs typeface="Times New Roman" pitchFamily="18" charset="0"/>
              </a:rPr>
              <a:t> 34 </a:t>
            </a:r>
            <a:r>
              <a:rPr lang="ru-RU" altLang="ru-RU" sz="2000" b="1" dirty="0" err="1">
                <a:solidFill>
                  <a:srgbClr val="001132"/>
                </a:solidFill>
                <a:latin typeface="Times New Roman" pitchFamily="18" charset="0"/>
                <a:cs typeface="Times New Roman" pitchFamily="18" charset="0"/>
              </a:rPr>
              <a:t>species</a:t>
            </a:r>
            <a:r>
              <a:rPr lang="en-US"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respectively</a:t>
            </a:r>
            <a:r>
              <a:rPr lang="ru-RU" altLang="ru-RU" sz="2000" b="1" dirty="0">
                <a:solidFill>
                  <a:srgbClr val="001132"/>
                </a:solidFill>
                <a:latin typeface="Times New Roman" pitchFamily="18" charset="0"/>
                <a:cs typeface="Times New Roman" pitchFamily="18" charset="0"/>
              </a:rPr>
              <a:t>.</a:t>
            </a:r>
          </a:p>
        </p:txBody>
      </p:sp>
      <p:graphicFrame>
        <p:nvGraphicFramePr>
          <p:cNvPr id="11" name="Диаграмма 10">
            <a:extLst>
              <a:ext uri="{FF2B5EF4-FFF2-40B4-BE49-F238E27FC236}">
                <a16:creationId xmlns:a16="http://schemas.microsoft.com/office/drawing/2014/main" id="{C99B1CC1-E254-427B-8CA9-94991B677B13}"/>
              </a:ext>
            </a:extLst>
          </p:cNvPr>
          <p:cNvGraphicFramePr>
            <a:graphicFrameLocks/>
          </p:cNvGraphicFramePr>
          <p:nvPr>
            <p:extLst>
              <p:ext uri="{D42A27DB-BD31-4B8C-83A1-F6EECF244321}">
                <p14:modId xmlns:p14="http://schemas.microsoft.com/office/powerpoint/2010/main" val="1802914027"/>
              </p:ext>
            </p:extLst>
          </p:nvPr>
        </p:nvGraphicFramePr>
        <p:xfrm>
          <a:off x="200011" y="1628800"/>
          <a:ext cx="8743978" cy="489654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4">
            <a:extLst>
              <a:ext uri="{FF2B5EF4-FFF2-40B4-BE49-F238E27FC236}">
                <a16:creationId xmlns:a16="http://schemas.microsoft.com/office/drawing/2014/main" id="{D354DEAE-D519-4A51-823A-041B25C619B8}"/>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11</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4F6A2DD-1708-41A9-922F-799BAC955A3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8" name="Прямоугольник 7">
            <a:extLst>
              <a:ext uri="{FF2B5EF4-FFF2-40B4-BE49-F238E27FC236}">
                <a16:creationId xmlns:a16="http://schemas.microsoft.com/office/drawing/2014/main" id="{D15E745F-AAF2-4FC4-B737-F2A102949372}"/>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220" name="Text Box 3"/>
          <p:cNvSpPr>
            <a:spLocks/>
          </p:cNvSpPr>
          <p:nvPr/>
        </p:nvSpPr>
        <p:spPr bwMode="auto">
          <a:xfrm>
            <a:off x="160352" y="922164"/>
            <a:ext cx="8783637" cy="1614487"/>
          </a:xfrm>
          <a:custGeom>
            <a:avLst/>
            <a:gdLst>
              <a:gd name="T0" fmla="*/ 4391820 w 21600"/>
              <a:gd name="T1" fmla="*/ 0 h 21600"/>
              <a:gd name="T2" fmla="*/ 8783640 w 21600"/>
              <a:gd name="T3" fmla="*/ 807300 h 21600"/>
              <a:gd name="T4" fmla="*/ 4391820 w 21600"/>
              <a:gd name="T5" fmla="*/ 1614600 h 21600"/>
              <a:gd name="T6" fmla="*/ 0 w 21600"/>
              <a:gd name="T7" fmla="*/ 8073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en-US" altLang="ru-RU" sz="2000" b="1" dirty="0">
                <a:solidFill>
                  <a:srgbClr val="001132"/>
                </a:solidFill>
                <a:latin typeface="Times New Roman" pitchFamily="18" charset="0"/>
                <a:cs typeface="Times New Roman" pitchFamily="18" charset="0"/>
              </a:rPr>
              <a:t>There are 11 ecological-substrate groups in the </a:t>
            </a:r>
            <a:r>
              <a:rPr lang="en-US" altLang="ru-RU" sz="2000" b="1" dirty="0" err="1">
                <a:solidFill>
                  <a:srgbClr val="001132"/>
                </a:solidFill>
                <a:latin typeface="Times New Roman" pitchFamily="18" charset="0"/>
                <a:cs typeface="Times New Roman" pitchFamily="18" charset="0"/>
              </a:rPr>
              <a:t>lichenbiota</a:t>
            </a:r>
            <a:r>
              <a:rPr lang="en-US" altLang="ru-RU" sz="2000" b="1" dirty="0">
                <a:solidFill>
                  <a:srgbClr val="001132"/>
                </a:solidFill>
                <a:latin typeface="Times New Roman" pitchFamily="18" charset="0"/>
                <a:cs typeface="Times New Roman" pitchFamily="18" charset="0"/>
              </a:rPr>
              <a:t> of steppes of the Samara Region, with </a:t>
            </a:r>
            <a:r>
              <a:rPr lang="ru-RU" altLang="ru-RU" sz="2000" b="1" dirty="0" err="1">
                <a:solidFill>
                  <a:srgbClr val="001132"/>
                </a:solidFill>
                <a:latin typeface="Times New Roman" pitchFamily="18" charset="0"/>
                <a:cs typeface="Times New Roman" pitchFamily="18" charset="0"/>
              </a:rPr>
              <a:t>dominated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epigeid</a:t>
            </a:r>
            <a:r>
              <a:rPr lang="en-US" altLang="ru-RU" sz="2000" b="1" dirty="0" err="1">
                <a:solidFill>
                  <a:srgbClr val="001132"/>
                </a:solidFill>
                <a:latin typeface="Times New Roman" pitchFamily="18" charset="0"/>
                <a:cs typeface="Times New Roman" pitchFamily="18" charset="0"/>
              </a:rPr>
              <a:t>ic</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and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epilit</a:t>
            </a:r>
            <a:r>
              <a:rPr lang="en-US" altLang="ru-RU" sz="2000" b="1" dirty="0" err="1">
                <a:solidFill>
                  <a:srgbClr val="001132"/>
                </a:solidFill>
                <a:latin typeface="Times New Roman" pitchFamily="18" charset="0"/>
                <a:cs typeface="Times New Roman" pitchFamily="18" charset="0"/>
              </a:rPr>
              <a:t>ic</a:t>
            </a:r>
            <a:r>
              <a:rPr lang="en-US" altLang="ru-RU" sz="2000" b="1" dirty="0">
                <a:solidFill>
                  <a:srgbClr val="001132"/>
                </a:solidFill>
                <a:latin typeface="Times New Roman" pitchFamily="18" charset="0"/>
                <a:cs typeface="Times New Roman" pitchFamily="18" charset="0"/>
              </a:rPr>
              <a:t> species.</a:t>
            </a:r>
            <a:endParaRPr lang="ru-RU" altLang="ru-RU" sz="2000" b="1" dirty="0">
              <a:solidFill>
                <a:srgbClr val="001132"/>
              </a:solidFill>
              <a:latin typeface="Times New Roman" pitchFamily="18" charset="0"/>
              <a:cs typeface="Times New Roman" pitchFamily="18" charset="0"/>
            </a:endParaRPr>
          </a:p>
        </p:txBody>
      </p:sp>
      <p:graphicFrame>
        <p:nvGraphicFramePr>
          <p:cNvPr id="4" name="Object 4"/>
          <p:cNvGraphicFramePr/>
          <p:nvPr>
            <p:extLst>
              <p:ext uri="{D42A27DB-BD31-4B8C-83A1-F6EECF244321}">
                <p14:modId xmlns:p14="http://schemas.microsoft.com/office/powerpoint/2010/main" val="2003485259"/>
              </p:ext>
            </p:extLst>
          </p:nvPr>
        </p:nvGraphicFramePr>
        <p:xfrm>
          <a:off x="323528" y="1700808"/>
          <a:ext cx="8820471" cy="4896544"/>
        </p:xfrm>
        <a:graphic>
          <a:graphicData uri="http://schemas.openxmlformats.org/drawingml/2006/chart">
            <c:chart xmlns:c="http://schemas.openxmlformats.org/drawingml/2006/chart" xmlns:r="http://schemas.openxmlformats.org/officeDocument/2006/relationships" r:id="rId5"/>
          </a:graphicData>
        </a:graphic>
      </p:graphicFrame>
      <p:sp>
        <p:nvSpPr>
          <p:cNvPr id="9222" name="Text Box 5"/>
          <p:cNvSpPr>
            <a:spLocks/>
          </p:cNvSpPr>
          <p:nvPr/>
        </p:nvSpPr>
        <p:spPr bwMode="auto">
          <a:xfrm>
            <a:off x="1115616" y="5932569"/>
            <a:ext cx="2654101" cy="431800"/>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en-US" altLang="ru-RU" sz="2000" b="1" dirty="0">
                <a:solidFill>
                  <a:srgbClr val="001132"/>
                </a:solidFill>
                <a:latin typeface="Times New Roman" pitchFamily="18" charset="0"/>
                <a:cs typeface="Times New Roman" pitchFamily="18" charset="0"/>
              </a:rPr>
              <a:t>Number of species</a:t>
            </a:r>
            <a:endParaRPr lang="ru-RU" altLang="ru-RU" sz="2000" b="1" dirty="0">
              <a:solidFill>
                <a:srgbClr val="001132"/>
              </a:solidFill>
              <a:latin typeface="Times New Roman" pitchFamily="18" charset="0"/>
              <a:cs typeface="Times New Roman" pitchFamily="18" charset="0"/>
            </a:endParaRPr>
          </a:p>
        </p:txBody>
      </p:sp>
      <p:sp>
        <p:nvSpPr>
          <p:cNvPr id="10" name="TextBox 4">
            <a:extLst>
              <a:ext uri="{FF2B5EF4-FFF2-40B4-BE49-F238E27FC236}">
                <a16:creationId xmlns:a16="http://schemas.microsoft.com/office/drawing/2014/main" id="{5F72383F-67C9-443B-9E41-F9EE129A5A4A}"/>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12</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1" name="Text Box 2">
            <a:extLst>
              <a:ext uri="{FF2B5EF4-FFF2-40B4-BE49-F238E27FC236}">
                <a16:creationId xmlns:a16="http://schemas.microsoft.com/office/drawing/2014/main" id="{999E7A13-4FBB-4440-A8F8-3670E2371D3F}"/>
              </a:ext>
            </a:extLst>
          </p:cNvPr>
          <p:cNvSpPr>
            <a:spLocks/>
          </p:cNvSpPr>
          <p:nvPr/>
        </p:nvSpPr>
        <p:spPr bwMode="auto">
          <a:xfrm>
            <a:off x="0" y="103188"/>
            <a:ext cx="9144000" cy="760412"/>
          </a:xfrm>
          <a:custGeom>
            <a:avLst/>
            <a:gdLst>
              <a:gd name="T0" fmla="*/ 2913840 w 21600"/>
              <a:gd name="T1" fmla="*/ 0 h 21600"/>
              <a:gd name="T2" fmla="*/ 5827680 w 21600"/>
              <a:gd name="T3" fmla="*/ 380160 h 21600"/>
              <a:gd name="T4" fmla="*/ 2913840 w 21600"/>
              <a:gd name="T5" fmla="*/ 760319 h 21600"/>
              <a:gd name="T6" fmla="*/ 0 w 21600"/>
              <a:gd name="T7" fmla="*/ 3801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2500" b="1" dirty="0">
                <a:solidFill>
                  <a:srgbClr val="001132"/>
                </a:solidFill>
                <a:latin typeface="Times New Roman" pitchFamily="18" charset="0"/>
                <a:ea typeface="Microsoft YaHei" pitchFamily="34" charset="-122"/>
              </a:rPr>
              <a:t>ECOLOGICAL-</a:t>
            </a:r>
            <a:r>
              <a:rPr lang="ru-RU" altLang="ru-RU" sz="2500" b="1" dirty="0">
                <a:solidFill>
                  <a:srgbClr val="001132"/>
                </a:solidFill>
                <a:latin typeface="Times New Roman" pitchFamily="18" charset="0"/>
                <a:ea typeface="Microsoft YaHei" pitchFamily="34" charset="-122"/>
              </a:rPr>
              <a:t>SUBSTRATE </a:t>
            </a:r>
            <a:r>
              <a:rPr lang="en-US" altLang="ru-RU" sz="2500" b="1" dirty="0">
                <a:solidFill>
                  <a:srgbClr val="001132"/>
                </a:solidFill>
                <a:latin typeface="Times New Roman" pitchFamily="18" charset="0"/>
                <a:ea typeface="Microsoft YaHei" pitchFamily="34" charset="-122"/>
              </a:rPr>
              <a:t>ANALYSIS OF THE LICHENBIOTA OF STEPPES OF THE SAMARA REGION</a:t>
            </a:r>
          </a:p>
        </p:txBody>
      </p:sp>
      <p:sp>
        <p:nvSpPr>
          <p:cNvPr id="12" name="Text Box 5">
            <a:extLst>
              <a:ext uri="{FF2B5EF4-FFF2-40B4-BE49-F238E27FC236}">
                <a16:creationId xmlns:a16="http://schemas.microsoft.com/office/drawing/2014/main" id="{82EAC0B0-EC3A-4220-9C8E-AE0770FFFF8A}"/>
              </a:ext>
            </a:extLst>
          </p:cNvPr>
          <p:cNvSpPr>
            <a:spLocks/>
          </p:cNvSpPr>
          <p:nvPr/>
        </p:nvSpPr>
        <p:spPr bwMode="auto">
          <a:xfrm>
            <a:off x="6084168" y="1608083"/>
            <a:ext cx="2311880" cy="4989269"/>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hangingPunct="0">
              <a:lnSpc>
                <a:spcPct val="145000"/>
              </a:lnSpc>
            </a:pPr>
            <a:r>
              <a:rPr lang="en-US" altLang="ru-RU" sz="2000" b="1" dirty="0" err="1">
                <a:solidFill>
                  <a:srgbClr val="001132"/>
                </a:solidFill>
                <a:latin typeface="Times New Roman" pitchFamily="18" charset="0"/>
                <a:cs typeface="Times New Roman" pitchFamily="18" charset="0"/>
              </a:rPr>
              <a:t>epigeidic</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err="1">
                <a:solidFill>
                  <a:srgbClr val="001132"/>
                </a:solidFill>
                <a:latin typeface="Times New Roman" pitchFamily="18" charset="0"/>
                <a:cs typeface="Times New Roman" pitchFamily="18" charset="0"/>
              </a:rPr>
              <a:t>epilitic</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err="1">
                <a:solidFill>
                  <a:srgbClr val="001132"/>
                </a:solidFill>
                <a:latin typeface="Times New Roman" pitchFamily="18" charset="0"/>
                <a:cs typeface="Times New Roman" pitchFamily="18" charset="0"/>
              </a:rPr>
              <a:t>multisubstrate</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a:solidFill>
                  <a:srgbClr val="001132"/>
                </a:solidFill>
                <a:latin typeface="Times New Roman" pitchFamily="18" charset="0"/>
                <a:cs typeface="Times New Roman" pitchFamily="18" charset="0"/>
              </a:rPr>
              <a:t>epiphytic-epixylic</a:t>
            </a:r>
          </a:p>
          <a:p>
            <a:pPr indent="0" hangingPunct="0">
              <a:lnSpc>
                <a:spcPct val="145000"/>
              </a:lnSpc>
            </a:pPr>
            <a:r>
              <a:rPr lang="en-US" altLang="ru-RU" sz="2000" b="1" dirty="0">
                <a:solidFill>
                  <a:srgbClr val="001132"/>
                </a:solidFill>
                <a:latin typeface="Times New Roman" pitchFamily="18" charset="0"/>
                <a:cs typeface="Times New Roman" pitchFamily="18" charset="0"/>
              </a:rPr>
              <a:t>epiphytic</a:t>
            </a:r>
          </a:p>
          <a:p>
            <a:pPr indent="0" hangingPunct="0">
              <a:lnSpc>
                <a:spcPct val="145000"/>
              </a:lnSpc>
            </a:pPr>
            <a:r>
              <a:rPr lang="en-US" altLang="ru-RU" sz="2000" b="1" dirty="0">
                <a:solidFill>
                  <a:srgbClr val="001132"/>
                </a:solidFill>
                <a:latin typeface="Times New Roman" pitchFamily="18" charset="0"/>
                <a:cs typeface="Times New Roman" pitchFamily="18" charset="0"/>
              </a:rPr>
              <a:t>epixylic-</a:t>
            </a:r>
            <a:r>
              <a:rPr lang="en-US" altLang="ru-RU" sz="2000" b="1" dirty="0" err="1">
                <a:solidFill>
                  <a:srgbClr val="001132"/>
                </a:solidFill>
                <a:latin typeface="Times New Roman" pitchFamily="18" charset="0"/>
                <a:cs typeface="Times New Roman" pitchFamily="18" charset="0"/>
              </a:rPr>
              <a:t>epigeidic</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err="1">
                <a:solidFill>
                  <a:srgbClr val="001132"/>
                </a:solidFill>
                <a:latin typeface="Times New Roman" pitchFamily="18" charset="0"/>
                <a:cs typeface="Times New Roman" pitchFamily="18" charset="0"/>
              </a:rPr>
              <a:t>epigeidic-epilytic</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a:solidFill>
                  <a:srgbClr val="001132"/>
                </a:solidFill>
                <a:latin typeface="Times New Roman" pitchFamily="18" charset="0"/>
                <a:cs typeface="Times New Roman" pitchFamily="18" charset="0"/>
              </a:rPr>
              <a:t>epiphytic-</a:t>
            </a:r>
            <a:r>
              <a:rPr lang="en-US" altLang="ru-RU" sz="2000" b="1" dirty="0" err="1">
                <a:solidFill>
                  <a:srgbClr val="001132"/>
                </a:solidFill>
                <a:latin typeface="Times New Roman" pitchFamily="18" charset="0"/>
                <a:cs typeface="Times New Roman" pitchFamily="18" charset="0"/>
              </a:rPr>
              <a:t>epilytic</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err="1">
                <a:solidFill>
                  <a:srgbClr val="001132"/>
                </a:solidFill>
                <a:latin typeface="Times New Roman" pitchFamily="18" charset="0"/>
                <a:cs typeface="Times New Roman" pitchFamily="18" charset="0"/>
              </a:rPr>
              <a:t>epibryophytic</a:t>
            </a:r>
            <a:endParaRPr lang="en-US" altLang="ru-RU" sz="2000" b="1" dirty="0">
              <a:solidFill>
                <a:srgbClr val="001132"/>
              </a:solidFill>
              <a:latin typeface="Times New Roman" pitchFamily="18" charset="0"/>
              <a:cs typeface="Times New Roman" pitchFamily="18" charset="0"/>
            </a:endParaRPr>
          </a:p>
          <a:p>
            <a:pPr indent="0" hangingPunct="0">
              <a:lnSpc>
                <a:spcPct val="145000"/>
              </a:lnSpc>
            </a:pPr>
            <a:r>
              <a:rPr lang="en-US" altLang="ru-RU" sz="2000" b="1" dirty="0">
                <a:solidFill>
                  <a:srgbClr val="001132"/>
                </a:solidFill>
                <a:latin typeface="Times New Roman" pitchFamily="18" charset="0"/>
                <a:cs typeface="Times New Roman" pitchFamily="18" charset="0"/>
              </a:rPr>
              <a:t>endolytic</a:t>
            </a:r>
          </a:p>
          <a:p>
            <a:pPr indent="0" hangingPunct="0">
              <a:lnSpc>
                <a:spcPct val="145000"/>
              </a:lnSpc>
            </a:pPr>
            <a:r>
              <a:rPr lang="en-US" altLang="ru-RU" sz="2000" b="1" dirty="0">
                <a:solidFill>
                  <a:srgbClr val="001132"/>
                </a:solidFill>
                <a:latin typeface="Times New Roman" pitchFamily="18" charset="0"/>
                <a:cs typeface="Times New Roman" pitchFamily="18" charset="0"/>
              </a:rPr>
              <a:t>parasitic</a:t>
            </a:r>
            <a:endParaRPr lang="ru-RU" altLang="ru-RU" sz="2000" b="1" dirty="0">
              <a:solidFill>
                <a:srgbClr val="001132"/>
              </a:solidFill>
              <a:latin typeface="Times New Roman" pitchFamily="18" charset="0"/>
              <a:cs typeface="Times New Roman" pitchFamily="18" charset="0"/>
            </a:endParaRPr>
          </a:p>
        </p:txBody>
      </p:sp>
    </p:spTree>
    <p:extLst>
      <p:ext uri="{BB962C8B-B14F-4D97-AF65-F5344CB8AC3E}">
        <p14:creationId xmlns:p14="http://schemas.microsoft.com/office/powerpoint/2010/main" val="18811805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442C8A1B-6261-4F39-8D56-E701D61CC46A}"/>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9" name="Прямоугольник 8">
            <a:extLst>
              <a:ext uri="{FF2B5EF4-FFF2-40B4-BE49-F238E27FC236}">
                <a16:creationId xmlns:a16="http://schemas.microsoft.com/office/drawing/2014/main" id="{57287764-E47C-41B4-9F37-F6B70A608198}"/>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6" name="Text Box 5"/>
          <p:cNvSpPr>
            <a:spLocks/>
          </p:cNvSpPr>
          <p:nvPr/>
        </p:nvSpPr>
        <p:spPr bwMode="auto">
          <a:xfrm>
            <a:off x="143669" y="764704"/>
            <a:ext cx="8856662" cy="1004887"/>
          </a:xfrm>
          <a:custGeom>
            <a:avLst/>
            <a:gdLst>
              <a:gd name="T0" fmla="*/ 4428360 w 21600"/>
              <a:gd name="T1" fmla="*/ 0 h 21600"/>
              <a:gd name="T2" fmla="*/ 8856720 w 21600"/>
              <a:gd name="T3" fmla="*/ 502380 h 21600"/>
              <a:gd name="T4" fmla="*/ 4428360 w 21600"/>
              <a:gd name="T5" fmla="*/ 1004760 h 21600"/>
              <a:gd name="T6" fmla="*/ 0 w 21600"/>
              <a:gd name="T7" fmla="*/ 5023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ru-RU" altLang="ru-RU" sz="2000" b="1" dirty="0" err="1">
                <a:solidFill>
                  <a:srgbClr val="001132"/>
                </a:solidFill>
                <a:latin typeface="Times New Roman" pitchFamily="18" charset="0"/>
                <a:cs typeface="Times New Roman" pitchFamily="18" charset="0"/>
              </a:rPr>
              <a:t>Lichens</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of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s of the </a:t>
            </a:r>
            <a:r>
              <a:rPr lang="ru-RU" altLang="ru-RU" sz="2000" b="1" dirty="0" err="1">
                <a:solidFill>
                  <a:srgbClr val="001132"/>
                </a:solidFill>
                <a:latin typeface="Times New Roman" pitchFamily="18" charset="0"/>
                <a:cs typeface="Times New Roman" pitchFamily="18" charset="0"/>
              </a:rPr>
              <a:t>Samara</a:t>
            </a:r>
            <a:r>
              <a:rPr lang="en-US" altLang="ru-RU" sz="2000" b="1" dirty="0">
                <a:solidFill>
                  <a:srgbClr val="001132"/>
                </a:solidFill>
                <a:latin typeface="Times New Roman" pitchFamily="18" charset="0"/>
                <a:cs typeface="Times New Roman" pitchFamily="18" charset="0"/>
              </a:rPr>
              <a:t> Region grow</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in</a:t>
            </a:r>
            <a:r>
              <a:rPr lang="ru-RU" altLang="ru-RU" sz="2000" b="1" dirty="0">
                <a:solidFill>
                  <a:srgbClr val="001132"/>
                </a:solidFill>
                <a:latin typeface="Times New Roman" pitchFamily="18" charset="0"/>
                <a:cs typeface="Times New Roman" pitchFamily="18" charset="0"/>
              </a:rPr>
              <a:t> 21 </a:t>
            </a:r>
            <a:r>
              <a:rPr lang="en-US" altLang="ru-RU" sz="2000" b="1" dirty="0">
                <a:solidFill>
                  <a:srgbClr val="001132"/>
                </a:solidFill>
                <a:latin typeface="Times New Roman" pitchFamily="18" charset="0"/>
                <a:cs typeface="Times New Roman" pitchFamily="18" charset="0"/>
              </a:rPr>
              <a:t>plant </a:t>
            </a:r>
            <a:r>
              <a:rPr lang="ru-RU" altLang="ru-RU" sz="2000" b="1" dirty="0" err="1">
                <a:solidFill>
                  <a:srgbClr val="001132"/>
                </a:solidFill>
                <a:latin typeface="Times New Roman" pitchFamily="18" charset="0"/>
                <a:cs typeface="Times New Roman" pitchFamily="18" charset="0"/>
              </a:rPr>
              <a:t>communities</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which can be combined into 4 types</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shrub</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forests</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and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water</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communities</a:t>
            </a:r>
            <a:r>
              <a:rPr lang="ru-RU" altLang="ru-RU" sz="2000" b="1" dirty="0">
                <a:solidFill>
                  <a:srgbClr val="001132"/>
                </a:solidFill>
                <a:latin typeface="Times New Roman" pitchFamily="18" charset="0"/>
                <a:cs typeface="Times New Roman" pitchFamily="18" charset="0"/>
              </a:rPr>
              <a:t>.</a:t>
            </a:r>
          </a:p>
        </p:txBody>
      </p:sp>
      <p:sp>
        <p:nvSpPr>
          <p:cNvPr id="10245" name="Text Box 4"/>
          <p:cNvSpPr>
            <a:spLocks/>
          </p:cNvSpPr>
          <p:nvPr/>
        </p:nvSpPr>
        <p:spPr bwMode="auto">
          <a:xfrm>
            <a:off x="71438" y="71438"/>
            <a:ext cx="8988425" cy="425450"/>
          </a:xfrm>
          <a:custGeom>
            <a:avLst/>
            <a:gdLst>
              <a:gd name="T0" fmla="*/ 4494240 w 21600"/>
              <a:gd name="T1" fmla="*/ 0 h 21600"/>
              <a:gd name="T2" fmla="*/ 8988479 w 21600"/>
              <a:gd name="T3" fmla="*/ 212760 h 21600"/>
              <a:gd name="T4" fmla="*/ 44942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500" b="1" dirty="0">
                <a:solidFill>
                  <a:srgbClr val="001132"/>
                </a:solidFill>
                <a:latin typeface="Times New Roman" pitchFamily="18" charset="0"/>
                <a:ea typeface="Microsoft YaHei" pitchFamily="34" charset="-122"/>
              </a:rPr>
              <a:t>PHYTOCENOTIC </a:t>
            </a:r>
            <a:r>
              <a:rPr lang="en-US" altLang="ru-RU" sz="2500" b="1" dirty="0">
                <a:solidFill>
                  <a:srgbClr val="001132"/>
                </a:solidFill>
                <a:latin typeface="Times New Roman" pitchFamily="18" charset="0"/>
                <a:ea typeface="Microsoft YaHei" pitchFamily="34" charset="-122"/>
              </a:rPr>
              <a:t>ANALYSIS OF THE LICHENBIOTA </a:t>
            </a:r>
          </a:p>
          <a:p>
            <a:pPr algn="ctr" hangingPunct="0"/>
            <a:r>
              <a:rPr lang="en-US" altLang="ru-RU" sz="2500" b="1" dirty="0">
                <a:solidFill>
                  <a:srgbClr val="001132"/>
                </a:solidFill>
                <a:latin typeface="Times New Roman" pitchFamily="18" charset="0"/>
                <a:ea typeface="Microsoft YaHei" pitchFamily="34" charset="-122"/>
              </a:rPr>
              <a:t>OF STEPPES OF THE SAMARA REGION</a:t>
            </a:r>
            <a:endParaRPr lang="ru-RU" altLang="ru-RU" sz="2500" b="1" dirty="0">
              <a:solidFill>
                <a:srgbClr val="001132"/>
              </a:solidFill>
              <a:latin typeface="Times New Roman" pitchFamily="18" charset="0"/>
              <a:ea typeface="Microsoft YaHei" pitchFamily="34" charset="-122"/>
            </a:endParaRPr>
          </a:p>
        </p:txBody>
      </p:sp>
      <p:graphicFrame>
        <p:nvGraphicFramePr>
          <p:cNvPr id="3" name="Object 3"/>
          <p:cNvGraphicFramePr/>
          <p:nvPr>
            <p:extLst>
              <p:ext uri="{D42A27DB-BD31-4B8C-83A1-F6EECF244321}">
                <p14:modId xmlns:p14="http://schemas.microsoft.com/office/powerpoint/2010/main" val="2133083935"/>
              </p:ext>
            </p:extLst>
          </p:nvPr>
        </p:nvGraphicFramePr>
        <p:xfrm>
          <a:off x="208684" y="1655614"/>
          <a:ext cx="8683795" cy="5157762"/>
        </p:xfrm>
        <a:graphic>
          <a:graphicData uri="http://schemas.openxmlformats.org/drawingml/2006/chart">
            <c:chart xmlns:c="http://schemas.openxmlformats.org/drawingml/2006/chart" xmlns:r="http://schemas.openxmlformats.org/officeDocument/2006/relationships" r:id="rId5"/>
          </a:graphicData>
        </a:graphic>
      </p:graphicFrame>
      <p:sp>
        <p:nvSpPr>
          <p:cNvPr id="2" name="Фигура, имеющая форму буквы L 1">
            <a:extLst>
              <a:ext uri="{FF2B5EF4-FFF2-40B4-BE49-F238E27FC236}">
                <a16:creationId xmlns:a16="http://schemas.microsoft.com/office/drawing/2014/main" id="{D9B849EA-683D-4E6C-9DA0-17AAE245437A}"/>
              </a:ext>
            </a:extLst>
          </p:cNvPr>
          <p:cNvSpPr/>
          <p:nvPr/>
        </p:nvSpPr>
        <p:spPr>
          <a:xfrm>
            <a:off x="1496251" y="1814215"/>
            <a:ext cx="3322573" cy="2550889"/>
          </a:xfrm>
          <a:prstGeom prst="corner">
            <a:avLst>
              <a:gd name="adj1" fmla="val 61628"/>
              <a:gd name="adj2" fmla="val 46487"/>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3" name="Rectangle 2"/>
          <p:cNvSpPr>
            <a:spLocks/>
          </p:cNvSpPr>
          <p:nvPr/>
        </p:nvSpPr>
        <p:spPr bwMode="auto">
          <a:xfrm>
            <a:off x="3157538" y="6115050"/>
            <a:ext cx="2814637" cy="460375"/>
          </a:xfrm>
          <a:custGeom>
            <a:avLst/>
            <a:gdLst>
              <a:gd name="T0" fmla="*/ 1407240 w 21600"/>
              <a:gd name="T1" fmla="*/ 0 h 21600"/>
              <a:gd name="T2" fmla="*/ 2814480 w 21600"/>
              <a:gd name="T3" fmla="*/ 230220 h 21600"/>
              <a:gd name="T4" fmla="*/ 1407240 w 21600"/>
              <a:gd name="T5" fmla="*/ 460439 h 21600"/>
              <a:gd name="T6" fmla="*/ 0 w 21600"/>
              <a:gd name="T7" fmla="*/ 2302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25" name="TextBox 4">
            <a:extLst>
              <a:ext uri="{FF2B5EF4-FFF2-40B4-BE49-F238E27FC236}">
                <a16:creationId xmlns:a16="http://schemas.microsoft.com/office/drawing/2014/main" id="{39BE5FEF-44F7-4FD6-81EC-BEB61FC9F01B}"/>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13</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27" name="Text Box 5">
            <a:extLst>
              <a:ext uri="{FF2B5EF4-FFF2-40B4-BE49-F238E27FC236}">
                <a16:creationId xmlns:a16="http://schemas.microsoft.com/office/drawing/2014/main" id="{5CF23439-7EEF-4810-B40F-BA9B961B114D}"/>
              </a:ext>
            </a:extLst>
          </p:cNvPr>
          <p:cNvSpPr>
            <a:spLocks/>
          </p:cNvSpPr>
          <p:nvPr/>
        </p:nvSpPr>
        <p:spPr bwMode="auto">
          <a:xfrm>
            <a:off x="6876255" y="5729947"/>
            <a:ext cx="2016224" cy="460375"/>
          </a:xfrm>
          <a:custGeom>
            <a:avLst/>
            <a:gdLst>
              <a:gd name="T0" fmla="*/ 4428360 w 21600"/>
              <a:gd name="T1" fmla="*/ 0 h 21600"/>
              <a:gd name="T2" fmla="*/ 8856720 w 21600"/>
              <a:gd name="T3" fmla="*/ 502380 h 21600"/>
              <a:gd name="T4" fmla="*/ 4428360 w 21600"/>
              <a:gd name="T5" fmla="*/ 1004760 h 21600"/>
              <a:gd name="T6" fmla="*/ 0 w 21600"/>
              <a:gd name="T7" fmla="*/ 5023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algn="just" hangingPunct="0"/>
            <a:r>
              <a:rPr lang="en-US" altLang="ru-RU" sz="2000" b="1" dirty="0">
                <a:solidFill>
                  <a:srgbClr val="001132"/>
                </a:solidFill>
                <a:latin typeface="Times New Roman" pitchFamily="18" charset="0"/>
                <a:cs typeface="Times New Roman" pitchFamily="18" charset="0"/>
              </a:rPr>
              <a:t>Types of steppes</a:t>
            </a:r>
          </a:p>
          <a:p>
            <a:pPr indent="0" algn="just" hangingPunct="0"/>
            <a:endParaRPr lang="ru-RU" altLang="ru-RU" sz="2000" b="1" dirty="0">
              <a:solidFill>
                <a:srgbClr val="001132"/>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04929916-3C26-40AB-9ACF-B95E030C5FAD}"/>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26" name="Прямоугольник 25">
            <a:extLst>
              <a:ext uri="{FF2B5EF4-FFF2-40B4-BE49-F238E27FC236}">
                <a16:creationId xmlns:a16="http://schemas.microsoft.com/office/drawing/2014/main" id="{2C74DFA0-36D1-4E10-8D76-0AB987C1E968}"/>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2">
            <a:extLst>
              <a:ext uri="{FF2B5EF4-FFF2-40B4-BE49-F238E27FC236}">
                <a16:creationId xmlns:a16="http://schemas.microsoft.com/office/drawing/2014/main" id="{D876DCD6-92D0-416F-B6C3-ADB62F5F1242}"/>
              </a:ext>
            </a:extLst>
          </p:cNvPr>
          <p:cNvSpPr>
            <a:spLocks/>
          </p:cNvSpPr>
          <p:nvPr/>
        </p:nvSpPr>
        <p:spPr bwMode="auto">
          <a:xfrm>
            <a:off x="3157538" y="6115050"/>
            <a:ext cx="2814637" cy="460375"/>
          </a:xfrm>
          <a:custGeom>
            <a:avLst/>
            <a:gdLst>
              <a:gd name="T0" fmla="*/ 1407240 w 21600"/>
              <a:gd name="T1" fmla="*/ 0 h 21600"/>
              <a:gd name="T2" fmla="*/ 2814480 w 21600"/>
              <a:gd name="T3" fmla="*/ 230220 h 21600"/>
              <a:gd name="T4" fmla="*/ 1407240 w 21600"/>
              <a:gd name="T5" fmla="*/ 460439 h 21600"/>
              <a:gd name="T6" fmla="*/ 0 w 21600"/>
              <a:gd name="T7" fmla="*/ 2302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pic>
        <p:nvPicPr>
          <p:cNvPr id="28" name="Рисунок 27">
            <a:extLst>
              <a:ext uri="{FF2B5EF4-FFF2-40B4-BE49-F238E27FC236}">
                <a16:creationId xmlns:a16="http://schemas.microsoft.com/office/drawing/2014/main" id="{57B63399-B3B4-48F5-A2EE-C977C693EA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3807" y="1235103"/>
            <a:ext cx="3131840" cy="2348880"/>
          </a:xfrm>
          <a:prstGeom prst="rect">
            <a:avLst/>
          </a:prstGeom>
          <a:ln>
            <a:solidFill>
              <a:srgbClr val="001132"/>
            </a:solidFill>
          </a:ln>
        </p:spPr>
      </p:pic>
      <p:pic>
        <p:nvPicPr>
          <p:cNvPr id="29" name="Рисунок 28">
            <a:extLst>
              <a:ext uri="{FF2B5EF4-FFF2-40B4-BE49-F238E27FC236}">
                <a16:creationId xmlns:a16="http://schemas.microsoft.com/office/drawing/2014/main" id="{68FF3271-00C1-4935-AD51-DF7EF851B9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2546" y="888015"/>
            <a:ext cx="3184620" cy="2388465"/>
          </a:xfrm>
          <a:prstGeom prst="rect">
            <a:avLst/>
          </a:prstGeom>
          <a:ln>
            <a:solidFill>
              <a:srgbClr val="001132"/>
            </a:solidFill>
          </a:ln>
        </p:spPr>
      </p:pic>
      <p:pic>
        <p:nvPicPr>
          <p:cNvPr id="30" name="Рисунок 29">
            <a:extLst>
              <a:ext uri="{FF2B5EF4-FFF2-40B4-BE49-F238E27FC236}">
                <a16:creationId xmlns:a16="http://schemas.microsoft.com/office/drawing/2014/main" id="{1DF6FA13-0AE7-4521-BC64-E54A029F2C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2854" y="1170657"/>
            <a:ext cx="3131840" cy="2348880"/>
          </a:xfrm>
          <a:prstGeom prst="rect">
            <a:avLst/>
          </a:prstGeom>
          <a:ln>
            <a:solidFill>
              <a:srgbClr val="001132"/>
            </a:solidFill>
          </a:ln>
        </p:spPr>
      </p:pic>
      <p:sp>
        <p:nvSpPr>
          <p:cNvPr id="31" name="Text Box 5">
            <a:extLst>
              <a:ext uri="{FF2B5EF4-FFF2-40B4-BE49-F238E27FC236}">
                <a16:creationId xmlns:a16="http://schemas.microsoft.com/office/drawing/2014/main" id="{1043BEE0-E3E6-471A-90D1-D152770F4436}"/>
              </a:ext>
            </a:extLst>
          </p:cNvPr>
          <p:cNvSpPr>
            <a:spLocks/>
          </p:cNvSpPr>
          <p:nvPr/>
        </p:nvSpPr>
        <p:spPr bwMode="auto">
          <a:xfrm>
            <a:off x="-36512" y="3568719"/>
            <a:ext cx="3921866"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Crinitaria</a:t>
            </a:r>
            <a:r>
              <a:rPr lang="ru-RU" altLang="ru-RU" sz="2000" b="1" dirty="0">
                <a:solidFill>
                  <a:srgbClr val="001132"/>
                </a:solidFill>
                <a:latin typeface="Times New Roman" pitchFamily="18" charset="0"/>
                <a:cs typeface="Times New Roman" pitchFamily="18" charset="0"/>
              </a:rPr>
              <a:t> steppe</a:t>
            </a:r>
          </a:p>
        </p:txBody>
      </p:sp>
      <p:sp>
        <p:nvSpPr>
          <p:cNvPr id="32" name="Text Box 5">
            <a:extLst>
              <a:ext uri="{FF2B5EF4-FFF2-40B4-BE49-F238E27FC236}">
                <a16:creationId xmlns:a16="http://schemas.microsoft.com/office/drawing/2014/main" id="{7B66572B-B372-4428-A116-1121DD7AC9B8}"/>
              </a:ext>
            </a:extLst>
          </p:cNvPr>
          <p:cNvSpPr>
            <a:spLocks/>
          </p:cNvSpPr>
          <p:nvPr/>
        </p:nvSpPr>
        <p:spPr bwMode="auto">
          <a:xfrm>
            <a:off x="5514733" y="3573016"/>
            <a:ext cx="3629267"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ru-RU" altLang="ru-RU" sz="2000" b="1" dirty="0" err="1">
                <a:solidFill>
                  <a:srgbClr val="001132"/>
                </a:solidFill>
                <a:latin typeface="Times New Roman" pitchFamily="18" charset="0"/>
                <a:cs typeface="Times New Roman" pitchFamily="18" charset="0"/>
              </a:rPr>
              <a:t>Forb</a:t>
            </a:r>
            <a:r>
              <a:rPr lang="en-US" altLang="ru-RU" sz="2000" b="1" dirty="0">
                <a:solidFill>
                  <a:srgbClr val="001132"/>
                </a:solidFill>
                <a:latin typeface="Times New Roman" pitchFamily="18" charset="0"/>
                <a:cs typeface="Times New Roman" pitchFamily="18" charset="0"/>
              </a:rPr>
              <a:t>s</a:t>
            </a:r>
            <a:r>
              <a:rPr lang="ru-RU" altLang="ru-RU" sz="2000" b="1" dirty="0">
                <a:solidFill>
                  <a:srgbClr val="001132"/>
                </a:solidFill>
                <a:latin typeface="Times New Roman" pitchFamily="18" charset="0"/>
                <a:cs typeface="Times New Roman" pitchFamily="18" charset="0"/>
              </a:rPr>
              <a:t>-</a:t>
            </a:r>
            <a:r>
              <a:rPr lang="en-US" altLang="ru-RU" sz="2000" b="1" i="1" dirty="0">
                <a:solidFill>
                  <a:srgbClr val="001132"/>
                </a:solidFill>
                <a:latin typeface="Times New Roman" pitchFamily="18" charset="0"/>
                <a:cs typeface="Times New Roman" pitchFamily="18" charset="0"/>
              </a:rPr>
              <a:t>Artemisia</a:t>
            </a:r>
            <a:r>
              <a:rPr lang="ru-RU" altLang="ru-RU" sz="2000" b="1" dirty="0">
                <a:solidFill>
                  <a:srgbClr val="001132"/>
                </a:solidFill>
                <a:latin typeface="Times New Roman" pitchFamily="18" charset="0"/>
                <a:cs typeface="Times New Roman" pitchFamily="18" charset="0"/>
              </a:rPr>
              <a:t> steppe</a:t>
            </a:r>
          </a:p>
        </p:txBody>
      </p:sp>
      <p:sp>
        <p:nvSpPr>
          <p:cNvPr id="33" name="Text Box 4">
            <a:extLst>
              <a:ext uri="{FF2B5EF4-FFF2-40B4-BE49-F238E27FC236}">
                <a16:creationId xmlns:a16="http://schemas.microsoft.com/office/drawing/2014/main" id="{9F707ED4-0E9B-4C94-8AB3-8B1730446B18}"/>
              </a:ext>
            </a:extLst>
          </p:cNvPr>
          <p:cNvSpPr>
            <a:spLocks/>
          </p:cNvSpPr>
          <p:nvPr/>
        </p:nvSpPr>
        <p:spPr bwMode="auto">
          <a:xfrm>
            <a:off x="71438" y="71438"/>
            <a:ext cx="8988425" cy="425450"/>
          </a:xfrm>
          <a:custGeom>
            <a:avLst/>
            <a:gdLst>
              <a:gd name="T0" fmla="*/ 4494240 w 21600"/>
              <a:gd name="T1" fmla="*/ 0 h 21600"/>
              <a:gd name="T2" fmla="*/ 8988479 w 21600"/>
              <a:gd name="T3" fmla="*/ 212760 h 21600"/>
              <a:gd name="T4" fmla="*/ 44942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2500" b="1" dirty="0">
                <a:solidFill>
                  <a:srgbClr val="001132"/>
                </a:solidFill>
                <a:latin typeface="Times New Roman" pitchFamily="18" charset="0"/>
                <a:ea typeface="Microsoft YaHei" pitchFamily="34" charset="-122"/>
              </a:rPr>
              <a:t>TYPES OF STEPPES WITH  LOT OF LICHENS</a:t>
            </a:r>
            <a:endParaRPr lang="ru-RU" altLang="ru-RU" sz="2500" b="1" dirty="0">
              <a:solidFill>
                <a:srgbClr val="001132"/>
              </a:solidFill>
              <a:latin typeface="Times New Roman" pitchFamily="18" charset="0"/>
              <a:ea typeface="Microsoft YaHei" pitchFamily="34" charset="-122"/>
            </a:endParaRPr>
          </a:p>
          <a:p>
            <a:pPr algn="ctr" hangingPunct="0"/>
            <a:r>
              <a:rPr lang="en-US" altLang="ru-RU" sz="2500" b="1" dirty="0">
                <a:solidFill>
                  <a:srgbClr val="001132"/>
                </a:solidFill>
                <a:latin typeface="Times New Roman" pitchFamily="18" charset="0"/>
                <a:ea typeface="Microsoft YaHei" pitchFamily="34" charset="-122"/>
              </a:rPr>
              <a:t>IN SAMARA REGION</a:t>
            </a:r>
            <a:endParaRPr lang="ru-RU" altLang="ru-RU" sz="2500" b="1" dirty="0">
              <a:solidFill>
                <a:srgbClr val="001132"/>
              </a:solidFill>
              <a:latin typeface="Times New Roman" pitchFamily="18" charset="0"/>
              <a:ea typeface="Microsoft YaHei" pitchFamily="34" charset="-122"/>
            </a:endParaRPr>
          </a:p>
        </p:txBody>
      </p:sp>
      <p:sp>
        <p:nvSpPr>
          <p:cNvPr id="34" name="Text Box 5">
            <a:extLst>
              <a:ext uri="{FF2B5EF4-FFF2-40B4-BE49-F238E27FC236}">
                <a16:creationId xmlns:a16="http://schemas.microsoft.com/office/drawing/2014/main" id="{958A11F7-C706-4842-8DD5-A8EAD7F84FC4}"/>
              </a:ext>
            </a:extLst>
          </p:cNvPr>
          <p:cNvSpPr>
            <a:spLocks/>
          </p:cNvSpPr>
          <p:nvPr/>
        </p:nvSpPr>
        <p:spPr bwMode="auto">
          <a:xfrm>
            <a:off x="3394694" y="3300777"/>
            <a:ext cx="2289113"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t>
            </a:r>
            <a:r>
              <a:rPr lang="ru-RU" altLang="ru-RU" sz="2000" b="1" dirty="0">
                <a:solidFill>
                  <a:srgbClr val="001132"/>
                </a:solidFill>
                <a:latin typeface="Times New Roman" pitchFamily="18" charset="0"/>
                <a:cs typeface="Times New Roman" pitchFamily="18" charset="0"/>
              </a:rPr>
              <a:t> steppe</a:t>
            </a:r>
          </a:p>
        </p:txBody>
      </p:sp>
      <p:pic>
        <p:nvPicPr>
          <p:cNvPr id="35" name="Рисунок 34">
            <a:extLst>
              <a:ext uri="{FF2B5EF4-FFF2-40B4-BE49-F238E27FC236}">
                <a16:creationId xmlns:a16="http://schemas.microsoft.com/office/drawing/2014/main" id="{4E0F0E8E-C9B2-4C4D-8BA7-A87B3BE069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55451" y="4028894"/>
            <a:ext cx="3196555" cy="2397416"/>
          </a:xfrm>
          <a:prstGeom prst="rect">
            <a:avLst/>
          </a:prstGeom>
          <a:ln>
            <a:solidFill>
              <a:srgbClr val="001132"/>
            </a:solidFill>
          </a:ln>
        </p:spPr>
      </p:pic>
      <p:pic>
        <p:nvPicPr>
          <p:cNvPr id="36" name="Рисунок 35">
            <a:extLst>
              <a:ext uri="{FF2B5EF4-FFF2-40B4-BE49-F238E27FC236}">
                <a16:creationId xmlns:a16="http://schemas.microsoft.com/office/drawing/2014/main" id="{A1007314-903D-4D21-B5B0-16A6BD4858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6426" y="4065452"/>
            <a:ext cx="3196556" cy="2397417"/>
          </a:xfrm>
          <a:prstGeom prst="rect">
            <a:avLst/>
          </a:prstGeom>
          <a:ln>
            <a:solidFill>
              <a:srgbClr val="001132"/>
            </a:solidFill>
          </a:ln>
        </p:spPr>
      </p:pic>
      <p:sp>
        <p:nvSpPr>
          <p:cNvPr id="37" name="Text Box 5">
            <a:extLst>
              <a:ext uri="{FF2B5EF4-FFF2-40B4-BE49-F238E27FC236}">
                <a16:creationId xmlns:a16="http://schemas.microsoft.com/office/drawing/2014/main" id="{7B62ED05-8812-40EF-92E2-9E9842BC6310}"/>
              </a:ext>
            </a:extLst>
          </p:cNvPr>
          <p:cNvSpPr>
            <a:spLocks/>
          </p:cNvSpPr>
          <p:nvPr/>
        </p:nvSpPr>
        <p:spPr bwMode="auto">
          <a:xfrm>
            <a:off x="4860513" y="6361742"/>
            <a:ext cx="3600400"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Festuca-Artemisia</a:t>
            </a:r>
            <a:r>
              <a:rPr lang="ru-RU" altLang="ru-RU" sz="2000" b="1" dirty="0">
                <a:solidFill>
                  <a:srgbClr val="001132"/>
                </a:solidFill>
                <a:latin typeface="Times New Roman" pitchFamily="18" charset="0"/>
                <a:cs typeface="Times New Roman" pitchFamily="18" charset="0"/>
              </a:rPr>
              <a:t> steppe</a:t>
            </a:r>
          </a:p>
        </p:txBody>
      </p:sp>
      <p:sp>
        <p:nvSpPr>
          <p:cNvPr id="38" name="Text Box 5">
            <a:extLst>
              <a:ext uri="{FF2B5EF4-FFF2-40B4-BE49-F238E27FC236}">
                <a16:creationId xmlns:a16="http://schemas.microsoft.com/office/drawing/2014/main" id="{ABE3D652-18C1-4FD6-B945-8C287BE285AC}"/>
              </a:ext>
            </a:extLst>
          </p:cNvPr>
          <p:cNvSpPr>
            <a:spLocks/>
          </p:cNvSpPr>
          <p:nvPr/>
        </p:nvSpPr>
        <p:spPr bwMode="auto">
          <a:xfrm>
            <a:off x="703775" y="6174837"/>
            <a:ext cx="3924941" cy="647308"/>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dirty="0">
                <a:solidFill>
                  <a:srgbClr val="001132"/>
                </a:solidFill>
                <a:latin typeface="Times New Roman" pitchFamily="18" charset="0"/>
                <a:cs typeface="Times New Roman" pitchFamily="18" charset="0"/>
              </a:rPr>
              <a:t>Forbs-</a:t>
            </a:r>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Stipa</a:t>
            </a:r>
            <a:r>
              <a:rPr lang="ru-RU" altLang="ru-RU" sz="2000" b="1" dirty="0">
                <a:solidFill>
                  <a:srgbClr val="001132"/>
                </a:solidFill>
                <a:latin typeface="Times New Roman" pitchFamily="18" charset="0"/>
                <a:cs typeface="Times New Roman" pitchFamily="18" charset="0"/>
              </a:rPr>
              <a:t> steppe</a:t>
            </a:r>
          </a:p>
        </p:txBody>
      </p:sp>
      <p:sp>
        <p:nvSpPr>
          <p:cNvPr id="44" name="TextBox 4">
            <a:extLst>
              <a:ext uri="{FF2B5EF4-FFF2-40B4-BE49-F238E27FC236}">
                <a16:creationId xmlns:a16="http://schemas.microsoft.com/office/drawing/2014/main" id="{A9F9E995-E698-4A6F-86D5-6C64E6DA1382}"/>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r>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t>12</a:t>
            </a:r>
          </a:p>
        </p:txBody>
      </p:sp>
      <p:sp>
        <p:nvSpPr>
          <p:cNvPr id="45" name="Text Box 5">
            <a:extLst>
              <a:ext uri="{FF2B5EF4-FFF2-40B4-BE49-F238E27FC236}">
                <a16:creationId xmlns:a16="http://schemas.microsoft.com/office/drawing/2014/main" id="{F1272B04-EBEA-473E-B97B-4386BDE0D7BA}"/>
              </a:ext>
            </a:extLst>
          </p:cNvPr>
          <p:cNvSpPr>
            <a:spLocks/>
          </p:cNvSpPr>
          <p:nvPr/>
        </p:nvSpPr>
        <p:spPr bwMode="auto">
          <a:xfrm>
            <a:off x="31055" y="3568719"/>
            <a:ext cx="3921866"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Crinitaria</a:t>
            </a:r>
            <a:r>
              <a:rPr lang="ru-RU" altLang="ru-RU" sz="2000" b="1" dirty="0">
                <a:solidFill>
                  <a:srgbClr val="001132"/>
                </a:solidFill>
                <a:latin typeface="Times New Roman" pitchFamily="18" charset="0"/>
                <a:cs typeface="Times New Roman" pitchFamily="18" charset="0"/>
              </a:rPr>
              <a:t> steppe</a:t>
            </a:r>
          </a:p>
        </p:txBody>
      </p:sp>
      <p:sp>
        <p:nvSpPr>
          <p:cNvPr id="46" name="Text Box 5">
            <a:extLst>
              <a:ext uri="{FF2B5EF4-FFF2-40B4-BE49-F238E27FC236}">
                <a16:creationId xmlns:a16="http://schemas.microsoft.com/office/drawing/2014/main" id="{9D21B729-DEE7-4131-BE70-8AB41B9735EB}"/>
              </a:ext>
            </a:extLst>
          </p:cNvPr>
          <p:cNvSpPr>
            <a:spLocks/>
          </p:cNvSpPr>
          <p:nvPr/>
        </p:nvSpPr>
        <p:spPr bwMode="auto">
          <a:xfrm>
            <a:off x="3462261" y="3300777"/>
            <a:ext cx="2289113"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t>
            </a:r>
            <a:r>
              <a:rPr lang="ru-RU" altLang="ru-RU" sz="2000" b="1" dirty="0">
                <a:solidFill>
                  <a:srgbClr val="001132"/>
                </a:solidFill>
                <a:latin typeface="Times New Roman" pitchFamily="18" charset="0"/>
                <a:cs typeface="Times New Roman" pitchFamily="18" charset="0"/>
              </a:rPr>
              <a:t> steppe</a:t>
            </a:r>
          </a:p>
        </p:txBody>
      </p:sp>
    </p:spTree>
    <p:extLst>
      <p:ext uri="{BB962C8B-B14F-4D97-AF65-F5344CB8AC3E}">
        <p14:creationId xmlns:p14="http://schemas.microsoft.com/office/powerpoint/2010/main" val="27829465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F16C79FE-F539-4814-8D0F-1668EAE7D865}"/>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23" name="Прямоугольник 22">
            <a:extLst>
              <a:ext uri="{FF2B5EF4-FFF2-40B4-BE49-F238E27FC236}">
                <a16:creationId xmlns:a16="http://schemas.microsoft.com/office/drawing/2014/main" id="{2436ED25-EAF4-465C-860F-ACF6D67A8490}"/>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Rectangle 2">
            <a:extLst>
              <a:ext uri="{FF2B5EF4-FFF2-40B4-BE49-F238E27FC236}">
                <a16:creationId xmlns:a16="http://schemas.microsoft.com/office/drawing/2014/main" id="{19B7CC92-C828-4118-A091-1C0ADD205F25}"/>
              </a:ext>
            </a:extLst>
          </p:cNvPr>
          <p:cNvSpPr>
            <a:spLocks/>
          </p:cNvSpPr>
          <p:nvPr/>
        </p:nvSpPr>
        <p:spPr bwMode="auto">
          <a:xfrm>
            <a:off x="3157538" y="6115050"/>
            <a:ext cx="2814637" cy="460375"/>
          </a:xfrm>
          <a:custGeom>
            <a:avLst/>
            <a:gdLst>
              <a:gd name="T0" fmla="*/ 1407240 w 21600"/>
              <a:gd name="T1" fmla="*/ 0 h 21600"/>
              <a:gd name="T2" fmla="*/ 2814480 w 21600"/>
              <a:gd name="T3" fmla="*/ 230220 h 21600"/>
              <a:gd name="T4" fmla="*/ 1407240 w 21600"/>
              <a:gd name="T5" fmla="*/ 460439 h 21600"/>
              <a:gd name="T6" fmla="*/ 0 w 21600"/>
              <a:gd name="T7" fmla="*/ 2302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pic>
        <p:nvPicPr>
          <p:cNvPr id="35" name="Рисунок 34">
            <a:extLst>
              <a:ext uri="{FF2B5EF4-FFF2-40B4-BE49-F238E27FC236}">
                <a16:creationId xmlns:a16="http://schemas.microsoft.com/office/drawing/2014/main" id="{42A099FA-480B-46B9-AD3E-9E07D3648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3807" y="1235103"/>
            <a:ext cx="3131840" cy="2348880"/>
          </a:xfrm>
          <a:prstGeom prst="rect">
            <a:avLst/>
          </a:prstGeom>
          <a:ln>
            <a:solidFill>
              <a:srgbClr val="001132"/>
            </a:solidFill>
          </a:ln>
        </p:spPr>
      </p:pic>
      <p:pic>
        <p:nvPicPr>
          <p:cNvPr id="36" name="Рисунок 35">
            <a:extLst>
              <a:ext uri="{FF2B5EF4-FFF2-40B4-BE49-F238E27FC236}">
                <a16:creationId xmlns:a16="http://schemas.microsoft.com/office/drawing/2014/main" id="{348735F5-3160-4801-9B99-77D70E80C4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2546" y="888015"/>
            <a:ext cx="3184620" cy="2388465"/>
          </a:xfrm>
          <a:prstGeom prst="rect">
            <a:avLst/>
          </a:prstGeom>
          <a:ln>
            <a:solidFill>
              <a:srgbClr val="001132"/>
            </a:solidFill>
          </a:ln>
        </p:spPr>
      </p:pic>
      <p:pic>
        <p:nvPicPr>
          <p:cNvPr id="37" name="Рисунок 36">
            <a:extLst>
              <a:ext uri="{FF2B5EF4-FFF2-40B4-BE49-F238E27FC236}">
                <a16:creationId xmlns:a16="http://schemas.microsoft.com/office/drawing/2014/main" id="{B47F23F3-AC43-4136-810F-339C2E2D2B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2854" y="1170657"/>
            <a:ext cx="3131840" cy="2348880"/>
          </a:xfrm>
          <a:prstGeom prst="rect">
            <a:avLst/>
          </a:prstGeom>
          <a:ln>
            <a:solidFill>
              <a:srgbClr val="001132"/>
            </a:solidFill>
          </a:ln>
        </p:spPr>
      </p:pic>
      <p:sp>
        <p:nvSpPr>
          <p:cNvPr id="38" name="Text Box 5">
            <a:extLst>
              <a:ext uri="{FF2B5EF4-FFF2-40B4-BE49-F238E27FC236}">
                <a16:creationId xmlns:a16="http://schemas.microsoft.com/office/drawing/2014/main" id="{F7ED19C3-9A35-4876-9480-A29767629417}"/>
              </a:ext>
            </a:extLst>
          </p:cNvPr>
          <p:cNvSpPr>
            <a:spLocks/>
          </p:cNvSpPr>
          <p:nvPr/>
        </p:nvSpPr>
        <p:spPr bwMode="auto">
          <a:xfrm>
            <a:off x="-36512" y="3568719"/>
            <a:ext cx="3921866"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Crinitaria</a:t>
            </a:r>
            <a:r>
              <a:rPr lang="ru-RU" altLang="ru-RU" sz="2000" b="1" dirty="0">
                <a:solidFill>
                  <a:srgbClr val="001132"/>
                </a:solidFill>
                <a:latin typeface="Times New Roman" pitchFamily="18" charset="0"/>
                <a:cs typeface="Times New Roman" pitchFamily="18" charset="0"/>
              </a:rPr>
              <a:t> steppe</a:t>
            </a:r>
          </a:p>
        </p:txBody>
      </p:sp>
      <p:sp>
        <p:nvSpPr>
          <p:cNvPr id="39" name="Text Box 5">
            <a:extLst>
              <a:ext uri="{FF2B5EF4-FFF2-40B4-BE49-F238E27FC236}">
                <a16:creationId xmlns:a16="http://schemas.microsoft.com/office/drawing/2014/main" id="{AC02B60B-D840-409A-9491-00B805A087E3}"/>
              </a:ext>
            </a:extLst>
          </p:cNvPr>
          <p:cNvSpPr>
            <a:spLocks/>
          </p:cNvSpPr>
          <p:nvPr/>
        </p:nvSpPr>
        <p:spPr bwMode="auto">
          <a:xfrm>
            <a:off x="5514733" y="3573016"/>
            <a:ext cx="3629267"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ru-RU" altLang="ru-RU" sz="2000" b="1" dirty="0" err="1">
                <a:solidFill>
                  <a:srgbClr val="001132"/>
                </a:solidFill>
                <a:latin typeface="Times New Roman" pitchFamily="18" charset="0"/>
                <a:cs typeface="Times New Roman" pitchFamily="18" charset="0"/>
              </a:rPr>
              <a:t>Forb</a:t>
            </a:r>
            <a:r>
              <a:rPr lang="en-US" altLang="ru-RU" sz="2000" b="1" dirty="0">
                <a:solidFill>
                  <a:srgbClr val="001132"/>
                </a:solidFill>
                <a:latin typeface="Times New Roman" pitchFamily="18" charset="0"/>
                <a:cs typeface="Times New Roman" pitchFamily="18" charset="0"/>
              </a:rPr>
              <a:t>s</a:t>
            </a:r>
            <a:r>
              <a:rPr lang="ru-RU" altLang="ru-RU" sz="2000" b="1" dirty="0">
                <a:solidFill>
                  <a:srgbClr val="001132"/>
                </a:solidFill>
                <a:latin typeface="Times New Roman" pitchFamily="18" charset="0"/>
                <a:cs typeface="Times New Roman" pitchFamily="18" charset="0"/>
              </a:rPr>
              <a:t>-</a:t>
            </a:r>
            <a:r>
              <a:rPr lang="en-US" altLang="ru-RU" sz="2000" b="1" i="1" dirty="0">
                <a:solidFill>
                  <a:srgbClr val="001132"/>
                </a:solidFill>
                <a:latin typeface="Times New Roman" pitchFamily="18" charset="0"/>
                <a:cs typeface="Times New Roman" pitchFamily="18" charset="0"/>
              </a:rPr>
              <a:t>Artemisia</a:t>
            </a:r>
            <a:r>
              <a:rPr lang="ru-RU" altLang="ru-RU" sz="2000" b="1" dirty="0">
                <a:solidFill>
                  <a:srgbClr val="001132"/>
                </a:solidFill>
                <a:latin typeface="Times New Roman" pitchFamily="18" charset="0"/>
                <a:cs typeface="Times New Roman" pitchFamily="18" charset="0"/>
              </a:rPr>
              <a:t> steppe</a:t>
            </a:r>
          </a:p>
        </p:txBody>
      </p:sp>
      <p:sp>
        <p:nvSpPr>
          <p:cNvPr id="40" name="Text Box 4">
            <a:extLst>
              <a:ext uri="{FF2B5EF4-FFF2-40B4-BE49-F238E27FC236}">
                <a16:creationId xmlns:a16="http://schemas.microsoft.com/office/drawing/2014/main" id="{DBC58C61-FD30-447C-9988-3CE642E45D6B}"/>
              </a:ext>
            </a:extLst>
          </p:cNvPr>
          <p:cNvSpPr>
            <a:spLocks/>
          </p:cNvSpPr>
          <p:nvPr/>
        </p:nvSpPr>
        <p:spPr bwMode="auto">
          <a:xfrm>
            <a:off x="71438" y="71438"/>
            <a:ext cx="8988425" cy="425450"/>
          </a:xfrm>
          <a:custGeom>
            <a:avLst/>
            <a:gdLst>
              <a:gd name="T0" fmla="*/ 4494240 w 21600"/>
              <a:gd name="T1" fmla="*/ 0 h 21600"/>
              <a:gd name="T2" fmla="*/ 8988479 w 21600"/>
              <a:gd name="T3" fmla="*/ 212760 h 21600"/>
              <a:gd name="T4" fmla="*/ 44942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500" b="1" dirty="0">
                <a:solidFill>
                  <a:srgbClr val="001132"/>
                </a:solidFill>
                <a:latin typeface="Times New Roman" pitchFamily="18" charset="0"/>
                <a:ea typeface="Microsoft YaHei" pitchFamily="34" charset="-122"/>
              </a:rPr>
              <a:t>RARE AND ENDANGERED SPECIES OF LICHENS</a:t>
            </a:r>
          </a:p>
          <a:p>
            <a:pPr algn="ctr" hangingPunct="0"/>
            <a:r>
              <a:rPr lang="en-US" altLang="ru-RU" sz="2500" b="1" dirty="0">
                <a:solidFill>
                  <a:srgbClr val="001132"/>
                </a:solidFill>
                <a:latin typeface="Times New Roman" pitchFamily="18" charset="0"/>
                <a:ea typeface="Microsoft YaHei" pitchFamily="34" charset="-122"/>
              </a:rPr>
              <a:t>OF STEPPES OF THE SAMARA REGION</a:t>
            </a:r>
            <a:endParaRPr lang="ru-RU" altLang="ru-RU" sz="2500" b="1" dirty="0">
              <a:solidFill>
                <a:srgbClr val="001132"/>
              </a:solidFill>
              <a:latin typeface="Times New Roman" pitchFamily="18" charset="0"/>
              <a:ea typeface="Microsoft YaHei" pitchFamily="34" charset="-122"/>
            </a:endParaRPr>
          </a:p>
        </p:txBody>
      </p:sp>
      <p:sp>
        <p:nvSpPr>
          <p:cNvPr id="41" name="Text Box 5">
            <a:extLst>
              <a:ext uri="{FF2B5EF4-FFF2-40B4-BE49-F238E27FC236}">
                <a16:creationId xmlns:a16="http://schemas.microsoft.com/office/drawing/2014/main" id="{5A7733A4-6EA4-4EB1-B92A-DF2A8E7A900A}"/>
              </a:ext>
            </a:extLst>
          </p:cNvPr>
          <p:cNvSpPr>
            <a:spLocks/>
          </p:cNvSpPr>
          <p:nvPr/>
        </p:nvSpPr>
        <p:spPr bwMode="auto">
          <a:xfrm>
            <a:off x="3394694" y="3300777"/>
            <a:ext cx="2289113"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t>
            </a:r>
            <a:r>
              <a:rPr lang="ru-RU" altLang="ru-RU" sz="2000" b="1" dirty="0">
                <a:solidFill>
                  <a:srgbClr val="001132"/>
                </a:solidFill>
                <a:latin typeface="Times New Roman" pitchFamily="18" charset="0"/>
                <a:cs typeface="Times New Roman" pitchFamily="18" charset="0"/>
              </a:rPr>
              <a:t> steppe</a:t>
            </a:r>
          </a:p>
        </p:txBody>
      </p:sp>
      <p:pic>
        <p:nvPicPr>
          <p:cNvPr id="42" name="Рисунок 41">
            <a:extLst>
              <a:ext uri="{FF2B5EF4-FFF2-40B4-BE49-F238E27FC236}">
                <a16:creationId xmlns:a16="http://schemas.microsoft.com/office/drawing/2014/main" id="{C3EE0F9B-02CB-455C-B30B-28399DEF142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55451" y="4028894"/>
            <a:ext cx="3196555" cy="2397416"/>
          </a:xfrm>
          <a:prstGeom prst="rect">
            <a:avLst/>
          </a:prstGeom>
          <a:ln>
            <a:solidFill>
              <a:srgbClr val="001132"/>
            </a:solidFill>
          </a:ln>
        </p:spPr>
      </p:pic>
      <p:pic>
        <p:nvPicPr>
          <p:cNvPr id="43" name="Рисунок 42">
            <a:extLst>
              <a:ext uri="{FF2B5EF4-FFF2-40B4-BE49-F238E27FC236}">
                <a16:creationId xmlns:a16="http://schemas.microsoft.com/office/drawing/2014/main" id="{3C6B301E-4297-423B-8F44-4B668AEFCD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6426" y="4065452"/>
            <a:ext cx="3196556" cy="2397417"/>
          </a:xfrm>
          <a:prstGeom prst="rect">
            <a:avLst/>
          </a:prstGeom>
          <a:ln>
            <a:solidFill>
              <a:srgbClr val="001132"/>
            </a:solidFill>
          </a:ln>
        </p:spPr>
      </p:pic>
      <p:sp>
        <p:nvSpPr>
          <p:cNvPr id="44" name="Text Box 5">
            <a:extLst>
              <a:ext uri="{FF2B5EF4-FFF2-40B4-BE49-F238E27FC236}">
                <a16:creationId xmlns:a16="http://schemas.microsoft.com/office/drawing/2014/main" id="{DC0DE8FE-6EDD-4F9C-865D-C7558C707F97}"/>
              </a:ext>
            </a:extLst>
          </p:cNvPr>
          <p:cNvSpPr>
            <a:spLocks/>
          </p:cNvSpPr>
          <p:nvPr/>
        </p:nvSpPr>
        <p:spPr bwMode="auto">
          <a:xfrm>
            <a:off x="4860513" y="6361742"/>
            <a:ext cx="3600400"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i="1" dirty="0">
                <a:solidFill>
                  <a:srgbClr val="001132"/>
                </a:solidFill>
                <a:latin typeface="Times New Roman" pitchFamily="18" charset="0"/>
                <a:cs typeface="Times New Roman" pitchFamily="18" charset="0"/>
              </a:rPr>
              <a:t>Festuca-Artemisia</a:t>
            </a:r>
            <a:r>
              <a:rPr lang="ru-RU" altLang="ru-RU" sz="2000" b="1" dirty="0">
                <a:solidFill>
                  <a:srgbClr val="001132"/>
                </a:solidFill>
                <a:latin typeface="Times New Roman" pitchFamily="18" charset="0"/>
                <a:cs typeface="Times New Roman" pitchFamily="18" charset="0"/>
              </a:rPr>
              <a:t> steppe</a:t>
            </a:r>
          </a:p>
        </p:txBody>
      </p:sp>
      <p:sp>
        <p:nvSpPr>
          <p:cNvPr id="45" name="Text Box 5">
            <a:extLst>
              <a:ext uri="{FF2B5EF4-FFF2-40B4-BE49-F238E27FC236}">
                <a16:creationId xmlns:a16="http://schemas.microsoft.com/office/drawing/2014/main" id="{CBC4BFAF-CA7D-485C-91A8-BCDE78F53B54}"/>
              </a:ext>
            </a:extLst>
          </p:cNvPr>
          <p:cNvSpPr>
            <a:spLocks/>
          </p:cNvSpPr>
          <p:nvPr/>
        </p:nvSpPr>
        <p:spPr bwMode="auto">
          <a:xfrm>
            <a:off x="703775" y="6174837"/>
            <a:ext cx="3924941" cy="647308"/>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en-US" altLang="ru-RU" sz="2000" b="1" dirty="0">
                <a:solidFill>
                  <a:srgbClr val="001132"/>
                </a:solidFill>
                <a:latin typeface="Times New Roman" pitchFamily="18" charset="0"/>
                <a:cs typeface="Times New Roman" pitchFamily="18" charset="0"/>
              </a:rPr>
              <a:t>Forbs-</a:t>
            </a:r>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Stipa</a:t>
            </a:r>
            <a:r>
              <a:rPr lang="ru-RU" altLang="ru-RU" sz="2000" b="1" dirty="0">
                <a:solidFill>
                  <a:srgbClr val="001132"/>
                </a:solidFill>
                <a:latin typeface="Times New Roman" pitchFamily="18" charset="0"/>
                <a:cs typeface="Times New Roman" pitchFamily="18" charset="0"/>
              </a:rPr>
              <a:t> steppe</a:t>
            </a:r>
          </a:p>
        </p:txBody>
      </p:sp>
      <p:sp>
        <p:nvSpPr>
          <p:cNvPr id="46" name="Text Box 5">
            <a:extLst>
              <a:ext uri="{FF2B5EF4-FFF2-40B4-BE49-F238E27FC236}">
                <a16:creationId xmlns:a16="http://schemas.microsoft.com/office/drawing/2014/main" id="{AA84219F-1763-4E0E-AB5E-76C03789B225}"/>
              </a:ext>
            </a:extLst>
          </p:cNvPr>
          <p:cNvSpPr>
            <a:spLocks/>
          </p:cNvSpPr>
          <p:nvPr/>
        </p:nvSpPr>
        <p:spPr bwMode="auto">
          <a:xfrm>
            <a:off x="3634567" y="1735848"/>
            <a:ext cx="2344387" cy="402684"/>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ru-RU" altLang="ru-RU" sz="2000" b="1" dirty="0">
                <a:solidFill>
                  <a:srgbClr val="C00000"/>
                </a:solidFill>
                <a:latin typeface="Times New Roman" pitchFamily="18" charset="0"/>
                <a:cs typeface="Times New Roman" pitchFamily="18" charset="0"/>
              </a:rPr>
              <a:t>10 RARE SPECIES</a:t>
            </a:r>
          </a:p>
        </p:txBody>
      </p:sp>
      <p:sp>
        <p:nvSpPr>
          <p:cNvPr id="47" name="Text Box 5">
            <a:extLst>
              <a:ext uri="{FF2B5EF4-FFF2-40B4-BE49-F238E27FC236}">
                <a16:creationId xmlns:a16="http://schemas.microsoft.com/office/drawing/2014/main" id="{2EEACE6F-5B6D-4D48-B01C-AB150B6F9EF2}"/>
              </a:ext>
            </a:extLst>
          </p:cNvPr>
          <p:cNvSpPr>
            <a:spLocks/>
          </p:cNvSpPr>
          <p:nvPr/>
        </p:nvSpPr>
        <p:spPr bwMode="auto">
          <a:xfrm>
            <a:off x="6326240" y="2138531"/>
            <a:ext cx="2344387" cy="416255"/>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ru-RU" altLang="ru-RU" sz="2000" b="1" dirty="0">
                <a:solidFill>
                  <a:srgbClr val="C00000"/>
                </a:solidFill>
                <a:latin typeface="Times New Roman" pitchFamily="18" charset="0"/>
                <a:cs typeface="Times New Roman" pitchFamily="18" charset="0"/>
              </a:rPr>
              <a:t>7 RARE SPECIES</a:t>
            </a:r>
          </a:p>
        </p:txBody>
      </p:sp>
      <p:sp>
        <p:nvSpPr>
          <p:cNvPr id="48" name="Text Box 5">
            <a:extLst>
              <a:ext uri="{FF2B5EF4-FFF2-40B4-BE49-F238E27FC236}">
                <a16:creationId xmlns:a16="http://schemas.microsoft.com/office/drawing/2014/main" id="{6B25F5D2-D15A-49EC-B73D-160D4DB564D6}"/>
              </a:ext>
            </a:extLst>
          </p:cNvPr>
          <p:cNvSpPr>
            <a:spLocks/>
          </p:cNvSpPr>
          <p:nvPr/>
        </p:nvSpPr>
        <p:spPr bwMode="auto">
          <a:xfrm>
            <a:off x="628159" y="1980657"/>
            <a:ext cx="2344387" cy="440231"/>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ru-RU" altLang="ru-RU" sz="2000" b="1" dirty="0">
                <a:solidFill>
                  <a:srgbClr val="C00000"/>
                </a:solidFill>
                <a:latin typeface="Times New Roman" pitchFamily="18" charset="0"/>
                <a:cs typeface="Times New Roman" pitchFamily="18" charset="0"/>
              </a:rPr>
              <a:t>6 RARE SPECIES</a:t>
            </a:r>
          </a:p>
        </p:txBody>
      </p:sp>
      <p:sp>
        <p:nvSpPr>
          <p:cNvPr id="49" name="Text Box 5">
            <a:extLst>
              <a:ext uri="{FF2B5EF4-FFF2-40B4-BE49-F238E27FC236}">
                <a16:creationId xmlns:a16="http://schemas.microsoft.com/office/drawing/2014/main" id="{BF7039A4-ED25-43B9-8C2E-6DE5C1795D51}"/>
              </a:ext>
            </a:extLst>
          </p:cNvPr>
          <p:cNvSpPr>
            <a:spLocks/>
          </p:cNvSpPr>
          <p:nvPr/>
        </p:nvSpPr>
        <p:spPr bwMode="auto">
          <a:xfrm>
            <a:off x="5467973" y="4899543"/>
            <a:ext cx="2344387" cy="460376"/>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0" algn="ctr" hangingPunct="0"/>
            <a:r>
              <a:rPr lang="ru-RU" altLang="ru-RU" sz="2000" b="1" dirty="0">
                <a:solidFill>
                  <a:srgbClr val="C00000"/>
                </a:solidFill>
                <a:latin typeface="Times New Roman" pitchFamily="18" charset="0"/>
                <a:cs typeface="Times New Roman" pitchFamily="18" charset="0"/>
              </a:rPr>
              <a:t>4 RARE SPECIES</a:t>
            </a:r>
          </a:p>
        </p:txBody>
      </p:sp>
      <p:sp>
        <p:nvSpPr>
          <p:cNvPr id="50" name="Text Box 5">
            <a:extLst>
              <a:ext uri="{FF2B5EF4-FFF2-40B4-BE49-F238E27FC236}">
                <a16:creationId xmlns:a16="http://schemas.microsoft.com/office/drawing/2014/main" id="{E153B800-EC75-4D10-AE02-00FA0150087F}"/>
              </a:ext>
            </a:extLst>
          </p:cNvPr>
          <p:cNvSpPr>
            <a:spLocks/>
          </p:cNvSpPr>
          <p:nvPr/>
        </p:nvSpPr>
        <p:spPr bwMode="auto">
          <a:xfrm>
            <a:off x="1371639" y="4820601"/>
            <a:ext cx="2344387" cy="460376"/>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hangingPunct="0"/>
            <a:r>
              <a:rPr lang="ru-RU" altLang="ru-RU" sz="2000" b="1" dirty="0">
                <a:solidFill>
                  <a:srgbClr val="C00000"/>
                </a:solidFill>
                <a:latin typeface="Times New Roman" pitchFamily="18" charset="0"/>
                <a:cs typeface="Times New Roman" pitchFamily="18" charset="0"/>
              </a:rPr>
              <a:t>1 RARE </a:t>
            </a:r>
            <a:r>
              <a:rPr lang="en-US" altLang="ru-RU" sz="2000" b="1" dirty="0">
                <a:solidFill>
                  <a:srgbClr val="C00000"/>
                </a:solidFill>
                <a:latin typeface="Times New Roman" pitchFamily="18" charset="0"/>
                <a:cs typeface="Times New Roman" pitchFamily="18" charset="0"/>
              </a:rPr>
              <a:t>LICHEN</a:t>
            </a:r>
            <a:endParaRPr lang="ru-RU" altLang="ru-RU" sz="2000" b="1" dirty="0">
              <a:solidFill>
                <a:srgbClr val="C00000"/>
              </a:solidFill>
              <a:latin typeface="Times New Roman" pitchFamily="18" charset="0"/>
              <a:cs typeface="Times New Roman" pitchFamily="18" charset="0"/>
            </a:endParaRPr>
          </a:p>
        </p:txBody>
      </p:sp>
      <p:sp>
        <p:nvSpPr>
          <p:cNvPr id="51" name="TextBox 4">
            <a:extLst>
              <a:ext uri="{FF2B5EF4-FFF2-40B4-BE49-F238E27FC236}">
                <a16:creationId xmlns:a16="http://schemas.microsoft.com/office/drawing/2014/main" id="{E3E92C16-A945-4956-A49A-1C1CE16A0777}"/>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r>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t>12</a:t>
            </a:r>
          </a:p>
        </p:txBody>
      </p:sp>
    </p:spTree>
    <p:extLst>
      <p:ext uri="{BB962C8B-B14F-4D97-AF65-F5344CB8AC3E}">
        <p14:creationId xmlns:p14="http://schemas.microsoft.com/office/powerpoint/2010/main" val="3361575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19733E21-E2F1-41A7-9286-783BA022E9DC}"/>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7" name="Прямоугольник 16">
            <a:extLst>
              <a:ext uri="{FF2B5EF4-FFF2-40B4-BE49-F238E27FC236}">
                <a16:creationId xmlns:a16="http://schemas.microsoft.com/office/drawing/2014/main" id="{9E493371-5F7D-4F3B-AA56-BDA65C23C704}"/>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2">
            <a:extLst>
              <a:ext uri="{FF2B5EF4-FFF2-40B4-BE49-F238E27FC236}">
                <a16:creationId xmlns:a16="http://schemas.microsoft.com/office/drawing/2014/main" id="{BC4A815B-009A-4F3D-BEC7-AD962AB6510C}"/>
              </a:ext>
            </a:extLst>
          </p:cNvPr>
          <p:cNvSpPr>
            <a:spLocks/>
          </p:cNvSpPr>
          <p:nvPr/>
        </p:nvSpPr>
        <p:spPr bwMode="auto">
          <a:xfrm>
            <a:off x="3205163" y="6240463"/>
            <a:ext cx="2732087" cy="460375"/>
          </a:xfrm>
          <a:custGeom>
            <a:avLst/>
            <a:gdLst>
              <a:gd name="T0" fmla="*/ 1366020 w 21600"/>
              <a:gd name="T1" fmla="*/ 0 h 21600"/>
              <a:gd name="T2" fmla="*/ 2732040 w 21600"/>
              <a:gd name="T3" fmla="*/ 230040 h 21600"/>
              <a:gd name="T4" fmla="*/ 1366020 w 21600"/>
              <a:gd name="T5" fmla="*/ 460080 h 21600"/>
              <a:gd name="T6" fmla="*/ 0 w 21600"/>
              <a:gd name="T7" fmla="*/ 23004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graphicFrame>
        <p:nvGraphicFramePr>
          <p:cNvPr id="19" name="Object 4">
            <a:extLst>
              <a:ext uri="{FF2B5EF4-FFF2-40B4-BE49-F238E27FC236}">
                <a16:creationId xmlns:a16="http://schemas.microsoft.com/office/drawing/2014/main" id="{C624D02E-91B8-4E8D-99DA-ACC3472B0D2C}"/>
              </a:ext>
            </a:extLst>
          </p:cNvPr>
          <p:cNvGraphicFramePr/>
          <p:nvPr>
            <p:extLst>
              <p:ext uri="{D42A27DB-BD31-4B8C-83A1-F6EECF244321}">
                <p14:modId xmlns:p14="http://schemas.microsoft.com/office/powerpoint/2010/main" val="3732156341"/>
              </p:ext>
            </p:extLst>
          </p:nvPr>
        </p:nvGraphicFramePr>
        <p:xfrm>
          <a:off x="432715" y="1047598"/>
          <a:ext cx="8627147" cy="29048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Object 5">
            <a:extLst>
              <a:ext uri="{FF2B5EF4-FFF2-40B4-BE49-F238E27FC236}">
                <a16:creationId xmlns:a16="http://schemas.microsoft.com/office/drawing/2014/main" id="{68FD231E-B096-41C2-B2E3-AF47171E4125}"/>
              </a:ext>
            </a:extLst>
          </p:cNvPr>
          <p:cNvGraphicFramePr/>
          <p:nvPr>
            <p:extLst>
              <p:ext uri="{D42A27DB-BD31-4B8C-83A1-F6EECF244321}">
                <p14:modId xmlns:p14="http://schemas.microsoft.com/office/powerpoint/2010/main" val="4146442991"/>
              </p:ext>
            </p:extLst>
          </p:nvPr>
        </p:nvGraphicFramePr>
        <p:xfrm>
          <a:off x="378987" y="3455997"/>
          <a:ext cx="8734602" cy="3513477"/>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 Box 6">
            <a:extLst>
              <a:ext uri="{FF2B5EF4-FFF2-40B4-BE49-F238E27FC236}">
                <a16:creationId xmlns:a16="http://schemas.microsoft.com/office/drawing/2014/main" id="{ED14B0F0-DDB8-4BFA-B9BC-E39303C76B0B}"/>
              </a:ext>
            </a:extLst>
          </p:cNvPr>
          <p:cNvSpPr>
            <a:spLocks/>
          </p:cNvSpPr>
          <p:nvPr/>
        </p:nvSpPr>
        <p:spPr bwMode="auto">
          <a:xfrm>
            <a:off x="4746288" y="3429000"/>
            <a:ext cx="3354104" cy="460375"/>
          </a:xfrm>
          <a:custGeom>
            <a:avLst/>
            <a:gdLst>
              <a:gd name="T0" fmla="*/ 1547820 w 21600"/>
              <a:gd name="T1" fmla="*/ 0 h 21600"/>
              <a:gd name="T2" fmla="*/ 3095640 w 21600"/>
              <a:gd name="T3" fmla="*/ 350100 h 21600"/>
              <a:gd name="T4" fmla="*/ 1547820 w 21600"/>
              <a:gd name="T5" fmla="*/ 700200 h 21600"/>
              <a:gd name="T6" fmla="*/ 0 w 21600"/>
              <a:gd name="T7" fmla="*/ 3501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hangingPunct="0"/>
            <a:r>
              <a:rPr lang="ru-RU" altLang="ru-RU" sz="2000" b="1" dirty="0">
                <a:solidFill>
                  <a:srgbClr val="001132"/>
                </a:solidFill>
                <a:latin typeface="Times New Roman" pitchFamily="18" charset="0"/>
                <a:ea typeface="Microsoft YaHei" pitchFamily="34" charset="-122"/>
              </a:rPr>
              <a:t>Types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forest</a:t>
            </a:r>
            <a:r>
              <a:rPr lang="en-US"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communities</a:t>
            </a:r>
            <a:r>
              <a:rPr lang="ru-RU" altLang="ru-RU" sz="2000" b="1" dirty="0">
                <a:solidFill>
                  <a:srgbClr val="001132"/>
                </a:solidFill>
                <a:latin typeface="Times New Roman" pitchFamily="18" charset="0"/>
                <a:ea typeface="Microsoft YaHei" pitchFamily="34" charset="-122"/>
              </a:rPr>
              <a:t>:</a:t>
            </a:r>
          </a:p>
        </p:txBody>
      </p:sp>
      <p:sp>
        <p:nvSpPr>
          <p:cNvPr id="22" name="Text Box 7">
            <a:extLst>
              <a:ext uri="{FF2B5EF4-FFF2-40B4-BE49-F238E27FC236}">
                <a16:creationId xmlns:a16="http://schemas.microsoft.com/office/drawing/2014/main" id="{FC0B7378-12FD-44E8-8241-A60B78B6263A}"/>
              </a:ext>
            </a:extLst>
          </p:cNvPr>
          <p:cNvSpPr>
            <a:spLocks/>
          </p:cNvSpPr>
          <p:nvPr/>
        </p:nvSpPr>
        <p:spPr bwMode="auto">
          <a:xfrm>
            <a:off x="4746288" y="1057427"/>
            <a:ext cx="4065587" cy="395288"/>
          </a:xfrm>
          <a:custGeom>
            <a:avLst/>
            <a:gdLst>
              <a:gd name="T0" fmla="*/ 2032740 w 21600"/>
              <a:gd name="T1" fmla="*/ 0 h 21600"/>
              <a:gd name="T2" fmla="*/ 4065479 w 21600"/>
              <a:gd name="T3" fmla="*/ 197640 h 21600"/>
              <a:gd name="T4" fmla="*/ 203274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DEADA"/>
          </a:solidFill>
          <a:ln>
            <a:noFill/>
          </a:ln>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hangingPunct="0"/>
            <a:r>
              <a:rPr lang="ru-RU" altLang="ru-RU" sz="2000" b="1" dirty="0">
                <a:solidFill>
                  <a:srgbClr val="001132"/>
                </a:solidFill>
                <a:latin typeface="Times New Roman" pitchFamily="18" charset="0"/>
                <a:ea typeface="Microsoft YaHei" pitchFamily="34" charset="-122"/>
              </a:rPr>
              <a:t>Types shrub communities:</a:t>
            </a:r>
          </a:p>
        </p:txBody>
      </p:sp>
      <p:sp>
        <p:nvSpPr>
          <p:cNvPr id="23" name="Text Box 8">
            <a:extLst>
              <a:ext uri="{FF2B5EF4-FFF2-40B4-BE49-F238E27FC236}">
                <a16:creationId xmlns:a16="http://schemas.microsoft.com/office/drawing/2014/main" id="{3C81D5E6-408A-4F9B-A53F-C4294AD70CB8}"/>
              </a:ext>
            </a:extLst>
          </p:cNvPr>
          <p:cNvSpPr>
            <a:spLocks/>
          </p:cNvSpPr>
          <p:nvPr/>
        </p:nvSpPr>
        <p:spPr bwMode="auto">
          <a:xfrm>
            <a:off x="2771801" y="3302940"/>
            <a:ext cx="2132728" cy="365125"/>
          </a:xfrm>
          <a:custGeom>
            <a:avLst/>
            <a:gdLst>
              <a:gd name="T0" fmla="*/ 842940 w 21600"/>
              <a:gd name="T1" fmla="*/ 0 h 21600"/>
              <a:gd name="T2" fmla="*/ 1685880 w 21600"/>
              <a:gd name="T3" fmla="*/ 182520 h 21600"/>
              <a:gd name="T4" fmla="*/ 842940 w 21600"/>
              <a:gd name="T5" fmla="*/ 365040 h 21600"/>
              <a:gd name="T6" fmla="*/ 0 w 21600"/>
              <a:gd name="T7" fmla="*/ 1825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b="1" dirty="0">
                <a:solidFill>
                  <a:srgbClr val="001132"/>
                </a:solidFill>
                <a:latin typeface="Times New Roman" pitchFamily="18" charset="0"/>
                <a:ea typeface="Microsoft YaHei" pitchFamily="34" charset="-122"/>
              </a:rPr>
              <a:t>number of species</a:t>
            </a:r>
          </a:p>
        </p:txBody>
      </p:sp>
      <p:sp>
        <p:nvSpPr>
          <p:cNvPr id="24" name="Text Box 9">
            <a:extLst>
              <a:ext uri="{FF2B5EF4-FFF2-40B4-BE49-F238E27FC236}">
                <a16:creationId xmlns:a16="http://schemas.microsoft.com/office/drawing/2014/main" id="{EBCE0311-6DD1-47CB-9758-821CD74CED7B}"/>
              </a:ext>
            </a:extLst>
          </p:cNvPr>
          <p:cNvSpPr>
            <a:spLocks/>
          </p:cNvSpPr>
          <p:nvPr/>
        </p:nvSpPr>
        <p:spPr bwMode="auto">
          <a:xfrm>
            <a:off x="2843551" y="6394060"/>
            <a:ext cx="1962554" cy="365125"/>
          </a:xfrm>
          <a:custGeom>
            <a:avLst/>
            <a:gdLst>
              <a:gd name="T0" fmla="*/ 744480 w 21600"/>
              <a:gd name="T1" fmla="*/ 0 h 21600"/>
              <a:gd name="T2" fmla="*/ 1488960 w 21600"/>
              <a:gd name="T3" fmla="*/ 182700 h 21600"/>
              <a:gd name="T4" fmla="*/ 744480 w 21600"/>
              <a:gd name="T5" fmla="*/ 365399 h 21600"/>
              <a:gd name="T6" fmla="*/ 0 w 21600"/>
              <a:gd name="T7" fmla="*/ 1827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b="1" dirty="0">
                <a:solidFill>
                  <a:srgbClr val="001132"/>
                </a:solidFill>
                <a:latin typeface="Times New Roman" pitchFamily="18" charset="0"/>
                <a:ea typeface="Microsoft YaHei" pitchFamily="34" charset="-122"/>
              </a:rPr>
              <a:t>number of species</a:t>
            </a:r>
          </a:p>
        </p:txBody>
      </p:sp>
      <p:sp>
        <p:nvSpPr>
          <p:cNvPr id="25" name="Text Box 4">
            <a:extLst>
              <a:ext uri="{FF2B5EF4-FFF2-40B4-BE49-F238E27FC236}">
                <a16:creationId xmlns:a16="http://schemas.microsoft.com/office/drawing/2014/main" id="{C8D10CB1-AC1A-4C7D-A6A5-7A9401AF7DCA}"/>
              </a:ext>
            </a:extLst>
          </p:cNvPr>
          <p:cNvSpPr>
            <a:spLocks/>
          </p:cNvSpPr>
          <p:nvPr/>
        </p:nvSpPr>
        <p:spPr bwMode="auto">
          <a:xfrm>
            <a:off x="71438" y="156098"/>
            <a:ext cx="8988425" cy="464590"/>
          </a:xfrm>
          <a:custGeom>
            <a:avLst/>
            <a:gdLst>
              <a:gd name="T0" fmla="*/ 4494240 w 21600"/>
              <a:gd name="T1" fmla="*/ 0 h 21600"/>
              <a:gd name="T2" fmla="*/ 8988479 w 21600"/>
              <a:gd name="T3" fmla="*/ 212760 h 21600"/>
              <a:gd name="T4" fmla="*/ 44942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500" b="1" dirty="0">
                <a:solidFill>
                  <a:srgbClr val="001132"/>
                </a:solidFill>
                <a:latin typeface="Times New Roman" pitchFamily="18" charset="0"/>
                <a:ea typeface="Microsoft YaHei" pitchFamily="34" charset="-122"/>
              </a:rPr>
              <a:t>PHYTOCENOTIC </a:t>
            </a:r>
            <a:r>
              <a:rPr lang="en-US" altLang="ru-RU" sz="2500" b="1" dirty="0">
                <a:solidFill>
                  <a:srgbClr val="001132"/>
                </a:solidFill>
                <a:latin typeface="Times New Roman" pitchFamily="18" charset="0"/>
                <a:ea typeface="Microsoft YaHei" pitchFamily="34" charset="-122"/>
              </a:rPr>
              <a:t>ANALYSIS OF THE LICHENBIOTA </a:t>
            </a:r>
          </a:p>
          <a:p>
            <a:pPr algn="ctr" hangingPunct="0"/>
            <a:r>
              <a:rPr lang="en-US" altLang="ru-RU" sz="2500" b="1" dirty="0">
                <a:solidFill>
                  <a:srgbClr val="001132"/>
                </a:solidFill>
                <a:latin typeface="Times New Roman" pitchFamily="18" charset="0"/>
                <a:ea typeface="Microsoft YaHei" pitchFamily="34" charset="-122"/>
              </a:rPr>
              <a:t>OF STEPPES OF THE SAMARA REGION</a:t>
            </a:r>
            <a:endParaRPr lang="ru-RU" altLang="ru-RU" sz="2500" b="1" dirty="0">
              <a:solidFill>
                <a:srgbClr val="001132"/>
              </a:solidFill>
              <a:latin typeface="Times New Roman" pitchFamily="18" charset="0"/>
              <a:ea typeface="Microsoft YaHei" pitchFamily="34" charset="-122"/>
            </a:endParaRPr>
          </a:p>
          <a:p>
            <a:pPr algn="ctr" hangingPunct="0"/>
            <a:endParaRPr lang="ru-RU" altLang="ru-RU" sz="2500" b="1" dirty="0">
              <a:solidFill>
                <a:srgbClr val="001132"/>
              </a:solidFill>
              <a:latin typeface="Times New Roman" pitchFamily="18" charset="0"/>
              <a:ea typeface="Microsoft YaHei" pitchFamily="34" charset="-122"/>
            </a:endParaRPr>
          </a:p>
        </p:txBody>
      </p:sp>
      <p:sp>
        <p:nvSpPr>
          <p:cNvPr id="27" name="Text Box 5">
            <a:extLst>
              <a:ext uri="{FF2B5EF4-FFF2-40B4-BE49-F238E27FC236}">
                <a16:creationId xmlns:a16="http://schemas.microsoft.com/office/drawing/2014/main" id="{2DD00254-428F-4BE7-B0AA-02AD146338FD}"/>
              </a:ext>
            </a:extLst>
          </p:cNvPr>
          <p:cNvSpPr>
            <a:spLocks/>
          </p:cNvSpPr>
          <p:nvPr/>
        </p:nvSpPr>
        <p:spPr bwMode="auto">
          <a:xfrm>
            <a:off x="5413448" y="1509357"/>
            <a:ext cx="3533436" cy="1559603"/>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hangingPunct="0">
              <a:lnSpc>
                <a:spcPct val="125000"/>
              </a:lnSpc>
            </a:pPr>
            <a:r>
              <a:rPr lang="en-US" altLang="ru-RU" sz="2000" b="1" i="1" dirty="0">
                <a:solidFill>
                  <a:srgbClr val="001132"/>
                </a:solidFill>
                <a:latin typeface="Times New Roman" pitchFamily="18" charset="0"/>
                <a:cs typeface="Times New Roman" pitchFamily="18" charset="0"/>
              </a:rPr>
              <a:t>Prunus spinosa </a:t>
            </a:r>
            <a:r>
              <a:rPr lang="en-US" altLang="ru-RU" sz="2000" b="1" dirty="0">
                <a:solidFill>
                  <a:srgbClr val="001132"/>
                </a:solidFill>
                <a:latin typeface="Times New Roman" pitchFamily="18" charset="0"/>
                <a:cs typeface="Times New Roman" pitchFamily="18" charset="0"/>
              </a:rPr>
              <a:t>communities</a:t>
            </a:r>
          </a:p>
          <a:p>
            <a:pPr indent="0" hangingPunct="0">
              <a:lnSpc>
                <a:spcPct val="125000"/>
              </a:lnSpc>
            </a:pPr>
            <a:r>
              <a:rPr lang="en-US" altLang="ru-RU" sz="2000" b="1" i="1" dirty="0">
                <a:solidFill>
                  <a:srgbClr val="001132"/>
                </a:solidFill>
                <a:latin typeface="Times New Roman" pitchFamily="18" charset="0"/>
                <a:cs typeface="Times New Roman" pitchFamily="18" charset="0"/>
              </a:rPr>
              <a:t>Amygdalus nana </a:t>
            </a:r>
            <a:r>
              <a:rPr lang="en-US" altLang="ru-RU" sz="2000" b="1" dirty="0">
                <a:solidFill>
                  <a:srgbClr val="001132"/>
                </a:solidFill>
                <a:latin typeface="Times New Roman" pitchFamily="18" charset="0"/>
                <a:cs typeface="Times New Roman" pitchFamily="18" charset="0"/>
              </a:rPr>
              <a:t>communities</a:t>
            </a:r>
          </a:p>
          <a:p>
            <a:pPr indent="0" hangingPunct="0">
              <a:lnSpc>
                <a:spcPct val="125000"/>
              </a:lnSpc>
            </a:pPr>
            <a:r>
              <a:rPr lang="en-US" altLang="ru-RU" sz="2000" b="1" i="1" dirty="0">
                <a:solidFill>
                  <a:srgbClr val="001132"/>
                </a:solidFill>
                <a:latin typeface="Times New Roman" pitchFamily="18" charset="0"/>
                <a:cs typeface="Times New Roman" pitchFamily="18" charset="0"/>
              </a:rPr>
              <a:t>Cerasus </a:t>
            </a:r>
            <a:r>
              <a:rPr lang="en-US" altLang="ru-RU" sz="2000" b="1" i="1" dirty="0" err="1">
                <a:solidFill>
                  <a:srgbClr val="001132"/>
                </a:solidFill>
                <a:latin typeface="Times New Roman" pitchFamily="18" charset="0"/>
                <a:cs typeface="Times New Roman" pitchFamily="18" charset="0"/>
              </a:rPr>
              <a:t>fruticosa</a:t>
            </a:r>
            <a:r>
              <a:rPr lang="en-US" altLang="ru-RU" sz="2000" b="1" i="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communities</a:t>
            </a:r>
          </a:p>
          <a:p>
            <a:pPr indent="0" hangingPunct="0">
              <a:lnSpc>
                <a:spcPct val="125000"/>
              </a:lnSpc>
            </a:pPr>
            <a:r>
              <a:rPr lang="en-US" altLang="ru-RU" sz="2000" b="1" i="1" dirty="0">
                <a:solidFill>
                  <a:srgbClr val="001132"/>
                </a:solidFill>
                <a:latin typeface="Times New Roman" pitchFamily="18" charset="0"/>
                <a:cs typeface="Times New Roman" pitchFamily="18" charset="0"/>
              </a:rPr>
              <a:t>Caragana </a:t>
            </a:r>
            <a:r>
              <a:rPr lang="en-US" altLang="ru-RU" sz="2000" b="1" i="1" dirty="0" err="1">
                <a:solidFill>
                  <a:srgbClr val="001132"/>
                </a:solidFill>
                <a:latin typeface="Times New Roman" pitchFamily="18" charset="0"/>
                <a:cs typeface="Times New Roman" pitchFamily="18" charset="0"/>
              </a:rPr>
              <a:t>frutex</a:t>
            </a:r>
            <a:r>
              <a:rPr lang="en-US" altLang="ru-RU" sz="2000" b="1" i="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communities</a:t>
            </a:r>
            <a:endParaRPr lang="en-US" altLang="ru-RU" sz="2000" b="1" i="1" dirty="0">
              <a:solidFill>
                <a:srgbClr val="001132"/>
              </a:solidFill>
              <a:latin typeface="Times New Roman" pitchFamily="18" charset="0"/>
              <a:cs typeface="Times New Roman" pitchFamily="18" charset="0"/>
            </a:endParaRPr>
          </a:p>
          <a:p>
            <a:pPr indent="0" hangingPunct="0">
              <a:lnSpc>
                <a:spcPct val="145000"/>
              </a:lnSpc>
            </a:pPr>
            <a:endParaRPr lang="ru-RU" altLang="ru-RU" sz="2000" b="1" i="1" dirty="0">
              <a:solidFill>
                <a:srgbClr val="001132"/>
              </a:solidFill>
              <a:latin typeface="Times New Roman" pitchFamily="18" charset="0"/>
              <a:cs typeface="Times New Roman" pitchFamily="18" charset="0"/>
            </a:endParaRPr>
          </a:p>
        </p:txBody>
      </p:sp>
      <p:sp>
        <p:nvSpPr>
          <p:cNvPr id="28" name="Text Box 5">
            <a:extLst>
              <a:ext uri="{FF2B5EF4-FFF2-40B4-BE49-F238E27FC236}">
                <a16:creationId xmlns:a16="http://schemas.microsoft.com/office/drawing/2014/main" id="{A667D220-3B1F-460B-A410-7F106359482D}"/>
              </a:ext>
            </a:extLst>
          </p:cNvPr>
          <p:cNvSpPr>
            <a:spLocks/>
          </p:cNvSpPr>
          <p:nvPr/>
        </p:nvSpPr>
        <p:spPr bwMode="auto">
          <a:xfrm>
            <a:off x="5278439" y="3831438"/>
            <a:ext cx="3533436" cy="2529374"/>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hangingPunct="0">
              <a:lnSpc>
                <a:spcPct val="110000"/>
              </a:lnSpc>
            </a:pPr>
            <a:r>
              <a:rPr lang="en-US" altLang="ru-RU" sz="2000" b="1" i="1" dirty="0" err="1">
                <a:solidFill>
                  <a:srgbClr val="001132"/>
                </a:solidFill>
                <a:latin typeface="Times New Roman" pitchFamily="18" charset="0"/>
                <a:cs typeface="Times New Roman" pitchFamily="18" charset="0"/>
              </a:rPr>
              <a:t>Ulmus</a:t>
            </a:r>
            <a:r>
              <a:rPr lang="en-US" altLang="ru-RU" sz="2000" b="1" i="1" dirty="0">
                <a:solidFill>
                  <a:srgbClr val="001132"/>
                </a:solidFill>
                <a:latin typeface="Times New Roman" pitchFamily="18" charset="0"/>
                <a:cs typeface="Times New Roman" pitchFamily="18" charset="0"/>
              </a:rPr>
              <a:t> </a:t>
            </a:r>
            <a:r>
              <a:rPr lang="en-US" altLang="ru-RU" sz="2000" b="1" i="1" dirty="0" err="1">
                <a:solidFill>
                  <a:srgbClr val="001132"/>
                </a:solidFill>
                <a:latin typeface="Times New Roman" pitchFamily="18" charset="0"/>
                <a:cs typeface="Times New Roman" pitchFamily="18" charset="0"/>
              </a:rPr>
              <a:t>pumila</a:t>
            </a:r>
            <a:r>
              <a:rPr lang="en-US" altLang="ru-RU" sz="2000" b="1" i="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communities</a:t>
            </a:r>
          </a:p>
          <a:p>
            <a:pPr indent="0" hangingPunct="0">
              <a:lnSpc>
                <a:spcPct val="110000"/>
              </a:lnSpc>
            </a:pPr>
            <a:endParaRPr lang="en-US" altLang="ru-RU" sz="2000" b="1" i="1" dirty="0">
              <a:solidFill>
                <a:srgbClr val="001132"/>
              </a:solidFill>
              <a:latin typeface="Times New Roman" pitchFamily="18" charset="0"/>
              <a:cs typeface="Times New Roman" pitchFamily="18" charset="0"/>
            </a:endParaRPr>
          </a:p>
          <a:p>
            <a:pPr indent="0" hangingPunct="0">
              <a:lnSpc>
                <a:spcPct val="110000"/>
              </a:lnSpc>
            </a:pPr>
            <a:endParaRPr lang="en-US" altLang="ru-RU" sz="2000" b="1" i="1" dirty="0">
              <a:solidFill>
                <a:srgbClr val="001132"/>
              </a:solidFill>
              <a:latin typeface="Times New Roman" pitchFamily="18" charset="0"/>
              <a:cs typeface="Times New Roman" pitchFamily="18" charset="0"/>
            </a:endParaRPr>
          </a:p>
          <a:p>
            <a:pPr indent="0" hangingPunct="0">
              <a:lnSpc>
                <a:spcPct val="110000"/>
              </a:lnSpc>
            </a:pPr>
            <a:r>
              <a:rPr lang="en-US" altLang="ru-RU" sz="2000" b="1" i="1" dirty="0">
                <a:solidFill>
                  <a:srgbClr val="001132"/>
                </a:solidFill>
                <a:latin typeface="Times New Roman" pitchFamily="18" charset="0"/>
                <a:cs typeface="Times New Roman" pitchFamily="18" charset="0"/>
              </a:rPr>
              <a:t>Salix alba </a:t>
            </a:r>
            <a:r>
              <a:rPr lang="en-US" altLang="ru-RU" sz="2000" b="1" dirty="0">
                <a:solidFill>
                  <a:srgbClr val="001132"/>
                </a:solidFill>
                <a:latin typeface="Times New Roman" pitchFamily="18" charset="0"/>
                <a:cs typeface="Times New Roman" pitchFamily="18" charset="0"/>
              </a:rPr>
              <a:t>communities</a:t>
            </a:r>
          </a:p>
          <a:p>
            <a:pPr indent="0" hangingPunct="0">
              <a:lnSpc>
                <a:spcPct val="110000"/>
              </a:lnSpc>
            </a:pPr>
            <a:r>
              <a:rPr lang="en-US" altLang="ru-RU" sz="2000" b="1" i="1" dirty="0" err="1">
                <a:solidFill>
                  <a:srgbClr val="001132"/>
                </a:solidFill>
                <a:latin typeface="Times New Roman" pitchFamily="18" charset="0"/>
                <a:cs typeface="Times New Roman" pitchFamily="18" charset="0"/>
              </a:rPr>
              <a:t>Populus</a:t>
            </a:r>
            <a:r>
              <a:rPr lang="en-US" altLang="ru-RU" sz="2000" b="1" i="1" dirty="0">
                <a:solidFill>
                  <a:srgbClr val="001132"/>
                </a:solidFill>
                <a:latin typeface="Times New Roman" pitchFamily="18" charset="0"/>
                <a:cs typeface="Times New Roman" pitchFamily="18" charset="0"/>
              </a:rPr>
              <a:t> alba </a:t>
            </a:r>
            <a:r>
              <a:rPr lang="en-US" altLang="ru-RU" sz="2000" b="1" dirty="0">
                <a:solidFill>
                  <a:srgbClr val="001132"/>
                </a:solidFill>
                <a:latin typeface="Times New Roman" pitchFamily="18" charset="0"/>
                <a:cs typeface="Times New Roman" pitchFamily="18" charset="0"/>
              </a:rPr>
              <a:t>communities</a:t>
            </a:r>
          </a:p>
          <a:p>
            <a:pPr indent="0" hangingPunct="0">
              <a:lnSpc>
                <a:spcPct val="145000"/>
              </a:lnSpc>
            </a:pPr>
            <a:endParaRPr lang="ru-RU" altLang="ru-RU" sz="2000" b="1" i="1" dirty="0">
              <a:solidFill>
                <a:srgbClr val="001132"/>
              </a:solidFill>
              <a:latin typeface="Times New Roman" pitchFamily="18" charset="0"/>
              <a:cs typeface="Times New Roman" pitchFamily="18" charset="0"/>
            </a:endParaRPr>
          </a:p>
        </p:txBody>
      </p:sp>
      <p:sp>
        <p:nvSpPr>
          <p:cNvPr id="29" name="Text Box 5">
            <a:extLst>
              <a:ext uri="{FF2B5EF4-FFF2-40B4-BE49-F238E27FC236}">
                <a16:creationId xmlns:a16="http://schemas.microsoft.com/office/drawing/2014/main" id="{11EE9070-5B3E-4C08-BA09-6D66BCDCDF95}"/>
              </a:ext>
            </a:extLst>
          </p:cNvPr>
          <p:cNvSpPr>
            <a:spLocks/>
          </p:cNvSpPr>
          <p:nvPr/>
        </p:nvSpPr>
        <p:spPr bwMode="auto">
          <a:xfrm>
            <a:off x="5278439" y="4264816"/>
            <a:ext cx="3318321" cy="460375"/>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hangingPunct="0">
              <a:lnSpc>
                <a:spcPct val="80000"/>
              </a:lnSpc>
            </a:pPr>
            <a:r>
              <a:rPr lang="en-US" altLang="ru-RU" sz="2000" b="1" i="1" dirty="0" err="1">
                <a:solidFill>
                  <a:srgbClr val="001132"/>
                </a:solidFill>
                <a:latin typeface="Times New Roman" pitchFamily="18" charset="0"/>
                <a:cs typeface="Times New Roman" pitchFamily="18" charset="0"/>
              </a:rPr>
              <a:t>Ulmus</a:t>
            </a:r>
            <a:r>
              <a:rPr lang="en-US" altLang="ru-RU" sz="2000" b="1" i="1" dirty="0">
                <a:solidFill>
                  <a:srgbClr val="001132"/>
                </a:solidFill>
                <a:latin typeface="Times New Roman" pitchFamily="18" charset="0"/>
                <a:cs typeface="Times New Roman" pitchFamily="18" charset="0"/>
              </a:rPr>
              <a:t> </a:t>
            </a:r>
            <a:r>
              <a:rPr lang="en-US" altLang="ru-RU" sz="2000" b="1" i="1" dirty="0" err="1">
                <a:solidFill>
                  <a:srgbClr val="001132"/>
                </a:solidFill>
                <a:latin typeface="Times New Roman" pitchFamily="18" charset="0"/>
                <a:cs typeface="Times New Roman" pitchFamily="18" charset="0"/>
              </a:rPr>
              <a:t>pumila-Tilia</a:t>
            </a:r>
            <a:r>
              <a:rPr lang="en-US" altLang="ru-RU" sz="2000" b="1" i="1" dirty="0">
                <a:solidFill>
                  <a:srgbClr val="001132"/>
                </a:solidFill>
                <a:latin typeface="Times New Roman" pitchFamily="18" charset="0"/>
                <a:cs typeface="Times New Roman" pitchFamily="18" charset="0"/>
              </a:rPr>
              <a:t> </a:t>
            </a:r>
            <a:r>
              <a:rPr lang="en-US" altLang="ru-RU" sz="2000" b="1" i="1" dirty="0" err="1">
                <a:solidFill>
                  <a:srgbClr val="001132"/>
                </a:solidFill>
                <a:latin typeface="Times New Roman" pitchFamily="18" charset="0"/>
                <a:cs typeface="Times New Roman" pitchFamily="18" charset="0"/>
              </a:rPr>
              <a:t>cordata</a:t>
            </a:r>
            <a:r>
              <a:rPr lang="en-US" altLang="ru-RU" sz="2000" b="1" i="1" dirty="0">
                <a:solidFill>
                  <a:srgbClr val="001132"/>
                </a:solidFill>
                <a:latin typeface="Times New Roman" pitchFamily="18" charset="0"/>
                <a:cs typeface="Times New Roman" pitchFamily="18" charset="0"/>
              </a:rPr>
              <a:t>-Acer negundo </a:t>
            </a:r>
            <a:r>
              <a:rPr lang="en-US" altLang="ru-RU" sz="2000" b="1" dirty="0">
                <a:solidFill>
                  <a:srgbClr val="001132"/>
                </a:solidFill>
                <a:latin typeface="Times New Roman" pitchFamily="18" charset="0"/>
                <a:cs typeface="Times New Roman" pitchFamily="18" charset="0"/>
              </a:rPr>
              <a:t>communities</a:t>
            </a:r>
          </a:p>
          <a:p>
            <a:pPr indent="0" hangingPunct="0">
              <a:lnSpc>
                <a:spcPct val="145000"/>
              </a:lnSpc>
            </a:pPr>
            <a:endParaRPr lang="ru-RU" altLang="ru-RU" sz="2000" b="1" i="1" dirty="0">
              <a:solidFill>
                <a:srgbClr val="001132"/>
              </a:solidFill>
              <a:latin typeface="Times New Roman" pitchFamily="18" charset="0"/>
              <a:cs typeface="Times New Roman" pitchFamily="18" charset="0"/>
            </a:endParaRPr>
          </a:p>
        </p:txBody>
      </p:sp>
      <p:sp>
        <p:nvSpPr>
          <p:cNvPr id="26" name="TextBox 4">
            <a:extLst>
              <a:ext uri="{FF2B5EF4-FFF2-40B4-BE49-F238E27FC236}">
                <a16:creationId xmlns:a16="http://schemas.microsoft.com/office/drawing/2014/main" id="{2087E5C9-AB8E-4633-8C22-3BFE60299CE1}"/>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r>
              <a:rPr lang="ru-RU" altLang="ru-RU" b="1" dirty="0">
                <a:solidFill>
                  <a:srgbClr val="001132"/>
                </a:solidFill>
                <a:latin typeface="Times New Roman" panose="02020603050405020304" pitchFamily="18" charset="0"/>
                <a:ea typeface="Microsoft YaHei" pitchFamily="34" charset="-122"/>
                <a:cs typeface="Times New Roman" panose="02020603050405020304" pitchFamily="18" charset="0"/>
              </a:rPr>
              <a:t>13</a:t>
            </a:r>
          </a:p>
        </p:txBody>
      </p:sp>
      <p:sp>
        <p:nvSpPr>
          <p:cNvPr id="30" name="Text Box 5">
            <a:extLst>
              <a:ext uri="{FF2B5EF4-FFF2-40B4-BE49-F238E27FC236}">
                <a16:creationId xmlns:a16="http://schemas.microsoft.com/office/drawing/2014/main" id="{23D713AF-0A12-4334-9159-55C8697842CF}"/>
              </a:ext>
            </a:extLst>
          </p:cNvPr>
          <p:cNvSpPr>
            <a:spLocks/>
          </p:cNvSpPr>
          <p:nvPr/>
        </p:nvSpPr>
        <p:spPr bwMode="auto">
          <a:xfrm>
            <a:off x="5278439" y="5665045"/>
            <a:ext cx="3318321" cy="616577"/>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indent="0" hangingPunct="0">
              <a:lnSpc>
                <a:spcPct val="80000"/>
              </a:lnSpc>
            </a:pPr>
            <a:r>
              <a:rPr lang="en-US" altLang="ru-RU" sz="2000" b="1" i="1" dirty="0" err="1">
                <a:solidFill>
                  <a:srgbClr val="001132"/>
                </a:solidFill>
                <a:latin typeface="Times New Roman" pitchFamily="18" charset="0"/>
                <a:cs typeface="Times New Roman" pitchFamily="18" charset="0"/>
              </a:rPr>
              <a:t>Ulmus</a:t>
            </a:r>
            <a:r>
              <a:rPr lang="en-US" altLang="ru-RU" sz="2000" b="1" i="1" dirty="0">
                <a:solidFill>
                  <a:srgbClr val="001132"/>
                </a:solidFill>
                <a:latin typeface="Times New Roman" pitchFamily="18" charset="0"/>
                <a:cs typeface="Times New Roman" pitchFamily="18" charset="0"/>
              </a:rPr>
              <a:t> </a:t>
            </a:r>
            <a:r>
              <a:rPr lang="en-US" altLang="ru-RU" sz="2000" b="1" i="1" dirty="0" err="1">
                <a:solidFill>
                  <a:srgbClr val="001132"/>
                </a:solidFill>
                <a:latin typeface="Times New Roman" pitchFamily="18" charset="0"/>
                <a:cs typeface="Times New Roman" pitchFamily="18" charset="0"/>
              </a:rPr>
              <a:t>pumila</a:t>
            </a:r>
            <a:r>
              <a:rPr lang="en-US" altLang="ru-RU" sz="2000" b="1" i="1" dirty="0">
                <a:solidFill>
                  <a:srgbClr val="001132"/>
                </a:solidFill>
                <a:latin typeface="Times New Roman" pitchFamily="18" charset="0"/>
                <a:cs typeface="Times New Roman" pitchFamily="18" charset="0"/>
              </a:rPr>
              <a:t>-Acer negundo </a:t>
            </a:r>
            <a:r>
              <a:rPr lang="en-US" altLang="ru-RU" sz="2000" b="1" dirty="0">
                <a:solidFill>
                  <a:srgbClr val="001132"/>
                </a:solidFill>
                <a:latin typeface="Times New Roman" pitchFamily="18" charset="0"/>
                <a:cs typeface="Times New Roman" pitchFamily="18" charset="0"/>
              </a:rPr>
              <a:t>communities</a:t>
            </a:r>
          </a:p>
          <a:p>
            <a:pPr indent="0" hangingPunct="0">
              <a:lnSpc>
                <a:spcPct val="145000"/>
              </a:lnSpc>
            </a:pPr>
            <a:endParaRPr lang="ru-RU" altLang="ru-RU" sz="2000" b="1" i="1" dirty="0">
              <a:solidFill>
                <a:srgbClr val="001132"/>
              </a:solidFill>
              <a:latin typeface="Times New Roman" pitchFamily="18" charset="0"/>
              <a:cs typeface="Times New Roman" pitchFamily="18"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3C6DAC79-28FE-4C59-B3CA-363A55447CF9}"/>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0" name="Прямоугольник 9">
            <a:extLst>
              <a:ext uri="{FF2B5EF4-FFF2-40B4-BE49-F238E27FC236}">
                <a16:creationId xmlns:a16="http://schemas.microsoft.com/office/drawing/2014/main" id="{BFA26335-C64F-4860-962A-B200F68F4584}"/>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91" name="Rectangle 1"/>
          <p:cNvSpPr>
            <a:spLocks/>
          </p:cNvSpPr>
          <p:nvPr/>
        </p:nvSpPr>
        <p:spPr bwMode="auto">
          <a:xfrm>
            <a:off x="5722938" y="6011863"/>
            <a:ext cx="1744662" cy="460375"/>
          </a:xfrm>
          <a:custGeom>
            <a:avLst/>
            <a:gdLst>
              <a:gd name="T0" fmla="*/ 872280 w 21600"/>
              <a:gd name="T1" fmla="*/ 0 h 21600"/>
              <a:gd name="T2" fmla="*/ 1744560 w 21600"/>
              <a:gd name="T3" fmla="*/ 230040 h 21600"/>
              <a:gd name="T4" fmla="*/ 872280 w 21600"/>
              <a:gd name="T5" fmla="*/ 460080 h 21600"/>
              <a:gd name="T6" fmla="*/ 0 w 21600"/>
              <a:gd name="T7" fmla="*/ 23004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12292" name="Rectangle 2"/>
          <p:cNvSpPr>
            <a:spLocks/>
          </p:cNvSpPr>
          <p:nvPr/>
        </p:nvSpPr>
        <p:spPr bwMode="auto">
          <a:xfrm>
            <a:off x="649288" y="6040438"/>
            <a:ext cx="3494087" cy="460375"/>
          </a:xfrm>
          <a:custGeom>
            <a:avLst/>
            <a:gdLst>
              <a:gd name="T0" fmla="*/ 1746900 w 21600"/>
              <a:gd name="T1" fmla="*/ 0 h 21600"/>
              <a:gd name="T2" fmla="*/ 3493800 w 21600"/>
              <a:gd name="T3" fmla="*/ 230220 h 21600"/>
              <a:gd name="T4" fmla="*/ 1746900 w 21600"/>
              <a:gd name="T5" fmla="*/ 460439 h 21600"/>
              <a:gd name="T6" fmla="*/ 0 w 21600"/>
              <a:gd name="T7" fmla="*/ 2302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12293" name="Text Box 3"/>
          <p:cNvSpPr>
            <a:spLocks/>
          </p:cNvSpPr>
          <p:nvPr/>
        </p:nvSpPr>
        <p:spPr bwMode="auto">
          <a:xfrm>
            <a:off x="0" y="212725"/>
            <a:ext cx="9144000" cy="460375"/>
          </a:xfrm>
          <a:custGeom>
            <a:avLst/>
            <a:gdLst>
              <a:gd name="T0" fmla="*/ 4572000 w 21600"/>
              <a:gd name="T1" fmla="*/ 0 h 21600"/>
              <a:gd name="T2" fmla="*/ 9144000 w 21600"/>
              <a:gd name="T3" fmla="*/ 230220 h 21600"/>
              <a:gd name="T4" fmla="*/ 4572000 w 21600"/>
              <a:gd name="T5" fmla="*/ 460439 h 21600"/>
              <a:gd name="T6" fmla="*/ 0 w 21600"/>
              <a:gd name="T7" fmla="*/ 2302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graphicFrame>
        <p:nvGraphicFramePr>
          <p:cNvPr id="6" name="Object 5"/>
          <p:cNvGraphicFramePr/>
          <p:nvPr>
            <p:extLst>
              <p:ext uri="{D42A27DB-BD31-4B8C-83A1-F6EECF244321}">
                <p14:modId xmlns:p14="http://schemas.microsoft.com/office/powerpoint/2010/main" val="3612431857"/>
              </p:ext>
            </p:extLst>
          </p:nvPr>
        </p:nvGraphicFramePr>
        <p:xfrm>
          <a:off x="206828" y="696069"/>
          <a:ext cx="8853035" cy="5776169"/>
        </p:xfrm>
        <a:graphic>
          <a:graphicData uri="http://schemas.openxmlformats.org/drawingml/2006/chart">
            <c:chart xmlns:c="http://schemas.openxmlformats.org/drawingml/2006/chart" xmlns:r="http://schemas.openxmlformats.org/officeDocument/2006/relationships" r:id="rId5"/>
          </a:graphicData>
        </a:graphic>
      </p:graphicFrame>
      <p:sp>
        <p:nvSpPr>
          <p:cNvPr id="12296" name="Text Box 6"/>
          <p:cNvSpPr>
            <a:spLocks/>
          </p:cNvSpPr>
          <p:nvPr/>
        </p:nvSpPr>
        <p:spPr bwMode="auto">
          <a:xfrm>
            <a:off x="6372201" y="6151737"/>
            <a:ext cx="1985194" cy="365125"/>
          </a:xfrm>
          <a:custGeom>
            <a:avLst/>
            <a:gdLst>
              <a:gd name="T0" fmla="*/ 744660 w 21600"/>
              <a:gd name="T1" fmla="*/ 0 h 21600"/>
              <a:gd name="T2" fmla="*/ 1489319 w 21600"/>
              <a:gd name="T3" fmla="*/ 182520 h 21600"/>
              <a:gd name="T4" fmla="*/ 744660 w 21600"/>
              <a:gd name="T5" fmla="*/ 365040 h 21600"/>
              <a:gd name="T6" fmla="*/ 0 w 21600"/>
              <a:gd name="T7" fmla="*/ 1825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b="1" dirty="0">
                <a:solidFill>
                  <a:srgbClr val="001132"/>
                </a:solidFill>
                <a:latin typeface="Times New Roman" pitchFamily="18" charset="0"/>
                <a:ea typeface="Microsoft YaHei" pitchFamily="34" charset="-122"/>
              </a:rPr>
              <a:t>Number of species</a:t>
            </a:r>
            <a:endParaRPr lang="ru-RU" altLang="ru-RU" b="1" dirty="0">
              <a:solidFill>
                <a:srgbClr val="001132"/>
              </a:solidFill>
              <a:latin typeface="Times New Roman" pitchFamily="18" charset="0"/>
              <a:ea typeface="Microsoft YaHei" pitchFamily="34" charset="-122"/>
            </a:endParaRPr>
          </a:p>
        </p:txBody>
      </p:sp>
      <p:sp>
        <p:nvSpPr>
          <p:cNvPr id="13" name="TextBox 4">
            <a:extLst>
              <a:ext uri="{FF2B5EF4-FFF2-40B4-BE49-F238E27FC236}">
                <a16:creationId xmlns:a16="http://schemas.microsoft.com/office/drawing/2014/main" id="{9CC1F515-DD47-41E8-A487-5C874F035024}"/>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17</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4" name="Text Box 4">
            <a:extLst>
              <a:ext uri="{FF2B5EF4-FFF2-40B4-BE49-F238E27FC236}">
                <a16:creationId xmlns:a16="http://schemas.microsoft.com/office/drawing/2014/main" id="{C3196E7B-1826-4365-B7E3-5FC4C133E68A}"/>
              </a:ext>
            </a:extLst>
          </p:cNvPr>
          <p:cNvSpPr>
            <a:spLocks/>
          </p:cNvSpPr>
          <p:nvPr/>
        </p:nvSpPr>
        <p:spPr bwMode="auto">
          <a:xfrm>
            <a:off x="71438" y="156098"/>
            <a:ext cx="8988425" cy="464590"/>
          </a:xfrm>
          <a:custGeom>
            <a:avLst/>
            <a:gdLst>
              <a:gd name="T0" fmla="*/ 4494240 w 21600"/>
              <a:gd name="T1" fmla="*/ 0 h 21600"/>
              <a:gd name="T2" fmla="*/ 8988479 w 21600"/>
              <a:gd name="T3" fmla="*/ 212760 h 21600"/>
              <a:gd name="T4" fmla="*/ 44942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500" b="1" dirty="0">
                <a:solidFill>
                  <a:srgbClr val="001132"/>
                </a:solidFill>
                <a:latin typeface="Times New Roman" pitchFamily="18" charset="0"/>
                <a:ea typeface="Microsoft YaHei" pitchFamily="34" charset="-122"/>
              </a:rPr>
              <a:t>BIOMORPHOLOGICAL </a:t>
            </a:r>
            <a:r>
              <a:rPr lang="en-US" altLang="ru-RU" sz="2500" b="1" dirty="0">
                <a:solidFill>
                  <a:srgbClr val="001132"/>
                </a:solidFill>
                <a:latin typeface="Times New Roman" pitchFamily="18" charset="0"/>
                <a:ea typeface="Microsoft YaHei" pitchFamily="34" charset="-122"/>
              </a:rPr>
              <a:t>ANALYSIS OF THE LICHENBIOTA </a:t>
            </a:r>
          </a:p>
          <a:p>
            <a:pPr algn="ctr" hangingPunct="0"/>
            <a:r>
              <a:rPr lang="en-US" altLang="ru-RU" sz="2500" b="1" dirty="0">
                <a:solidFill>
                  <a:srgbClr val="001132"/>
                </a:solidFill>
                <a:latin typeface="Times New Roman" pitchFamily="18" charset="0"/>
                <a:ea typeface="Microsoft YaHei" pitchFamily="34" charset="-122"/>
              </a:rPr>
              <a:t>OF STEPPES OF THE SAMARA REGION</a:t>
            </a:r>
            <a:endParaRPr lang="ru-RU" altLang="ru-RU" sz="25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AA528F27-7995-4BFD-A986-C2EDEB956294}"/>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1" name="Прямоугольник 10">
            <a:extLst>
              <a:ext uri="{FF2B5EF4-FFF2-40B4-BE49-F238E27FC236}">
                <a16:creationId xmlns:a16="http://schemas.microsoft.com/office/drawing/2014/main" id="{E87380D8-4C24-493D-B9DD-EA3B7D51C887}"/>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3" name="Номер слайда 2"/>
          <p:cNvSpPr>
            <a:spLocks/>
          </p:cNvSpPr>
          <p:nvPr/>
        </p:nvSpPr>
        <p:spPr bwMode="auto">
          <a:xfrm>
            <a:off x="6553200" y="6356350"/>
            <a:ext cx="2132013" cy="363538"/>
          </a:xfrm>
          <a:custGeom>
            <a:avLst/>
            <a:gdLst>
              <a:gd name="T0" fmla="*/ 1066140 w 21600"/>
              <a:gd name="T1" fmla="*/ 0 h 21600"/>
              <a:gd name="T2" fmla="*/ 2132280 w 21600"/>
              <a:gd name="T3" fmla="*/ 181620 h 21600"/>
              <a:gd name="T4" fmla="*/ 1066140 w 21600"/>
              <a:gd name="T5" fmla="*/ 363239 h 21600"/>
              <a:gd name="T6" fmla="*/ 0 w 21600"/>
              <a:gd name="T7" fmla="*/ 1816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5124"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5126" name="Text Box 3"/>
          <p:cNvSpPr>
            <a:spLocks/>
          </p:cNvSpPr>
          <p:nvPr/>
        </p:nvSpPr>
        <p:spPr bwMode="auto">
          <a:xfrm>
            <a:off x="179388" y="908050"/>
            <a:ext cx="4359275" cy="825500"/>
          </a:xfrm>
          <a:custGeom>
            <a:avLst/>
            <a:gdLst>
              <a:gd name="T0" fmla="*/ 2179620 w 21600"/>
              <a:gd name="T1" fmla="*/ 0 h 21600"/>
              <a:gd name="T2" fmla="*/ 4359240 w 21600"/>
              <a:gd name="T3" fmla="*/ 412740 h 21600"/>
              <a:gd name="T4" fmla="*/ 2179620 w 21600"/>
              <a:gd name="T5" fmla="*/ 825480 h 21600"/>
              <a:gd name="T6" fmla="*/ 0 w 21600"/>
              <a:gd name="T7" fmla="*/ 41274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5127" name="Text Box 4"/>
          <p:cNvSpPr>
            <a:spLocks/>
          </p:cNvSpPr>
          <p:nvPr/>
        </p:nvSpPr>
        <p:spPr bwMode="auto">
          <a:xfrm>
            <a:off x="6697663" y="4300538"/>
            <a:ext cx="180975" cy="825500"/>
          </a:xfrm>
          <a:custGeom>
            <a:avLst/>
            <a:gdLst>
              <a:gd name="T0" fmla="*/ 90360 w 21600"/>
              <a:gd name="T1" fmla="*/ 0 h 21600"/>
              <a:gd name="T2" fmla="*/ 180720 w 21600"/>
              <a:gd name="T3" fmla="*/ 412740 h 21600"/>
              <a:gd name="T4" fmla="*/ 90360 w 21600"/>
              <a:gd name="T5" fmla="*/ 825480 h 21600"/>
              <a:gd name="T6" fmla="*/ 0 w 21600"/>
              <a:gd name="T7" fmla="*/ 4127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endParaRPr lang="ru-RU" altLang="ru-RU" sz="2400" i="1">
              <a:solidFill>
                <a:srgbClr val="000000"/>
              </a:solidFill>
              <a:ea typeface="Microsoft YaHei" pitchFamily="34" charset="-122"/>
            </a:endParaRPr>
          </a:p>
          <a:p>
            <a:pPr algn="ctr"/>
            <a:endParaRPr lang="ru-RU" altLang="ru-RU" sz="2400" i="1">
              <a:solidFill>
                <a:srgbClr val="000000"/>
              </a:solidFill>
              <a:ea typeface="Microsoft YaHei" pitchFamily="34" charset="-122"/>
            </a:endParaRPr>
          </a:p>
        </p:txBody>
      </p:sp>
      <p:pic>
        <p:nvPicPr>
          <p:cNvPr id="5128"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98554" y="1338230"/>
            <a:ext cx="6048375" cy="51577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Овал 1">
            <a:extLst>
              <a:ext uri="{FF2B5EF4-FFF2-40B4-BE49-F238E27FC236}">
                <a16:creationId xmlns:a16="http://schemas.microsoft.com/office/drawing/2014/main" id="{527C5B60-EE08-4E5A-8F26-776795FD65AE}"/>
              </a:ext>
            </a:extLst>
          </p:cNvPr>
          <p:cNvSpPr/>
          <p:nvPr/>
        </p:nvSpPr>
        <p:spPr>
          <a:xfrm>
            <a:off x="5148064" y="1939128"/>
            <a:ext cx="144016" cy="121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B7F50E7E-5623-4F2B-A686-845E69CD4B46}"/>
              </a:ext>
            </a:extLst>
          </p:cNvPr>
          <p:cNvSpPr/>
          <p:nvPr/>
        </p:nvSpPr>
        <p:spPr>
          <a:xfrm>
            <a:off x="5148064" y="2204864"/>
            <a:ext cx="144016" cy="121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9D010FBB-8BF9-4706-82CD-86FA99704B46}"/>
              </a:ext>
            </a:extLst>
          </p:cNvPr>
          <p:cNvSpPr/>
          <p:nvPr/>
        </p:nvSpPr>
        <p:spPr>
          <a:xfrm>
            <a:off x="4788024" y="4531416"/>
            <a:ext cx="144016" cy="121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E1F31EBD-180A-452C-98A4-695DB7D75D13}"/>
              </a:ext>
            </a:extLst>
          </p:cNvPr>
          <p:cNvSpPr/>
          <p:nvPr/>
        </p:nvSpPr>
        <p:spPr>
          <a:xfrm>
            <a:off x="4139952" y="5229200"/>
            <a:ext cx="144016" cy="121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4">
            <a:extLst>
              <a:ext uri="{FF2B5EF4-FFF2-40B4-BE49-F238E27FC236}">
                <a16:creationId xmlns:a16="http://schemas.microsoft.com/office/drawing/2014/main" id="{7BFB488A-92F8-4A1B-AD04-2D0F0DC116BB}"/>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18</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7" name="Text Box 2">
            <a:extLst>
              <a:ext uri="{FF2B5EF4-FFF2-40B4-BE49-F238E27FC236}">
                <a16:creationId xmlns:a16="http://schemas.microsoft.com/office/drawing/2014/main" id="{FD9BD906-6FA7-41CB-AB29-172A6322DC4F}"/>
              </a:ext>
            </a:extLst>
          </p:cNvPr>
          <p:cNvSpPr>
            <a:spLocks/>
          </p:cNvSpPr>
          <p:nvPr/>
        </p:nvSpPr>
        <p:spPr bwMode="auto">
          <a:xfrm>
            <a:off x="0" y="116632"/>
            <a:ext cx="9144000" cy="1202510"/>
          </a:xfrm>
          <a:custGeom>
            <a:avLst/>
            <a:gdLst>
              <a:gd name="T0" fmla="*/ 3022560 w 21600"/>
              <a:gd name="T1" fmla="*/ 0 h 21600"/>
              <a:gd name="T2" fmla="*/ 6045119 w 21600"/>
              <a:gd name="T3" fmla="*/ 214560 h 21600"/>
              <a:gd name="T4" fmla="*/ 3022560 w 21600"/>
              <a:gd name="T5" fmla="*/ 429120 h 21600"/>
              <a:gd name="T6" fmla="*/ 0 w 21600"/>
              <a:gd name="T7" fmla="*/ 214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400" b="1" dirty="0">
                <a:solidFill>
                  <a:srgbClr val="001132"/>
                </a:solidFill>
                <a:latin typeface="Times New Roman" pitchFamily="18" charset="0"/>
                <a:ea typeface="Microsoft YaHei" pitchFamily="34" charset="-122"/>
              </a:rPr>
              <a:t>BIOMORPHOLOGICAL </a:t>
            </a:r>
            <a:r>
              <a:rPr lang="en-US" altLang="ru-RU" sz="2400" b="1" dirty="0">
                <a:solidFill>
                  <a:srgbClr val="001132"/>
                </a:solidFill>
                <a:latin typeface="Times New Roman" pitchFamily="18" charset="0"/>
                <a:ea typeface="Microsoft YaHei" pitchFamily="34" charset="-122"/>
              </a:rPr>
              <a:t>SPECTRUM OF THE LICHENBIOTA OF STEPPES OF THE SAMARA REGION IS </a:t>
            </a:r>
            <a:r>
              <a:rPr lang="ru-RU" altLang="ru-RU" sz="2400" b="1" dirty="0">
                <a:solidFill>
                  <a:srgbClr val="001132"/>
                </a:solidFill>
                <a:latin typeface="Times New Roman" pitchFamily="18" charset="0"/>
                <a:ea typeface="Microsoft YaHei" pitchFamily="34" charset="-122"/>
              </a:rPr>
              <a:t>MOST DIVERSITY </a:t>
            </a:r>
          </a:p>
          <a:p>
            <a:pPr algn="ctr" hangingPunct="0"/>
            <a:endParaRPr lang="ru-RU" altLang="ru-RU" sz="2400" b="1" dirty="0">
              <a:solidFill>
                <a:srgbClr val="001132"/>
              </a:solidFill>
              <a:latin typeface="Times New Roman" pitchFamily="18" charset="0"/>
              <a:ea typeface="Microsoft YaHei" pitchFamily="34" charset="-122"/>
            </a:endParaRPr>
          </a:p>
        </p:txBody>
      </p:sp>
      <p:sp>
        <p:nvSpPr>
          <p:cNvPr id="19" name="Text Box 6">
            <a:extLst>
              <a:ext uri="{FF2B5EF4-FFF2-40B4-BE49-F238E27FC236}">
                <a16:creationId xmlns:a16="http://schemas.microsoft.com/office/drawing/2014/main" id="{929724F9-0160-447A-9158-9717A671C228}"/>
              </a:ext>
            </a:extLst>
          </p:cNvPr>
          <p:cNvSpPr>
            <a:spLocks/>
          </p:cNvSpPr>
          <p:nvPr/>
        </p:nvSpPr>
        <p:spPr bwMode="auto">
          <a:xfrm>
            <a:off x="6354706" y="1700808"/>
            <a:ext cx="2490740" cy="4089960"/>
          </a:xfrm>
          <a:custGeom>
            <a:avLst/>
            <a:gdLst>
              <a:gd name="T0" fmla="*/ 4633920 w 21600"/>
              <a:gd name="T1" fmla="*/ 0 h 21600"/>
              <a:gd name="T2" fmla="*/ 9267840 w 21600"/>
              <a:gd name="T3" fmla="*/ 501660 h 21600"/>
              <a:gd name="T4" fmla="*/ 4633920 w 21600"/>
              <a:gd name="T5" fmla="*/ 1003320 h 21600"/>
              <a:gd name="T6" fmla="*/ 0 w 21600"/>
              <a:gd name="T7" fmla="*/ 5016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ru-RU" altLang="ru-RU" sz="1500" b="1" dirty="0">
                <a:solidFill>
                  <a:srgbClr val="001132"/>
                </a:solidFill>
                <a:latin typeface="Times New Roman" pitchFamily="18" charset="0"/>
                <a:cs typeface="Times New Roman" pitchFamily="18" charset="0"/>
              </a:rPr>
              <a:t>1 - </a:t>
            </a:r>
            <a:r>
              <a:rPr lang="en-US" altLang="ru-RU" sz="1500" b="1" dirty="0">
                <a:solidFill>
                  <a:srgbClr val="001132"/>
                </a:solidFill>
                <a:latin typeface="Times New Roman" pitchFamily="18" charset="0"/>
                <a:cs typeface="Times New Roman" pitchFamily="18" charset="0"/>
              </a:rPr>
              <a:t>nature sanctuary (NS)</a:t>
            </a:r>
          </a:p>
          <a:p>
            <a:pPr algn="just" hangingPunct="0"/>
            <a:r>
              <a:rPr lang="ru-RU" altLang="ru-RU" sz="1500" b="1" dirty="0">
                <a:solidFill>
                  <a:srgbClr val="001132"/>
                </a:solidFill>
                <a:latin typeface="Times New Roman" pitchFamily="18" charset="0"/>
                <a:cs typeface="Times New Roman" pitchFamily="18" charset="0"/>
              </a:rPr>
              <a:t>"Birch ravine"</a:t>
            </a:r>
          </a:p>
          <a:p>
            <a:pPr algn="just" hangingPunct="0"/>
            <a:r>
              <a:rPr lang="ru-RU" altLang="ru-RU" sz="1500" b="1" dirty="0">
                <a:solidFill>
                  <a:srgbClr val="001132"/>
                </a:solidFill>
                <a:latin typeface="Times New Roman" pitchFamily="18" charset="0"/>
                <a:cs typeface="Times New Roman" pitchFamily="18" charset="0"/>
              </a:rPr>
              <a:t>2 - </a:t>
            </a:r>
            <a:r>
              <a:rPr lang="ru-RU" altLang="ru-RU" sz="1500" b="1" dirty="0" err="1">
                <a:solidFill>
                  <a:srgbClr val="001132"/>
                </a:solidFill>
                <a:latin typeface="Times New Roman" pitchFamily="18" charset="0"/>
                <a:cs typeface="Times New Roman" pitchFamily="18" charset="0"/>
              </a:rPr>
              <a:t>Subbotinski</a:t>
            </a:r>
            <a:r>
              <a:rPr lang="en-US" altLang="ru-RU" sz="1500" b="1" dirty="0">
                <a:solidFill>
                  <a:srgbClr val="001132"/>
                </a:solidFill>
                <a:latin typeface="Times New Roman" pitchFamily="18" charset="0"/>
                <a:cs typeface="Times New Roman" pitchFamily="18" charset="0"/>
              </a:rPr>
              <a:t>y</a:t>
            </a:r>
            <a:r>
              <a:rPr lang="ru-RU" altLang="ru-RU" sz="1500" b="1" dirty="0">
                <a:solidFill>
                  <a:srgbClr val="001132"/>
                </a:solidFill>
                <a:latin typeface="Times New Roman" pitchFamily="18" charset="0"/>
                <a:cs typeface="Times New Roman" pitchFamily="18" charset="0"/>
              </a:rPr>
              <a:t>e hills, </a:t>
            </a:r>
          </a:p>
          <a:p>
            <a:pPr algn="just" hangingPunct="0"/>
            <a:r>
              <a:rPr lang="ru-RU" altLang="ru-RU" sz="1500" b="1" dirty="0">
                <a:solidFill>
                  <a:srgbClr val="001132"/>
                </a:solidFill>
                <a:latin typeface="Times New Roman" pitchFamily="18" charset="0"/>
                <a:cs typeface="Times New Roman" pitchFamily="18" charset="0"/>
              </a:rPr>
              <a:t>3 -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Bogatyr</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4 -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Kostinsky</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log</a:t>
            </a:r>
            <a:r>
              <a:rPr lang="en-US" altLang="ru-RU" sz="1500" b="1" dirty="0">
                <a:solidFill>
                  <a:srgbClr val="001132"/>
                </a:solidFill>
                <a:latin typeface="Times New Roman" pitchFamily="18" charset="0"/>
                <a:cs typeface="Times New Roman" pitchFamily="18" charset="0"/>
              </a:rPr>
              <a:t>a</a:t>
            </a:r>
            <a:r>
              <a:rPr lang="ru-RU" altLang="ru-RU" sz="1500" b="1" dirty="0">
                <a:solidFill>
                  <a:srgbClr val="001132"/>
                </a:solidFill>
                <a:latin typeface="Times New Roman" pitchFamily="18" charset="0"/>
                <a:cs typeface="Times New Roman" pitchFamily="18" charset="0"/>
              </a:rPr>
              <a:t>"</a:t>
            </a:r>
          </a:p>
          <a:p>
            <a:pPr algn="just" hangingPunct="0"/>
            <a:r>
              <a:rPr lang="ru-RU" altLang="ru-RU" sz="1500" b="1" dirty="0">
                <a:solidFill>
                  <a:srgbClr val="001132"/>
                </a:solidFill>
                <a:latin typeface="Times New Roman" pitchFamily="18" charset="0"/>
                <a:cs typeface="Times New Roman" pitchFamily="18" charset="0"/>
              </a:rPr>
              <a:t>5 -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"Stone log № 1"</a:t>
            </a:r>
          </a:p>
          <a:p>
            <a:pPr algn="just" hangingPunct="0"/>
            <a:r>
              <a:rPr lang="ru-RU" altLang="ru-RU" sz="1500" b="1" dirty="0">
                <a:solidFill>
                  <a:srgbClr val="001132"/>
                </a:solidFill>
                <a:latin typeface="Times New Roman" pitchFamily="18" charset="0"/>
                <a:cs typeface="Times New Roman" pitchFamily="18" charset="0"/>
              </a:rPr>
              <a:t>6 – </a:t>
            </a:r>
            <a:r>
              <a:rPr lang="en-US" altLang="ru-RU" sz="1500" b="1" dirty="0">
                <a:solidFill>
                  <a:srgbClr val="001132"/>
                </a:solidFill>
                <a:latin typeface="Times New Roman" pitchFamily="18" charset="0"/>
                <a:cs typeface="Times New Roman" pitchFamily="18" charset="0"/>
              </a:rPr>
              <a:t>neighborhood of the town</a:t>
            </a:r>
            <a:endParaRPr lang="ru-RU" altLang="ru-RU" sz="1500" b="1" dirty="0">
              <a:solidFill>
                <a:srgbClr val="001132"/>
              </a:solidFill>
              <a:latin typeface="Times New Roman" pitchFamily="18" charset="0"/>
              <a:cs typeface="Times New Roman" pitchFamily="18" charset="0"/>
            </a:endParaRPr>
          </a:p>
          <a:p>
            <a:pPr algn="just" hangingPunct="0"/>
            <a:r>
              <a:rPr lang="ru-RU" altLang="ru-RU" sz="1500" b="1" dirty="0" err="1">
                <a:solidFill>
                  <a:srgbClr val="001132"/>
                </a:solidFill>
                <a:latin typeface="Times New Roman" pitchFamily="18" charset="0"/>
                <a:cs typeface="Times New Roman" pitchFamily="18" charset="0"/>
              </a:rPr>
              <a:t>Kras</a:t>
            </a:r>
            <a:r>
              <a:rPr lang="en-US" altLang="ru-RU" sz="1500" b="1" dirty="0" err="1">
                <a:solidFill>
                  <a:srgbClr val="001132"/>
                </a:solidFill>
                <a:latin typeface="Times New Roman" pitchFamily="18" charset="0"/>
                <a:cs typeface="Times New Roman" pitchFamily="18" charset="0"/>
              </a:rPr>
              <a:t>nooktyabrsky</a:t>
            </a:r>
            <a:endParaRPr lang="ru-RU" altLang="ru-RU" sz="1500" b="1" dirty="0">
              <a:solidFill>
                <a:srgbClr val="001132"/>
              </a:solidFill>
              <a:latin typeface="Times New Roman" pitchFamily="18" charset="0"/>
              <a:cs typeface="Times New Roman" pitchFamily="18" charset="0"/>
            </a:endParaRPr>
          </a:p>
          <a:p>
            <a:pPr algn="just" hangingPunct="0"/>
            <a:r>
              <a:rPr lang="ru-RU" altLang="ru-RU" sz="1500" b="1" dirty="0">
                <a:solidFill>
                  <a:srgbClr val="001132"/>
                </a:solidFill>
                <a:latin typeface="Times New Roman" pitchFamily="18" charset="0"/>
                <a:cs typeface="Times New Roman" pitchFamily="18" charset="0"/>
              </a:rPr>
              <a:t>7 -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en-US" altLang="ru-RU" sz="1500" b="1" dirty="0" err="1">
                <a:solidFill>
                  <a:srgbClr val="001132"/>
                </a:solidFill>
                <a:latin typeface="Times New Roman" pitchFamily="18" charset="0"/>
                <a:cs typeface="Times New Roman" pitchFamily="18" charset="0"/>
              </a:rPr>
              <a:t>Mulin’s</a:t>
            </a:r>
            <a:r>
              <a:rPr lang="ru-RU" altLang="ru-RU" sz="1500" b="1" dirty="0">
                <a:solidFill>
                  <a:srgbClr val="001132"/>
                </a:solidFill>
                <a:latin typeface="Times New Roman" pitchFamily="18" charset="0"/>
                <a:cs typeface="Times New Roman" pitchFamily="18" charset="0"/>
              </a:rPr>
              <a:t> dale "</a:t>
            </a:r>
          </a:p>
          <a:p>
            <a:pPr algn="just" hangingPunct="0"/>
            <a:r>
              <a:rPr lang="ru-RU" altLang="ru-RU" sz="1500" b="1" dirty="0">
                <a:solidFill>
                  <a:srgbClr val="001132"/>
                </a:solidFill>
                <a:latin typeface="Times New Roman" pitchFamily="18" charset="0"/>
                <a:cs typeface="Times New Roman" pitchFamily="18" charset="0"/>
              </a:rPr>
              <a:t>8 -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Sister</a:t>
            </a:r>
            <a:r>
              <a:rPr lang="en-US"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fossils</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9 -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Dol</a:t>
            </a:r>
            <a:r>
              <a:rPr lang="ru-RU" altLang="ru-RU" sz="1500" b="1" dirty="0">
                <a:solidFill>
                  <a:srgbClr val="001132"/>
                </a:solidFill>
                <a:latin typeface="Times New Roman" pitchFamily="18" charset="0"/>
                <a:cs typeface="Times New Roman" pitchFamily="18" charset="0"/>
              </a:rPr>
              <a:t> </a:t>
            </a:r>
            <a:r>
              <a:rPr lang="en-US" altLang="ru-RU" sz="1500" b="1" dirty="0" err="1">
                <a:solidFill>
                  <a:srgbClr val="001132"/>
                </a:solidFill>
                <a:latin typeface="Times New Roman" pitchFamily="18" charset="0"/>
                <a:cs typeface="Times New Roman" pitchFamily="18" charset="0"/>
              </a:rPr>
              <a:t>Verbludka</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10 -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Plot</a:t>
            </a:r>
            <a:r>
              <a:rPr lang="ru-RU" altLang="ru-RU" sz="1500" b="1" dirty="0">
                <a:solidFill>
                  <a:srgbClr val="001132"/>
                </a:solidFill>
                <a:latin typeface="Times New Roman" pitchFamily="18" charset="0"/>
                <a:cs typeface="Times New Roman" pitchFamily="18" charset="0"/>
              </a:rPr>
              <a:t> </a:t>
            </a:r>
            <a:endParaRPr lang="en-US" altLang="ru-RU" sz="1500" b="1" dirty="0">
              <a:solidFill>
                <a:srgbClr val="001132"/>
              </a:solidFill>
              <a:latin typeface="Times New Roman" pitchFamily="18" charset="0"/>
              <a:cs typeface="Times New Roman" pitchFamily="18" charset="0"/>
            </a:endParaRPr>
          </a:p>
          <a:p>
            <a:pPr algn="just" hangingPunct="0"/>
            <a:r>
              <a:rPr lang="en-US" altLang="ru-RU" sz="1500" b="1" i="1" dirty="0">
                <a:solidFill>
                  <a:srgbClr val="001132"/>
                </a:solidFill>
                <a:latin typeface="Times New Roman" pitchFamily="18" charset="0"/>
                <a:cs typeface="Times New Roman" pitchFamily="18" charset="0"/>
              </a:rPr>
              <a:t>Festuca-</a:t>
            </a:r>
            <a:r>
              <a:rPr lang="en-US" altLang="ru-RU" sz="1500" b="1" i="1" dirty="0" err="1">
                <a:solidFill>
                  <a:srgbClr val="001132"/>
                </a:solidFill>
                <a:latin typeface="Times New Roman" pitchFamily="18" charset="0"/>
                <a:cs typeface="Times New Roman" pitchFamily="18" charset="0"/>
              </a:rPr>
              <a:t>Stipa</a:t>
            </a:r>
            <a:r>
              <a:rPr lang="en-US" altLang="ru-RU" sz="1500" b="1" i="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steppe</a:t>
            </a:r>
            <a:r>
              <a:rPr lang="ru-RU" altLang="ru-RU" sz="1500" b="1" dirty="0">
                <a:solidFill>
                  <a:srgbClr val="001132"/>
                </a:solidFill>
                <a:latin typeface="Times New Roman" pitchFamily="18" charset="0"/>
                <a:cs typeface="Times New Roman" pitchFamily="18" charset="0"/>
              </a:rPr>
              <a:t> " </a:t>
            </a:r>
          </a:p>
          <a:p>
            <a:pPr algn="just" hangingPunct="0"/>
            <a:r>
              <a:rPr lang="ru-RU" altLang="ru-RU" sz="1500" b="1" dirty="0">
                <a:solidFill>
                  <a:srgbClr val="001132"/>
                </a:solidFill>
                <a:latin typeface="Times New Roman" pitchFamily="18" charset="0"/>
                <a:cs typeface="Times New Roman" pitchFamily="18" charset="0"/>
              </a:rPr>
              <a:t>11 - </a:t>
            </a:r>
            <a:r>
              <a:rPr lang="en-US" altLang="ru-RU" sz="1500" b="1" dirty="0">
                <a:solidFill>
                  <a:srgbClr val="001132"/>
                </a:solidFill>
                <a:latin typeface="Times New Roman" pitchFamily="18" charset="0"/>
                <a:cs typeface="Times New Roman" pitchFamily="18" charset="0"/>
              </a:rPr>
              <a:t>neighborhood of the town </a:t>
            </a:r>
          </a:p>
          <a:p>
            <a:pPr algn="just" hangingPunct="0"/>
            <a:r>
              <a:rPr lang="ru-RU" altLang="ru-RU" sz="1500" b="1" dirty="0" err="1">
                <a:solidFill>
                  <a:srgbClr val="001132"/>
                </a:solidFill>
                <a:latin typeface="Times New Roman" pitchFamily="18" charset="0"/>
                <a:cs typeface="Times New Roman" pitchFamily="18" charset="0"/>
              </a:rPr>
              <a:t>Polyakov</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12 -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Gryzl</a:t>
            </a:r>
            <a:r>
              <a:rPr lang="en-US" altLang="ru-RU" sz="1500" b="1" dirty="0">
                <a:solidFill>
                  <a:srgbClr val="001132"/>
                </a:solidFill>
                <a:latin typeface="Times New Roman" pitchFamily="18" charset="0"/>
                <a:cs typeface="Times New Roman" pitchFamily="18" charset="0"/>
              </a:rPr>
              <a:t>y</a:t>
            </a:r>
            <a:r>
              <a:rPr lang="ru-RU" altLang="ru-RU" sz="1500" b="1" dirty="0">
                <a:solidFill>
                  <a:srgbClr val="001132"/>
                </a:solidFill>
                <a:latin typeface="Times New Roman" pitchFamily="18" charset="0"/>
                <a:cs typeface="Times New Roman" pitchFamily="18" charset="0"/>
              </a:rPr>
              <a:t> - </a:t>
            </a:r>
          </a:p>
          <a:p>
            <a:pPr algn="just" hangingPunct="0"/>
            <a:r>
              <a:rPr lang="ru-RU" altLang="ru-RU" sz="1500" b="1" dirty="0" err="1">
                <a:solidFill>
                  <a:srgbClr val="001132"/>
                </a:solidFill>
                <a:latin typeface="Times New Roman" pitchFamily="18" charset="0"/>
                <a:cs typeface="Times New Roman" pitchFamily="18" charset="0"/>
              </a:rPr>
              <a:t>Deserted</a:t>
            </a:r>
            <a:r>
              <a:rPr lang="ru-RU" altLang="ru-RU" sz="1500" b="1" dirty="0">
                <a:solidFill>
                  <a:srgbClr val="001132"/>
                </a:solidFill>
                <a:latin typeface="Times New Roman" pitchFamily="18" charset="0"/>
                <a:cs typeface="Times New Roman" pitchFamily="18" charset="0"/>
              </a:rPr>
              <a:t> steppe"</a:t>
            </a:r>
          </a:p>
        </p:txBody>
      </p:sp>
    </p:spTree>
    <p:extLst>
      <p:ext uri="{BB962C8B-B14F-4D97-AF65-F5344CB8AC3E}">
        <p14:creationId xmlns:p14="http://schemas.microsoft.com/office/powerpoint/2010/main" val="3436785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6" presetClass="emph" presetSubtype="0" fill="hold" nodeType="afterEffect">
                                  <p:stCondLst>
                                    <p:cond delay="0"/>
                                  </p:stCondLst>
                                  <p:iterate type="lt">
                                    <p:tmPct val="4000"/>
                                  </p:iterate>
                                  <p:childTnLst>
                                    <p:set>
                                      <p:cBhvr override="childStyle">
                                        <p:cTn id="9" dur="500" fill="hold"/>
                                        <p:tgtEl>
                                          <p:spTgt spid="19">
                                            <p:txEl>
                                              <p:pRg st="0" end="0"/>
                                            </p:txEl>
                                          </p:spTgt>
                                        </p:tgtEl>
                                        <p:attrNameLst>
                                          <p:attrName>style.color</p:attrName>
                                        </p:attrNameLst>
                                      </p:cBhvr>
                                      <p:to>
                                        <p:clrVal>
                                          <a:srgbClr val="C00000"/>
                                        </p:clrVal>
                                      </p:to>
                                    </p:set>
                                    <p:set>
                                      <p:cBhvr>
                                        <p:cTn id="10" dur="500" fill="hold"/>
                                        <p:tgtEl>
                                          <p:spTgt spid="19">
                                            <p:txEl>
                                              <p:pRg st="0" end="0"/>
                                            </p:txEl>
                                          </p:spTgt>
                                        </p:tgtEl>
                                        <p:attrNameLst>
                                          <p:attrName>fillcolor</p:attrName>
                                        </p:attrNameLst>
                                      </p:cBhvr>
                                      <p:to>
                                        <p:clrVal>
                                          <a:srgbClr val="C00000"/>
                                        </p:clrVal>
                                      </p:to>
                                    </p:set>
                                    <p:set>
                                      <p:cBhvr>
                                        <p:cTn id="11" dur="500" fill="hold"/>
                                        <p:tgtEl>
                                          <p:spTgt spid="19">
                                            <p:txEl>
                                              <p:pRg st="0" end="0"/>
                                            </p:txEl>
                                          </p:spTgt>
                                        </p:tgtEl>
                                        <p:attrNameLst>
                                          <p:attrName>fill.type</p:attrName>
                                        </p:attrNameLst>
                                      </p:cBhvr>
                                      <p:to>
                                        <p:strVal val="solid"/>
                                      </p:to>
                                    </p:set>
                                  </p:childTnLst>
                                </p:cTn>
                              </p:par>
                              <p:par>
                                <p:cTn id="12" presetID="16" presetClass="emph" presetSubtype="0" fill="hold" nodeType="withEffect">
                                  <p:stCondLst>
                                    <p:cond delay="0"/>
                                  </p:stCondLst>
                                  <p:iterate type="lt">
                                    <p:tmPct val="4000"/>
                                  </p:iterate>
                                  <p:childTnLst>
                                    <p:set>
                                      <p:cBhvr override="childStyle">
                                        <p:cTn id="13" dur="500" fill="hold"/>
                                        <p:tgtEl>
                                          <p:spTgt spid="19">
                                            <p:txEl>
                                              <p:pRg st="1" end="1"/>
                                            </p:txEl>
                                          </p:spTgt>
                                        </p:tgtEl>
                                        <p:attrNameLst>
                                          <p:attrName>style.color</p:attrName>
                                        </p:attrNameLst>
                                      </p:cBhvr>
                                      <p:to>
                                        <p:clrVal>
                                          <a:srgbClr val="C00000"/>
                                        </p:clrVal>
                                      </p:to>
                                    </p:set>
                                    <p:set>
                                      <p:cBhvr>
                                        <p:cTn id="14" dur="500" fill="hold"/>
                                        <p:tgtEl>
                                          <p:spTgt spid="19">
                                            <p:txEl>
                                              <p:pRg st="1" end="1"/>
                                            </p:txEl>
                                          </p:spTgt>
                                        </p:tgtEl>
                                        <p:attrNameLst>
                                          <p:attrName>fillcolor</p:attrName>
                                        </p:attrNameLst>
                                      </p:cBhvr>
                                      <p:to>
                                        <p:clrVal>
                                          <a:srgbClr val="C00000"/>
                                        </p:clrVal>
                                      </p:to>
                                    </p:set>
                                    <p:set>
                                      <p:cBhvr>
                                        <p:cTn id="15" dur="500" fill="hold"/>
                                        <p:tgtEl>
                                          <p:spTgt spid="19">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3"/>
                                        </p:tgtEl>
                                        <p:attrNameLst>
                                          <p:attrName>style.visibility</p:attrName>
                                        </p:attrNameLst>
                                      </p:cBhvr>
                                      <p:to>
                                        <p:strVal val="visible"/>
                                      </p:to>
                                    </p:set>
                                  </p:childTnLst>
                                </p:cTn>
                              </p:par>
                            </p:childTnLst>
                          </p:cTn>
                        </p:par>
                        <p:par>
                          <p:cTn id="20" fill="hold">
                            <p:stCondLst>
                              <p:cond delay="500"/>
                            </p:stCondLst>
                            <p:childTnLst>
                              <p:par>
                                <p:cTn id="21" presetID="16" presetClass="emph" presetSubtype="0" fill="hold" nodeType="afterEffect">
                                  <p:stCondLst>
                                    <p:cond delay="0"/>
                                  </p:stCondLst>
                                  <p:iterate type="lt">
                                    <p:tmPct val="4000"/>
                                  </p:iterate>
                                  <p:childTnLst>
                                    <p:set>
                                      <p:cBhvr override="childStyle">
                                        <p:cTn id="22" dur="500" fill="hold"/>
                                        <p:tgtEl>
                                          <p:spTgt spid="19">
                                            <p:txEl>
                                              <p:pRg st="2" end="2"/>
                                            </p:txEl>
                                          </p:spTgt>
                                        </p:tgtEl>
                                        <p:attrNameLst>
                                          <p:attrName>style.color</p:attrName>
                                        </p:attrNameLst>
                                      </p:cBhvr>
                                      <p:to>
                                        <p:clrVal>
                                          <a:srgbClr val="C00000"/>
                                        </p:clrVal>
                                      </p:to>
                                    </p:set>
                                    <p:set>
                                      <p:cBhvr>
                                        <p:cTn id="23" dur="500" fill="hold"/>
                                        <p:tgtEl>
                                          <p:spTgt spid="19">
                                            <p:txEl>
                                              <p:pRg st="2" end="2"/>
                                            </p:txEl>
                                          </p:spTgt>
                                        </p:tgtEl>
                                        <p:attrNameLst>
                                          <p:attrName>fillcolor</p:attrName>
                                        </p:attrNameLst>
                                      </p:cBhvr>
                                      <p:to>
                                        <p:clrVal>
                                          <a:srgbClr val="C00000"/>
                                        </p:clrVal>
                                      </p:to>
                                    </p:set>
                                    <p:set>
                                      <p:cBhvr>
                                        <p:cTn id="24" dur="500" fill="hold"/>
                                        <p:tgtEl>
                                          <p:spTgt spid="19">
                                            <p:txEl>
                                              <p:pRg st="2" end="2"/>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
                                        </p:tgtEl>
                                        <p:attrNameLst>
                                          <p:attrName>style.visibility</p:attrName>
                                        </p:attrNameLst>
                                      </p:cBhvr>
                                      <p:to>
                                        <p:strVal val="visible"/>
                                      </p:to>
                                    </p:set>
                                  </p:childTnLst>
                                </p:cTn>
                              </p:par>
                            </p:childTnLst>
                          </p:cTn>
                        </p:par>
                        <p:par>
                          <p:cTn id="29" fill="hold">
                            <p:stCondLst>
                              <p:cond delay="500"/>
                            </p:stCondLst>
                            <p:childTnLst>
                              <p:par>
                                <p:cTn id="30" presetID="16" presetClass="emph" presetSubtype="0" fill="hold" nodeType="afterEffect">
                                  <p:stCondLst>
                                    <p:cond delay="0"/>
                                  </p:stCondLst>
                                  <p:iterate type="lt">
                                    <p:tmPct val="4000"/>
                                  </p:iterate>
                                  <p:childTnLst>
                                    <p:set>
                                      <p:cBhvr override="childStyle">
                                        <p:cTn id="31" dur="500" fill="hold"/>
                                        <p:tgtEl>
                                          <p:spTgt spid="19">
                                            <p:txEl>
                                              <p:pRg st="8" end="8"/>
                                            </p:txEl>
                                          </p:spTgt>
                                        </p:tgtEl>
                                        <p:attrNameLst>
                                          <p:attrName>style.color</p:attrName>
                                        </p:attrNameLst>
                                      </p:cBhvr>
                                      <p:to>
                                        <p:clrVal>
                                          <a:srgbClr val="C00000"/>
                                        </p:clrVal>
                                      </p:to>
                                    </p:set>
                                    <p:set>
                                      <p:cBhvr>
                                        <p:cTn id="32" dur="500" fill="hold"/>
                                        <p:tgtEl>
                                          <p:spTgt spid="19">
                                            <p:txEl>
                                              <p:pRg st="8" end="8"/>
                                            </p:txEl>
                                          </p:spTgt>
                                        </p:tgtEl>
                                        <p:attrNameLst>
                                          <p:attrName>fillcolor</p:attrName>
                                        </p:attrNameLst>
                                      </p:cBhvr>
                                      <p:to>
                                        <p:clrVal>
                                          <a:srgbClr val="C00000"/>
                                        </p:clrVal>
                                      </p:to>
                                    </p:set>
                                    <p:set>
                                      <p:cBhvr>
                                        <p:cTn id="33" dur="500" fill="hold"/>
                                        <p:tgtEl>
                                          <p:spTgt spid="19">
                                            <p:txEl>
                                              <p:pRg st="8" end="8"/>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5"/>
                                        </p:tgtEl>
                                        <p:attrNameLst>
                                          <p:attrName>style.visibility</p:attrName>
                                        </p:attrNameLst>
                                      </p:cBhvr>
                                      <p:to>
                                        <p:strVal val="visible"/>
                                      </p:to>
                                    </p:set>
                                  </p:childTnLst>
                                </p:cTn>
                              </p:par>
                            </p:childTnLst>
                          </p:cTn>
                        </p:par>
                        <p:par>
                          <p:cTn id="38" fill="hold">
                            <p:stCondLst>
                              <p:cond delay="500"/>
                            </p:stCondLst>
                            <p:childTnLst>
                              <p:par>
                                <p:cTn id="39" presetID="16" presetClass="emph" presetSubtype="0" fill="hold" nodeType="afterEffect">
                                  <p:stCondLst>
                                    <p:cond delay="0"/>
                                  </p:stCondLst>
                                  <p:iterate type="lt">
                                    <p:tmPct val="4000"/>
                                  </p:iterate>
                                  <p:childTnLst>
                                    <p:set>
                                      <p:cBhvr override="childStyle">
                                        <p:cTn id="40" dur="500" fill="hold"/>
                                        <p:tgtEl>
                                          <p:spTgt spid="19">
                                            <p:txEl>
                                              <p:pRg st="11" end="11"/>
                                            </p:txEl>
                                          </p:spTgt>
                                        </p:tgtEl>
                                        <p:attrNameLst>
                                          <p:attrName>style.color</p:attrName>
                                        </p:attrNameLst>
                                      </p:cBhvr>
                                      <p:to>
                                        <p:clrVal>
                                          <a:srgbClr val="C00000"/>
                                        </p:clrVal>
                                      </p:to>
                                    </p:set>
                                    <p:set>
                                      <p:cBhvr>
                                        <p:cTn id="41" dur="500" fill="hold"/>
                                        <p:tgtEl>
                                          <p:spTgt spid="19">
                                            <p:txEl>
                                              <p:pRg st="11" end="11"/>
                                            </p:txEl>
                                          </p:spTgt>
                                        </p:tgtEl>
                                        <p:attrNameLst>
                                          <p:attrName>fillcolor</p:attrName>
                                        </p:attrNameLst>
                                      </p:cBhvr>
                                      <p:to>
                                        <p:clrVal>
                                          <a:srgbClr val="C00000"/>
                                        </p:clrVal>
                                      </p:to>
                                    </p:set>
                                    <p:set>
                                      <p:cBhvr>
                                        <p:cTn id="42" dur="500" fill="hold"/>
                                        <p:tgtEl>
                                          <p:spTgt spid="19">
                                            <p:txEl>
                                              <p:pRg st="11" end="11"/>
                                            </p:txEl>
                                          </p:spTgt>
                                        </p:tgtEl>
                                        <p:attrNameLst>
                                          <p:attrName>fill.type</p:attrName>
                                        </p:attrNameLst>
                                      </p:cBhvr>
                                      <p:to>
                                        <p:strVal val="solid"/>
                                      </p:to>
                                    </p:set>
                                  </p:childTnLst>
                                </p:cTn>
                              </p:par>
                              <p:par>
                                <p:cTn id="43" presetID="16" presetClass="emph" presetSubtype="0" fill="hold" nodeType="withEffect">
                                  <p:stCondLst>
                                    <p:cond delay="0"/>
                                  </p:stCondLst>
                                  <p:iterate type="lt">
                                    <p:tmPct val="4000"/>
                                  </p:iterate>
                                  <p:childTnLst>
                                    <p:set>
                                      <p:cBhvr override="childStyle">
                                        <p:cTn id="44" dur="500" fill="hold"/>
                                        <p:tgtEl>
                                          <p:spTgt spid="19">
                                            <p:txEl>
                                              <p:pRg st="12" end="12"/>
                                            </p:txEl>
                                          </p:spTgt>
                                        </p:tgtEl>
                                        <p:attrNameLst>
                                          <p:attrName>style.color</p:attrName>
                                        </p:attrNameLst>
                                      </p:cBhvr>
                                      <p:to>
                                        <p:clrVal>
                                          <a:srgbClr val="C00000"/>
                                        </p:clrVal>
                                      </p:to>
                                    </p:set>
                                    <p:set>
                                      <p:cBhvr>
                                        <p:cTn id="45" dur="500" fill="hold"/>
                                        <p:tgtEl>
                                          <p:spTgt spid="19">
                                            <p:txEl>
                                              <p:pRg st="12" end="12"/>
                                            </p:txEl>
                                          </p:spTgt>
                                        </p:tgtEl>
                                        <p:attrNameLst>
                                          <p:attrName>fillcolor</p:attrName>
                                        </p:attrNameLst>
                                      </p:cBhvr>
                                      <p:to>
                                        <p:clrVal>
                                          <a:srgbClr val="C00000"/>
                                        </p:clrVal>
                                      </p:to>
                                    </p:set>
                                    <p:set>
                                      <p:cBhvr>
                                        <p:cTn id="46" dur="500" fill="hold"/>
                                        <p:tgtEl>
                                          <p:spTgt spid="19">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9EEC60CC-9E56-4821-B8F6-3558E54FB5C8}"/>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3" name="Прямоугольник 12">
            <a:extLst>
              <a:ext uri="{FF2B5EF4-FFF2-40B4-BE49-F238E27FC236}">
                <a16:creationId xmlns:a16="http://schemas.microsoft.com/office/drawing/2014/main" id="{EB3F76AD-4681-4AED-8911-328C92A55FBC}"/>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315" name="Text Box 2"/>
          <p:cNvSpPr>
            <a:spLocks/>
          </p:cNvSpPr>
          <p:nvPr/>
        </p:nvSpPr>
        <p:spPr bwMode="auto">
          <a:xfrm>
            <a:off x="4729163" y="5648325"/>
            <a:ext cx="4062412" cy="460375"/>
          </a:xfrm>
          <a:custGeom>
            <a:avLst/>
            <a:gdLst>
              <a:gd name="T0" fmla="*/ 2031120 w 21600"/>
              <a:gd name="T1" fmla="*/ 0 h 21600"/>
              <a:gd name="T2" fmla="*/ 4062239 w 21600"/>
              <a:gd name="T3" fmla="*/ 230220 h 21600"/>
              <a:gd name="T4" fmla="*/ 2031120 w 21600"/>
              <a:gd name="T5" fmla="*/ 460439 h 21600"/>
              <a:gd name="T6" fmla="*/ 0 w 21600"/>
              <a:gd name="T7" fmla="*/ 2302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pic>
        <p:nvPicPr>
          <p:cNvPr id="13318"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2190" y="907173"/>
            <a:ext cx="2000726" cy="2305801"/>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84035" y="928085"/>
            <a:ext cx="2129615" cy="2305801"/>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sp>
        <p:nvSpPr>
          <p:cNvPr id="13320" name="Text Box 7"/>
          <p:cNvSpPr>
            <a:spLocks/>
          </p:cNvSpPr>
          <p:nvPr/>
        </p:nvSpPr>
        <p:spPr bwMode="auto">
          <a:xfrm>
            <a:off x="31530" y="3218321"/>
            <a:ext cx="2352790" cy="515938"/>
          </a:xfrm>
          <a:custGeom>
            <a:avLst/>
            <a:gdLst>
              <a:gd name="T0" fmla="*/ 1331820 w 21600"/>
              <a:gd name="T1" fmla="*/ 0 h 21600"/>
              <a:gd name="T2" fmla="*/ 2663640 w 21600"/>
              <a:gd name="T3" fmla="*/ 257940 h 21600"/>
              <a:gd name="T4" fmla="*/ 1331820 w 21600"/>
              <a:gd name="T5" fmla="*/ 515879 h 21600"/>
              <a:gd name="T6" fmla="*/ 0 w 21600"/>
              <a:gd name="T7" fmla="*/ 2579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Circinaria</a:t>
            </a:r>
            <a:r>
              <a:rPr lang="ru-RU"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hispida</a:t>
            </a:r>
            <a:r>
              <a:rPr lang="ru-RU"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Mereschk</a:t>
            </a:r>
            <a:r>
              <a:rPr lang="ru-RU" altLang="ru-RU" sz="1600" b="1" dirty="0">
                <a:solidFill>
                  <a:srgbClr val="001132"/>
                </a:solidFill>
                <a:latin typeface="Times New Roman" pitchFamily="18" charset="0"/>
                <a:cs typeface="Times New Roman" pitchFamily="18" charset="0"/>
              </a:rPr>
              <a:t>.)</a:t>
            </a:r>
            <a:r>
              <a:rPr lang="en-US" altLang="ru-RU" sz="1600" b="1" dirty="0">
                <a:solidFill>
                  <a:srgbClr val="001132"/>
                </a:solidFill>
                <a:latin typeface="Times New Roman" pitchFamily="18" charset="0"/>
                <a:cs typeface="Times New Roman" pitchFamily="18" charset="0"/>
              </a:rPr>
              <a:t> A. </a:t>
            </a:r>
            <a:r>
              <a:rPr lang="en-US" altLang="ru-RU" sz="1600" b="1" dirty="0" err="1">
                <a:solidFill>
                  <a:srgbClr val="001132"/>
                </a:solidFill>
                <a:latin typeface="Times New Roman" pitchFamily="18" charset="0"/>
                <a:cs typeface="Times New Roman" pitchFamily="18" charset="0"/>
              </a:rPr>
              <a:t>Nordin</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Savić</a:t>
            </a:r>
            <a:r>
              <a:rPr lang="en-US" altLang="ru-RU" sz="1600" b="1" dirty="0">
                <a:solidFill>
                  <a:srgbClr val="001132"/>
                </a:solidFill>
                <a:latin typeface="Times New Roman" pitchFamily="18" charset="0"/>
                <a:cs typeface="Times New Roman" pitchFamily="18" charset="0"/>
              </a:rPr>
              <a:t> et </a:t>
            </a:r>
            <a:r>
              <a:rPr lang="en-US" altLang="ru-RU" sz="1600" b="1" dirty="0" err="1">
                <a:solidFill>
                  <a:srgbClr val="001132"/>
                </a:solidFill>
                <a:latin typeface="Times New Roman" pitchFamily="18" charset="0"/>
                <a:cs typeface="Times New Roman" pitchFamily="18" charset="0"/>
              </a:rPr>
              <a:t>Tibell</a:t>
            </a:r>
            <a:endParaRPr lang="en-US" altLang="ru-RU" sz="1600" b="1" dirty="0">
              <a:solidFill>
                <a:srgbClr val="001132"/>
              </a:solidFill>
              <a:latin typeface="Times New Roman" pitchFamily="18" charset="0"/>
              <a:cs typeface="Times New Roman" pitchFamily="18" charset="0"/>
            </a:endParaRPr>
          </a:p>
        </p:txBody>
      </p:sp>
      <p:sp>
        <p:nvSpPr>
          <p:cNvPr id="13321" name="Text Box 8"/>
          <p:cNvSpPr>
            <a:spLocks/>
          </p:cNvSpPr>
          <p:nvPr/>
        </p:nvSpPr>
        <p:spPr bwMode="auto">
          <a:xfrm>
            <a:off x="2343784" y="3253489"/>
            <a:ext cx="2516248" cy="515938"/>
          </a:xfrm>
          <a:custGeom>
            <a:avLst/>
            <a:gdLst>
              <a:gd name="T0" fmla="*/ 1439820 w 21600"/>
              <a:gd name="T1" fmla="*/ 0 h 21600"/>
              <a:gd name="T2" fmla="*/ 2879640 w 21600"/>
              <a:gd name="T3" fmla="*/ 257940 h 21600"/>
              <a:gd name="T4" fmla="*/ 1439820 w 21600"/>
              <a:gd name="T5" fmla="*/ 515879 h 21600"/>
              <a:gd name="T6" fmla="*/ 0 w 21600"/>
              <a:gd name="T7" fmla="*/ 2579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Diploschistes</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diacapsis</a:t>
            </a:r>
            <a:r>
              <a:rPr lang="en-US" altLang="ru-RU" sz="1600" b="1" dirty="0">
                <a:solidFill>
                  <a:srgbClr val="001132"/>
                </a:solidFill>
                <a:latin typeface="Times New Roman" pitchFamily="18" charset="0"/>
                <a:cs typeface="Times New Roman" pitchFamily="18" charset="0"/>
              </a:rPr>
              <a:t> (Ach.) </a:t>
            </a:r>
            <a:r>
              <a:rPr lang="en-US" altLang="ru-RU" sz="1600" b="1" dirty="0" err="1">
                <a:solidFill>
                  <a:srgbClr val="001132"/>
                </a:solidFill>
                <a:latin typeface="Times New Roman" pitchFamily="18" charset="0"/>
                <a:cs typeface="Times New Roman" pitchFamily="18" charset="0"/>
              </a:rPr>
              <a:t>Lumbsch</a:t>
            </a:r>
            <a:endParaRPr lang="en-US" altLang="ru-RU" sz="1600" b="1" dirty="0">
              <a:solidFill>
                <a:srgbClr val="001132"/>
              </a:solidFill>
              <a:latin typeface="Times New Roman" pitchFamily="18" charset="0"/>
              <a:cs typeface="Times New Roman" pitchFamily="18" charset="0"/>
            </a:endParaRPr>
          </a:p>
        </p:txBody>
      </p:sp>
      <p:sp>
        <p:nvSpPr>
          <p:cNvPr id="13322" name="Text Box 9"/>
          <p:cNvSpPr>
            <a:spLocks/>
          </p:cNvSpPr>
          <p:nvPr/>
        </p:nvSpPr>
        <p:spPr bwMode="auto">
          <a:xfrm>
            <a:off x="4283968" y="3234158"/>
            <a:ext cx="3154362" cy="515938"/>
          </a:xfrm>
          <a:custGeom>
            <a:avLst/>
            <a:gdLst>
              <a:gd name="T0" fmla="*/ 1577160 w 21600"/>
              <a:gd name="T1" fmla="*/ 0 h 21600"/>
              <a:gd name="T2" fmla="*/ 3154320 w 21600"/>
              <a:gd name="T3" fmla="*/ 257940 h 21600"/>
              <a:gd name="T4" fmla="*/ 1577160 w 21600"/>
              <a:gd name="T5" fmla="*/ 515879 h 21600"/>
              <a:gd name="T6" fmla="*/ 0 w 21600"/>
              <a:gd name="T7" fmla="*/ 2579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Phaeophyscia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constipata</a:t>
            </a:r>
            <a:endParaRPr lang="en-US" altLang="ru-RU" sz="1600" b="1" i="1" dirty="0">
              <a:solidFill>
                <a:srgbClr val="001132"/>
              </a:solidFill>
              <a:latin typeface="Times New Roman" pitchFamily="18" charset="0"/>
              <a:cs typeface="Times New Roman" pitchFamily="18" charset="0"/>
            </a:endParaRPr>
          </a:p>
          <a:p>
            <a:pPr algn="ctr" hangingPunct="0"/>
            <a:r>
              <a:rPr lang="en-US" altLang="ru-RU" sz="1600" b="1" dirty="0">
                <a:solidFill>
                  <a:srgbClr val="001132"/>
                </a:solidFill>
                <a:latin typeface="Times New Roman" pitchFamily="18" charset="0"/>
                <a:cs typeface="Times New Roman" pitchFamily="18" charset="0"/>
              </a:rPr>
              <a:t>(</a:t>
            </a:r>
            <a:r>
              <a:rPr lang="en-US" altLang="ru-RU" sz="1600" b="1" dirty="0" err="1">
                <a:solidFill>
                  <a:srgbClr val="001132"/>
                </a:solidFill>
                <a:latin typeface="Times New Roman" pitchFamily="18" charset="0"/>
                <a:cs typeface="Times New Roman" pitchFamily="18" charset="0"/>
              </a:rPr>
              <a:t>Norrlin</a:t>
            </a:r>
            <a:r>
              <a:rPr lang="en-US" altLang="ru-RU" sz="1600" b="1" dirty="0">
                <a:solidFill>
                  <a:srgbClr val="001132"/>
                </a:solidFill>
                <a:latin typeface="Times New Roman" pitchFamily="18" charset="0"/>
                <a:cs typeface="Times New Roman" pitchFamily="18" charset="0"/>
              </a:rPr>
              <a:t> et </a:t>
            </a:r>
            <a:r>
              <a:rPr lang="en-US" altLang="ru-RU" sz="1600" b="1" dirty="0" err="1">
                <a:solidFill>
                  <a:srgbClr val="001132"/>
                </a:solidFill>
                <a:latin typeface="Times New Roman" pitchFamily="18" charset="0"/>
                <a:cs typeface="Times New Roman" pitchFamily="18" charset="0"/>
              </a:rPr>
              <a:t>Nyl</a:t>
            </a:r>
            <a:r>
              <a:rPr lang="en-US" altLang="ru-RU" sz="1600" b="1" dirty="0">
                <a:solidFill>
                  <a:srgbClr val="001132"/>
                </a:solidFill>
                <a:latin typeface="Times New Roman" pitchFamily="18" charset="0"/>
                <a:cs typeface="Times New Roman" pitchFamily="18" charset="0"/>
              </a:rPr>
              <a:t>.) Moberg</a:t>
            </a:r>
          </a:p>
        </p:txBody>
      </p:sp>
      <p:pic>
        <p:nvPicPr>
          <p:cNvPr id="15" name="Рисунок 14">
            <a:extLst>
              <a:ext uri="{FF2B5EF4-FFF2-40B4-BE49-F238E27FC236}">
                <a16:creationId xmlns:a16="http://schemas.microsoft.com/office/drawing/2014/main" id="{A0D8CF19-F387-4F4F-A54C-28649625B2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4669961" y="1151610"/>
            <a:ext cx="2286930" cy="1835798"/>
          </a:xfrm>
          <a:prstGeom prst="rect">
            <a:avLst/>
          </a:prstGeom>
          <a:ln>
            <a:solidFill>
              <a:srgbClr val="001132"/>
            </a:solidFill>
          </a:ln>
        </p:spPr>
      </p:pic>
      <p:pic>
        <p:nvPicPr>
          <p:cNvPr id="16" name="Picture 3">
            <a:extLst>
              <a:ext uri="{FF2B5EF4-FFF2-40B4-BE49-F238E27FC236}">
                <a16:creationId xmlns:a16="http://schemas.microsoft.com/office/drawing/2014/main" id="{7AFD2A89-E4CD-49F9-8C5B-44863B2773C4}"/>
              </a:ext>
            </a:extLst>
          </p:cNvPr>
          <p:cNvPicPr>
            <a:picLocks noChangeAspect="1"/>
          </p:cNvPicPr>
          <p:nvPr/>
        </p:nvPicPr>
        <p:blipFill rotWithShape="1">
          <a:blip r:embed="rId8" cstate="screen">
            <a:lum contrast="8000"/>
            <a:extLst>
              <a:ext uri="{28A0092B-C50C-407E-A947-70E740481C1C}">
                <a14:useLocalDpi xmlns:a14="http://schemas.microsoft.com/office/drawing/2010/main"/>
              </a:ext>
            </a:extLst>
          </a:blip>
          <a:srcRect/>
          <a:stretch/>
        </p:blipFill>
        <p:spPr bwMode="auto">
          <a:xfrm>
            <a:off x="6948461" y="914329"/>
            <a:ext cx="2016027" cy="22869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BE6C8E1C-1F37-448D-970A-0EAD770E88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9163" y="3998686"/>
            <a:ext cx="2166618" cy="2166618"/>
          </a:xfrm>
          <a:prstGeom prst="rect">
            <a:avLst/>
          </a:prstGeom>
          <a:ln>
            <a:solidFill>
              <a:srgbClr val="000000"/>
            </a:solidFill>
          </a:ln>
        </p:spPr>
      </p:pic>
      <p:pic>
        <p:nvPicPr>
          <p:cNvPr id="9" name="Рисунок 8">
            <a:extLst>
              <a:ext uri="{FF2B5EF4-FFF2-40B4-BE49-F238E27FC236}">
                <a16:creationId xmlns:a16="http://schemas.microsoft.com/office/drawing/2014/main" id="{B87BBA1A-D082-4A1F-AB10-0DD36543886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66829" y="3915450"/>
            <a:ext cx="2879725" cy="2321862"/>
          </a:xfrm>
          <a:prstGeom prst="rect">
            <a:avLst/>
          </a:prstGeom>
          <a:ln>
            <a:solidFill>
              <a:srgbClr val="000000"/>
            </a:solidFill>
          </a:ln>
        </p:spPr>
      </p:pic>
      <p:pic>
        <p:nvPicPr>
          <p:cNvPr id="11" name="Рисунок 10">
            <a:extLst>
              <a:ext uri="{FF2B5EF4-FFF2-40B4-BE49-F238E27FC236}">
                <a16:creationId xmlns:a16="http://schemas.microsoft.com/office/drawing/2014/main" id="{E4C55A1B-43AF-4FB2-90E8-875B5702FE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72200" y="3876003"/>
            <a:ext cx="2343110" cy="2361309"/>
          </a:xfrm>
          <a:prstGeom prst="rect">
            <a:avLst/>
          </a:prstGeom>
          <a:ln>
            <a:solidFill>
              <a:srgbClr val="000000"/>
            </a:solidFill>
          </a:ln>
        </p:spPr>
      </p:pic>
      <p:sp>
        <p:nvSpPr>
          <p:cNvPr id="26" name="Text Box 4">
            <a:extLst>
              <a:ext uri="{FF2B5EF4-FFF2-40B4-BE49-F238E27FC236}">
                <a16:creationId xmlns:a16="http://schemas.microsoft.com/office/drawing/2014/main" id="{6E848B42-3109-4591-A142-CBC53836CD1B}"/>
              </a:ext>
            </a:extLst>
          </p:cNvPr>
          <p:cNvSpPr>
            <a:spLocks/>
          </p:cNvSpPr>
          <p:nvPr/>
        </p:nvSpPr>
        <p:spPr bwMode="auto">
          <a:xfrm>
            <a:off x="6948461" y="3212976"/>
            <a:ext cx="2016027" cy="515938"/>
          </a:xfrm>
          <a:custGeom>
            <a:avLst/>
            <a:gdLst>
              <a:gd name="T0" fmla="*/ 1439460 w 21600"/>
              <a:gd name="T1" fmla="*/ 0 h 21600"/>
              <a:gd name="T2" fmla="*/ 2878920 w 21600"/>
              <a:gd name="T3" fmla="*/ 257940 h 21600"/>
              <a:gd name="T4" fmla="*/ 1439460 w 21600"/>
              <a:gd name="T5" fmla="*/ 515879 h 21600"/>
              <a:gd name="T6" fmla="*/ 0 w 21600"/>
              <a:gd name="T7" fmla="*/ 2579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Psora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decipiens</a:t>
            </a:r>
            <a:r>
              <a:rPr lang="en-US" altLang="ru-RU" sz="1600" b="1" dirty="0">
                <a:solidFill>
                  <a:srgbClr val="001132"/>
                </a:solidFill>
                <a:latin typeface="Times New Roman" pitchFamily="18" charset="0"/>
                <a:cs typeface="Times New Roman" pitchFamily="18" charset="0"/>
              </a:rPr>
              <a:t> (Hedwig) </a:t>
            </a:r>
            <a:r>
              <a:rPr lang="en-US" altLang="ru-RU" sz="1600" b="1" dirty="0" err="1">
                <a:solidFill>
                  <a:srgbClr val="001132"/>
                </a:solidFill>
                <a:latin typeface="Times New Roman" pitchFamily="18" charset="0"/>
                <a:cs typeface="Times New Roman" pitchFamily="18" charset="0"/>
              </a:rPr>
              <a:t>Hoffm</a:t>
            </a:r>
            <a:r>
              <a:rPr lang="en-US" altLang="ru-RU" sz="1600" b="1" dirty="0">
                <a:solidFill>
                  <a:srgbClr val="001132"/>
                </a:solidFill>
                <a:latin typeface="Times New Roman" pitchFamily="18" charset="0"/>
                <a:cs typeface="Times New Roman" pitchFamily="18" charset="0"/>
              </a:rPr>
              <a:t>.</a:t>
            </a:r>
          </a:p>
        </p:txBody>
      </p:sp>
      <p:sp>
        <p:nvSpPr>
          <p:cNvPr id="27" name="Text Box 5">
            <a:extLst>
              <a:ext uri="{FF2B5EF4-FFF2-40B4-BE49-F238E27FC236}">
                <a16:creationId xmlns:a16="http://schemas.microsoft.com/office/drawing/2014/main" id="{E87C4562-01AA-4BCE-A3C1-6D05B4D13D4C}"/>
              </a:ext>
            </a:extLst>
          </p:cNvPr>
          <p:cNvSpPr>
            <a:spLocks/>
          </p:cNvSpPr>
          <p:nvPr/>
        </p:nvSpPr>
        <p:spPr bwMode="auto">
          <a:xfrm>
            <a:off x="6517728" y="6237312"/>
            <a:ext cx="2160588" cy="303213"/>
          </a:xfrm>
          <a:custGeom>
            <a:avLst/>
            <a:gdLst>
              <a:gd name="T0" fmla="*/ 1080000 w 21600"/>
              <a:gd name="T1" fmla="*/ 0 h 21600"/>
              <a:gd name="T2" fmla="*/ 2160000 w 21600"/>
              <a:gd name="T3" fmla="*/ 151560 h 21600"/>
              <a:gd name="T4" fmla="*/ 1080000 w 21600"/>
              <a:gd name="T5" fmla="*/ 303120 h 21600"/>
              <a:gd name="T6" fmla="*/ 0 w 21600"/>
              <a:gd name="T7" fmla="*/ 151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Staurothele</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levinae</a:t>
            </a:r>
            <a:r>
              <a:rPr lang="en-US" altLang="ru-RU" sz="1600" b="1" i="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Oxner</a:t>
            </a:r>
            <a:endParaRPr lang="en-US" altLang="ru-RU" sz="1600" b="1" dirty="0">
              <a:solidFill>
                <a:srgbClr val="001132"/>
              </a:solidFill>
              <a:latin typeface="Times New Roman" pitchFamily="18" charset="0"/>
              <a:cs typeface="Times New Roman" pitchFamily="18" charset="0"/>
            </a:endParaRPr>
          </a:p>
        </p:txBody>
      </p:sp>
      <p:sp>
        <p:nvSpPr>
          <p:cNvPr id="28" name="Text Box 7">
            <a:extLst>
              <a:ext uri="{FF2B5EF4-FFF2-40B4-BE49-F238E27FC236}">
                <a16:creationId xmlns:a16="http://schemas.microsoft.com/office/drawing/2014/main" id="{4B16B176-98A4-48E7-B411-23E976C1C7E6}"/>
              </a:ext>
            </a:extLst>
          </p:cNvPr>
          <p:cNvSpPr>
            <a:spLocks/>
          </p:cNvSpPr>
          <p:nvPr/>
        </p:nvSpPr>
        <p:spPr bwMode="auto">
          <a:xfrm>
            <a:off x="3209848" y="6244673"/>
            <a:ext cx="2593685" cy="360363"/>
          </a:xfrm>
          <a:custGeom>
            <a:avLst/>
            <a:gdLst>
              <a:gd name="T0" fmla="*/ 1656000 w 21600"/>
              <a:gd name="T1" fmla="*/ 0 h 21600"/>
              <a:gd name="T2" fmla="*/ 3311999 w 21600"/>
              <a:gd name="T3" fmla="*/ 180180 h 21600"/>
              <a:gd name="T4" fmla="*/ 1656000 w 21600"/>
              <a:gd name="T5" fmla="*/ 360359 h 21600"/>
              <a:gd name="T6" fmla="*/ 0 w 21600"/>
              <a:gd name="T7" fmla="*/ 1801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Xanthoparmelia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camtschadalis</a:t>
            </a:r>
            <a:r>
              <a:rPr lang="en-US" altLang="ru-RU" sz="1600" b="1" dirty="0">
                <a:solidFill>
                  <a:srgbClr val="001132"/>
                </a:solidFill>
                <a:latin typeface="Times New Roman" pitchFamily="18" charset="0"/>
                <a:cs typeface="Times New Roman" pitchFamily="18" charset="0"/>
              </a:rPr>
              <a:t> (Ach.) Hale</a:t>
            </a:r>
          </a:p>
        </p:txBody>
      </p:sp>
      <p:sp>
        <p:nvSpPr>
          <p:cNvPr id="29" name="Text Box 8">
            <a:extLst>
              <a:ext uri="{FF2B5EF4-FFF2-40B4-BE49-F238E27FC236}">
                <a16:creationId xmlns:a16="http://schemas.microsoft.com/office/drawing/2014/main" id="{ADD9F4D3-7CF0-4F49-8C7A-85E994E67F66}"/>
              </a:ext>
            </a:extLst>
          </p:cNvPr>
          <p:cNvSpPr>
            <a:spLocks/>
          </p:cNvSpPr>
          <p:nvPr/>
        </p:nvSpPr>
        <p:spPr bwMode="auto">
          <a:xfrm>
            <a:off x="31530" y="6128691"/>
            <a:ext cx="2772217" cy="576262"/>
          </a:xfrm>
          <a:custGeom>
            <a:avLst/>
            <a:gdLst>
              <a:gd name="T0" fmla="*/ 1728180 w 21600"/>
              <a:gd name="T1" fmla="*/ 0 h 21600"/>
              <a:gd name="T2" fmla="*/ 3456359 w 21600"/>
              <a:gd name="T3" fmla="*/ 288180 h 21600"/>
              <a:gd name="T4" fmla="*/ 1728180 w 21600"/>
              <a:gd name="T5" fmla="*/ 576360 h 21600"/>
              <a:gd name="T6" fmla="*/ 0 w 21600"/>
              <a:gd name="T7" fmla="*/ 2881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Xanthoparmelia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ryssolea</a:t>
            </a:r>
            <a:r>
              <a:rPr lang="en-US" altLang="ru-RU" sz="1600" b="1" dirty="0">
                <a:solidFill>
                  <a:srgbClr val="001132"/>
                </a:solidFill>
                <a:latin typeface="Times New Roman" pitchFamily="18" charset="0"/>
                <a:cs typeface="Times New Roman" pitchFamily="18" charset="0"/>
              </a:rPr>
              <a:t> (Ach.) </a:t>
            </a:r>
            <a:r>
              <a:rPr lang="en-US" altLang="ru-RU" sz="1600" b="1" dirty="0" err="1">
                <a:solidFill>
                  <a:srgbClr val="001132"/>
                </a:solidFill>
                <a:latin typeface="Times New Roman" pitchFamily="18" charset="0"/>
                <a:cs typeface="Times New Roman" pitchFamily="18" charset="0"/>
              </a:rPr>
              <a:t>O.Blanco</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A.Crespo</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Elix</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D.Hawksw</a:t>
            </a:r>
            <a:r>
              <a:rPr lang="en-US" altLang="ru-RU" sz="1600" b="1" dirty="0">
                <a:solidFill>
                  <a:srgbClr val="001132"/>
                </a:solidFill>
                <a:latin typeface="Times New Roman" pitchFamily="18" charset="0"/>
                <a:cs typeface="Times New Roman" pitchFamily="18" charset="0"/>
              </a:rPr>
              <a:t>. et </a:t>
            </a:r>
            <a:r>
              <a:rPr lang="en-US" altLang="ru-RU" sz="1600" b="1" dirty="0" err="1">
                <a:solidFill>
                  <a:srgbClr val="001132"/>
                </a:solidFill>
                <a:latin typeface="Times New Roman" pitchFamily="18" charset="0"/>
                <a:cs typeface="Times New Roman" pitchFamily="18" charset="0"/>
              </a:rPr>
              <a:t>Lumbsch</a:t>
            </a:r>
            <a:endParaRPr lang="en-US" altLang="ru-RU" sz="1600" b="1" dirty="0">
              <a:solidFill>
                <a:srgbClr val="001132"/>
              </a:solidFill>
              <a:latin typeface="Times New Roman" pitchFamily="18" charset="0"/>
              <a:cs typeface="Times New Roman" pitchFamily="18" charset="0"/>
            </a:endParaRPr>
          </a:p>
        </p:txBody>
      </p:sp>
      <p:sp>
        <p:nvSpPr>
          <p:cNvPr id="30" name="TextBox 4">
            <a:extLst>
              <a:ext uri="{FF2B5EF4-FFF2-40B4-BE49-F238E27FC236}">
                <a16:creationId xmlns:a16="http://schemas.microsoft.com/office/drawing/2014/main" id="{0DF771AE-8819-41A0-BF4A-1661BBFFDF30}"/>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19</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21" name="Text Box 3">
            <a:extLst>
              <a:ext uri="{FF2B5EF4-FFF2-40B4-BE49-F238E27FC236}">
                <a16:creationId xmlns:a16="http://schemas.microsoft.com/office/drawing/2014/main" id="{ECE6E8A5-3EC3-4681-B159-9B7607DF99CA}"/>
              </a:ext>
            </a:extLst>
          </p:cNvPr>
          <p:cNvSpPr>
            <a:spLocks/>
          </p:cNvSpPr>
          <p:nvPr/>
        </p:nvSpPr>
        <p:spPr bwMode="auto">
          <a:xfrm>
            <a:off x="31530" y="71438"/>
            <a:ext cx="9112469" cy="779900"/>
          </a:xfrm>
          <a:custGeom>
            <a:avLst/>
            <a:gdLst>
              <a:gd name="T0" fmla="*/ 4320360 w 21600"/>
              <a:gd name="T1" fmla="*/ 0 h 21600"/>
              <a:gd name="T2" fmla="*/ 8640720 w 21600"/>
              <a:gd name="T3" fmla="*/ 396180 h 21600"/>
              <a:gd name="T4" fmla="*/ 4320360 w 21600"/>
              <a:gd name="T5" fmla="*/ 792360 h 21600"/>
              <a:gd name="T6" fmla="*/ 0 w 21600"/>
              <a:gd name="T7" fmla="*/ 3961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2200" b="1" dirty="0">
                <a:solidFill>
                  <a:srgbClr val="001132"/>
                </a:solidFill>
                <a:latin typeface="Times New Roman" pitchFamily="18" charset="0"/>
                <a:ea typeface="Microsoft YaHei" pitchFamily="34" charset="-122"/>
              </a:rPr>
              <a:t>LICHENS FROM </a:t>
            </a:r>
            <a:r>
              <a:rPr lang="ru-RU" altLang="ru-RU" sz="2200" b="1" dirty="0">
                <a:solidFill>
                  <a:srgbClr val="001132"/>
                </a:solidFill>
                <a:latin typeface="Times New Roman" pitchFamily="18" charset="0"/>
                <a:ea typeface="Microsoft YaHei" pitchFamily="34" charset="-122"/>
              </a:rPr>
              <a:t>RED BOOK OF SAMARA REGION</a:t>
            </a:r>
            <a:r>
              <a:rPr lang="en-US" altLang="ru-RU" sz="2200" b="1" dirty="0">
                <a:solidFill>
                  <a:srgbClr val="001132"/>
                </a:solidFill>
                <a:latin typeface="Times New Roman" pitchFamily="18" charset="0"/>
                <a:ea typeface="Microsoft YaHei" pitchFamily="34" charset="-122"/>
              </a:rPr>
              <a:t>, THAT GROW IN </a:t>
            </a:r>
            <a:r>
              <a:rPr lang="en-US" altLang="ru-RU" sz="2400" b="1" dirty="0">
                <a:solidFill>
                  <a:srgbClr val="001132"/>
                </a:solidFill>
                <a:latin typeface="Times New Roman" pitchFamily="18" charset="0"/>
                <a:ea typeface="Microsoft YaHei" pitchFamily="34" charset="-122"/>
              </a:rPr>
              <a:t>STEPPES OF THE SAMARA REGION</a:t>
            </a:r>
            <a:endParaRPr lang="ru-RU" altLang="ru-RU" sz="22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3322">
                                            <p:txEl>
                                              <p:pRg st="0" end="0"/>
                                            </p:txEl>
                                          </p:spTgt>
                                        </p:tgtEl>
                                        <p:attrNameLst>
                                          <p:attrName>style.color</p:attrName>
                                        </p:attrNameLst>
                                      </p:cBhvr>
                                      <p:to>
                                        <p:clrVal>
                                          <a:srgbClr val="C00000"/>
                                        </p:clrVal>
                                      </p:to>
                                    </p:set>
                                    <p:set>
                                      <p:cBhvr>
                                        <p:cTn id="7" dur="500" fill="hold"/>
                                        <p:tgtEl>
                                          <p:spTgt spid="13322">
                                            <p:txEl>
                                              <p:pRg st="0" end="0"/>
                                            </p:txEl>
                                          </p:spTgt>
                                        </p:tgtEl>
                                        <p:attrNameLst>
                                          <p:attrName>fillcolor</p:attrName>
                                        </p:attrNameLst>
                                      </p:cBhvr>
                                      <p:to>
                                        <p:clrVal>
                                          <a:srgbClr val="C00000"/>
                                        </p:clrVal>
                                      </p:to>
                                    </p:set>
                                    <p:set>
                                      <p:cBhvr>
                                        <p:cTn id="8" dur="500" fill="hold"/>
                                        <p:tgtEl>
                                          <p:spTgt spid="13322">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13322">
                                            <p:txEl>
                                              <p:pRg st="1" end="1"/>
                                            </p:txEl>
                                          </p:spTgt>
                                        </p:tgtEl>
                                        <p:attrNameLst>
                                          <p:attrName>style.color</p:attrName>
                                        </p:attrNameLst>
                                      </p:cBhvr>
                                      <p:to>
                                        <p:clrVal>
                                          <a:srgbClr val="C00000"/>
                                        </p:clrVal>
                                      </p:to>
                                    </p:set>
                                    <p:set>
                                      <p:cBhvr>
                                        <p:cTn id="11" dur="500" fill="hold"/>
                                        <p:tgtEl>
                                          <p:spTgt spid="13322">
                                            <p:txEl>
                                              <p:pRg st="1" end="1"/>
                                            </p:txEl>
                                          </p:spTgt>
                                        </p:tgtEl>
                                        <p:attrNameLst>
                                          <p:attrName>fillcolor</p:attrName>
                                        </p:attrNameLst>
                                      </p:cBhvr>
                                      <p:to>
                                        <p:clrVal>
                                          <a:srgbClr val="C00000"/>
                                        </p:clrVal>
                                      </p:to>
                                    </p:set>
                                    <p:set>
                                      <p:cBhvr>
                                        <p:cTn id="12" dur="500" fill="hold"/>
                                        <p:tgtEl>
                                          <p:spTgt spid="13322">
                                            <p:txEl>
                                              <p:pRg st="1" end="1"/>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26">
                                            <p:txEl>
                                              <p:pRg st="0" end="0"/>
                                            </p:txEl>
                                          </p:spTgt>
                                        </p:tgtEl>
                                        <p:attrNameLst>
                                          <p:attrName>style.color</p:attrName>
                                        </p:attrNameLst>
                                      </p:cBhvr>
                                      <p:to>
                                        <p:clrVal>
                                          <a:srgbClr val="C00000"/>
                                        </p:clrVal>
                                      </p:to>
                                    </p:set>
                                    <p:set>
                                      <p:cBhvr>
                                        <p:cTn id="17" dur="500" fill="hold"/>
                                        <p:tgtEl>
                                          <p:spTgt spid="26">
                                            <p:txEl>
                                              <p:pRg st="0" end="0"/>
                                            </p:txEl>
                                          </p:spTgt>
                                        </p:tgtEl>
                                        <p:attrNameLst>
                                          <p:attrName>fillcolor</p:attrName>
                                        </p:attrNameLst>
                                      </p:cBhvr>
                                      <p:to>
                                        <p:clrVal>
                                          <a:srgbClr val="C00000"/>
                                        </p:clrVal>
                                      </p:to>
                                    </p:set>
                                    <p:set>
                                      <p:cBhvr>
                                        <p:cTn id="18" dur="500" fill="hold"/>
                                        <p:tgtEl>
                                          <p:spTgt spid="26">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27">
                                            <p:txEl>
                                              <p:pRg st="0" end="0"/>
                                            </p:txEl>
                                          </p:spTgt>
                                        </p:tgtEl>
                                        <p:attrNameLst>
                                          <p:attrName>style.color</p:attrName>
                                        </p:attrNameLst>
                                      </p:cBhvr>
                                      <p:to>
                                        <p:clrVal>
                                          <a:srgbClr val="C00000"/>
                                        </p:clrVal>
                                      </p:to>
                                    </p:set>
                                    <p:set>
                                      <p:cBhvr>
                                        <p:cTn id="23" dur="500" fill="hold"/>
                                        <p:tgtEl>
                                          <p:spTgt spid="27">
                                            <p:txEl>
                                              <p:pRg st="0" end="0"/>
                                            </p:txEl>
                                          </p:spTgt>
                                        </p:tgtEl>
                                        <p:attrNameLst>
                                          <p:attrName>fillcolor</p:attrName>
                                        </p:attrNameLst>
                                      </p:cBhvr>
                                      <p:to>
                                        <p:clrVal>
                                          <a:srgbClr val="C00000"/>
                                        </p:clrVal>
                                      </p:to>
                                    </p:set>
                                    <p:set>
                                      <p:cBhvr>
                                        <p:cTn id="24" dur="500" fill="hold"/>
                                        <p:tgtEl>
                                          <p:spTgt spid="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E2F46E4-E588-4472-9FD2-323EAFAD2962}"/>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7" name="Прямоугольник 6">
            <a:extLst>
              <a:ext uri="{FF2B5EF4-FFF2-40B4-BE49-F238E27FC236}">
                <a16:creationId xmlns:a16="http://schemas.microsoft.com/office/drawing/2014/main" id="{CF908A0B-5A27-4E7D-8392-AD0E9A1BB331}"/>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8" name="TextBox 4"/>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pic>
        <p:nvPicPr>
          <p:cNvPr id="3" name="Рисунок 2">
            <a:extLst>
              <a:ext uri="{FF2B5EF4-FFF2-40B4-BE49-F238E27FC236}">
                <a16:creationId xmlns:a16="http://schemas.microsoft.com/office/drawing/2014/main" id="{7D58B640-73F4-4C55-87B7-B88107AAB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8" y="1378852"/>
            <a:ext cx="8964488" cy="4930468"/>
          </a:xfrm>
          <a:prstGeom prst="rect">
            <a:avLst/>
          </a:prstGeom>
          <a:ln>
            <a:solidFill>
              <a:srgbClr val="001132"/>
            </a:solidFill>
          </a:ln>
        </p:spPr>
      </p:pic>
      <p:sp>
        <p:nvSpPr>
          <p:cNvPr id="13" name="Text Box 2">
            <a:extLst>
              <a:ext uri="{FF2B5EF4-FFF2-40B4-BE49-F238E27FC236}">
                <a16:creationId xmlns:a16="http://schemas.microsoft.com/office/drawing/2014/main" id="{8C2CE8D0-4463-4567-824E-236E52356F75}"/>
              </a:ext>
            </a:extLst>
          </p:cNvPr>
          <p:cNvSpPr>
            <a:spLocks/>
          </p:cNvSpPr>
          <p:nvPr/>
        </p:nvSpPr>
        <p:spPr bwMode="auto">
          <a:xfrm>
            <a:off x="0" y="227581"/>
            <a:ext cx="9144000" cy="1171732"/>
          </a:xfrm>
          <a:custGeom>
            <a:avLst/>
            <a:gdLst>
              <a:gd name="T0" fmla="*/ 3022560 w 21600"/>
              <a:gd name="T1" fmla="*/ 0 h 21600"/>
              <a:gd name="T2" fmla="*/ 6045119 w 21600"/>
              <a:gd name="T3" fmla="*/ 214560 h 21600"/>
              <a:gd name="T4" fmla="*/ 3022560 w 21600"/>
              <a:gd name="T5" fmla="*/ 429120 h 21600"/>
              <a:gd name="T6" fmla="*/ 0 w 21600"/>
              <a:gd name="T7" fmla="*/ 214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en-US" altLang="ru-RU" sz="3500" b="1" dirty="0">
                <a:solidFill>
                  <a:srgbClr val="001132"/>
                </a:solidFill>
                <a:latin typeface="Times New Roman" pitchFamily="18" charset="0"/>
                <a:ea typeface="Microsoft YaHei" pitchFamily="34" charset="-122"/>
              </a:rPr>
              <a:t>SAMARA REGION </a:t>
            </a:r>
          </a:p>
          <a:p>
            <a:pPr algn="ctr"/>
            <a:r>
              <a:rPr lang="en-US" altLang="ru-RU" sz="3500" b="1" dirty="0">
                <a:solidFill>
                  <a:srgbClr val="001132"/>
                </a:solidFill>
                <a:latin typeface="Times New Roman" pitchFamily="18" charset="0"/>
                <a:ea typeface="Microsoft YaHei" pitchFamily="34" charset="-122"/>
              </a:rPr>
              <a:t>ON THE MAP OF RUSSIA</a:t>
            </a:r>
            <a:endParaRPr lang="ru-RU" altLang="ru-RU" sz="3500" b="1" dirty="0">
              <a:solidFill>
                <a:srgbClr val="001132"/>
              </a:solidFill>
              <a:latin typeface="Times New Roman" pitchFamily="18" charset="0"/>
              <a:ea typeface="Microsoft YaHei" pitchFamily="34" charset="-122"/>
            </a:endParaRPr>
          </a:p>
        </p:txBody>
      </p:sp>
    </p:spTree>
    <p:extLst>
      <p:ext uri="{BB962C8B-B14F-4D97-AF65-F5344CB8AC3E}">
        <p14:creationId xmlns:p14="http://schemas.microsoft.com/office/powerpoint/2010/main" val="33143114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6D3B4F5A-E167-46F8-8FA6-AA57EDCF3A9A}"/>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3" name="Прямоугольник 12">
            <a:extLst>
              <a:ext uri="{FF2B5EF4-FFF2-40B4-BE49-F238E27FC236}">
                <a16:creationId xmlns:a16="http://schemas.microsoft.com/office/drawing/2014/main" id="{6421451C-5ECD-494F-AA67-D9D989ABBD99}"/>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387" name="Text Box 1"/>
          <p:cNvSpPr>
            <a:spLocks/>
          </p:cNvSpPr>
          <p:nvPr/>
        </p:nvSpPr>
        <p:spPr bwMode="auto">
          <a:xfrm>
            <a:off x="143348" y="2913063"/>
            <a:ext cx="2628452" cy="515937"/>
          </a:xfrm>
          <a:custGeom>
            <a:avLst/>
            <a:gdLst>
              <a:gd name="T0" fmla="*/ 1571220 w 21600"/>
              <a:gd name="T1" fmla="*/ 0 h 21600"/>
              <a:gd name="T2" fmla="*/ 3142439 w 21600"/>
              <a:gd name="T3" fmla="*/ 257940 h 21600"/>
              <a:gd name="T4" fmla="*/ 1571220 w 21600"/>
              <a:gd name="T5" fmla="*/ 515879 h 21600"/>
              <a:gd name="T6" fmla="*/ 0 w 21600"/>
              <a:gd name="T7" fmla="*/ 2579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Lobothallia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praeradiosa</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Nyl</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Hafellner</a:t>
            </a:r>
            <a:endParaRPr lang="en-US" altLang="ru-RU" sz="1600" b="1" dirty="0">
              <a:solidFill>
                <a:srgbClr val="001132"/>
              </a:solidFill>
              <a:latin typeface="Times New Roman" pitchFamily="18" charset="0"/>
              <a:cs typeface="Times New Roman" pitchFamily="18" charset="0"/>
            </a:endParaRPr>
          </a:p>
        </p:txBody>
      </p:sp>
      <p:sp>
        <p:nvSpPr>
          <p:cNvPr id="3" name="Text Box 2"/>
          <p:cNvSpPr/>
          <p:nvPr/>
        </p:nvSpPr>
        <p:spPr>
          <a:xfrm>
            <a:off x="2771800" y="2934194"/>
            <a:ext cx="3096343" cy="6080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a:lstStyle/>
          <a:p>
            <a:pPr algn="ctr" fontAlgn="auto" hangingPunct="0">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US" sz="1600" b="1" i="1" spc="-11" dirty="0" err="1">
                <a:solidFill>
                  <a:srgbClr val="001132"/>
                </a:solidFill>
                <a:latin typeface="Times New Roman" pitchFamily="18"/>
                <a:ea typeface="Times New Roman" pitchFamily="18"/>
                <a:cs typeface="Times New Roman" pitchFamily="18"/>
              </a:rPr>
              <a:t>Scytinium</a:t>
            </a:r>
            <a:r>
              <a:rPr lang="en-US" sz="1600" b="1" spc="-11" dirty="0">
                <a:solidFill>
                  <a:srgbClr val="001132"/>
                </a:solidFill>
                <a:latin typeface="Times New Roman" pitchFamily="18"/>
                <a:ea typeface="Times New Roman" pitchFamily="18"/>
                <a:cs typeface="Times New Roman" pitchFamily="18"/>
              </a:rPr>
              <a:t> </a:t>
            </a:r>
            <a:r>
              <a:rPr lang="en-US" sz="1600" b="1" i="1" spc="-11" dirty="0" err="1">
                <a:solidFill>
                  <a:srgbClr val="001132"/>
                </a:solidFill>
                <a:latin typeface="Times New Roman" pitchFamily="18"/>
                <a:ea typeface="Times New Roman" pitchFamily="18"/>
                <a:cs typeface="Times New Roman" pitchFamily="18"/>
              </a:rPr>
              <a:t>tenuissimum</a:t>
            </a:r>
            <a:r>
              <a:rPr lang="en-US" sz="1600" b="1" spc="-11" dirty="0">
                <a:solidFill>
                  <a:srgbClr val="001132"/>
                </a:solidFill>
                <a:latin typeface="Times New Roman" pitchFamily="18"/>
                <a:ea typeface="Times New Roman" pitchFamily="18"/>
                <a:cs typeface="Times New Roman" pitchFamily="18"/>
              </a:rPr>
              <a:t> (Dickson) </a:t>
            </a:r>
            <a:r>
              <a:rPr lang="en-US" sz="1600" b="1" spc="-11" dirty="0" err="1">
                <a:solidFill>
                  <a:srgbClr val="001132"/>
                </a:solidFill>
                <a:latin typeface="Times New Roman" pitchFamily="18"/>
                <a:ea typeface="Times New Roman" pitchFamily="18"/>
                <a:cs typeface="Times New Roman" pitchFamily="18"/>
              </a:rPr>
              <a:t>Otálora</a:t>
            </a:r>
            <a:r>
              <a:rPr lang="en-US" sz="1600" b="1" spc="-11" dirty="0">
                <a:solidFill>
                  <a:srgbClr val="001132"/>
                </a:solidFill>
                <a:latin typeface="Times New Roman" pitchFamily="18"/>
                <a:ea typeface="Times New Roman" pitchFamily="18"/>
                <a:cs typeface="Times New Roman" pitchFamily="18"/>
              </a:rPr>
              <a:t>, P.M. </a:t>
            </a:r>
            <a:r>
              <a:rPr lang="en-US" sz="1600" b="1" spc="-11" dirty="0" err="1">
                <a:solidFill>
                  <a:srgbClr val="001132"/>
                </a:solidFill>
                <a:latin typeface="Times New Roman" pitchFamily="18"/>
                <a:ea typeface="Times New Roman" pitchFamily="18"/>
                <a:cs typeface="Times New Roman" pitchFamily="18"/>
              </a:rPr>
              <a:t>Jørg</a:t>
            </a:r>
            <a:r>
              <a:rPr lang="en-US" sz="1600" b="1" spc="-11" dirty="0">
                <a:solidFill>
                  <a:srgbClr val="001132"/>
                </a:solidFill>
                <a:latin typeface="Times New Roman" pitchFamily="18"/>
                <a:ea typeface="Times New Roman" pitchFamily="18"/>
                <a:cs typeface="Times New Roman" pitchFamily="18"/>
              </a:rPr>
              <a:t>. et </a:t>
            </a:r>
            <a:r>
              <a:rPr lang="en-US" sz="1600" b="1" spc="-11" dirty="0" err="1">
                <a:solidFill>
                  <a:srgbClr val="001132"/>
                </a:solidFill>
                <a:latin typeface="Times New Roman" pitchFamily="18"/>
                <a:ea typeface="Times New Roman" pitchFamily="18"/>
                <a:cs typeface="Times New Roman" pitchFamily="18"/>
              </a:rPr>
              <a:t>Wedin</a:t>
            </a:r>
            <a:r>
              <a:rPr lang="en-US" sz="1600" b="1" spc="-11" dirty="0">
                <a:solidFill>
                  <a:srgbClr val="001132"/>
                </a:solidFill>
                <a:latin typeface="Times New Roman" pitchFamily="18"/>
                <a:ea typeface="Times New Roman" pitchFamily="18"/>
                <a:cs typeface="Times New Roman" pitchFamily="18"/>
              </a:rPr>
              <a:t>.</a:t>
            </a:r>
          </a:p>
        </p:txBody>
      </p:sp>
      <p:sp>
        <p:nvSpPr>
          <p:cNvPr id="16389" name="Text Box 3"/>
          <p:cNvSpPr>
            <a:spLocks/>
          </p:cNvSpPr>
          <p:nvPr/>
        </p:nvSpPr>
        <p:spPr bwMode="auto">
          <a:xfrm>
            <a:off x="6012160" y="2941736"/>
            <a:ext cx="2848564" cy="395287"/>
          </a:xfrm>
          <a:custGeom>
            <a:avLst/>
            <a:gdLst>
              <a:gd name="T0" fmla="*/ 1728180 w 21600"/>
              <a:gd name="T1" fmla="*/ 0 h 21600"/>
              <a:gd name="T2" fmla="*/ 3456359 w 21600"/>
              <a:gd name="T3" fmla="*/ 197640 h 21600"/>
              <a:gd name="T4" fmla="*/ 172818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Rinodina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lecanorina</a:t>
            </a:r>
            <a:r>
              <a:rPr lang="en-US" altLang="ru-RU" sz="1600" b="1" dirty="0">
                <a:solidFill>
                  <a:srgbClr val="001132"/>
                </a:solidFill>
                <a:latin typeface="Times New Roman" pitchFamily="18" charset="0"/>
                <a:cs typeface="Times New Roman" pitchFamily="18" charset="0"/>
              </a:rPr>
              <a:t> </a:t>
            </a:r>
          </a:p>
          <a:p>
            <a:pPr algn="ctr" hangingPunct="0"/>
            <a:r>
              <a:rPr lang="en-US" altLang="ru-RU" sz="1600" b="1" dirty="0">
                <a:solidFill>
                  <a:srgbClr val="001132"/>
                </a:solidFill>
                <a:latin typeface="Times New Roman" pitchFamily="18" charset="0"/>
                <a:cs typeface="Times New Roman" pitchFamily="18" charset="0"/>
              </a:rPr>
              <a:t>(A. </a:t>
            </a:r>
            <a:r>
              <a:rPr lang="en-US" altLang="ru-RU" sz="1600" b="1" dirty="0" err="1">
                <a:solidFill>
                  <a:srgbClr val="001132"/>
                </a:solidFill>
                <a:latin typeface="Times New Roman" pitchFamily="18" charset="0"/>
                <a:cs typeface="Times New Roman" pitchFamily="18" charset="0"/>
              </a:rPr>
              <a:t>Massal</a:t>
            </a:r>
            <a:r>
              <a:rPr lang="en-US" altLang="ru-RU" sz="1600" b="1" dirty="0">
                <a:solidFill>
                  <a:srgbClr val="001132"/>
                </a:solidFill>
                <a:latin typeface="Times New Roman" pitchFamily="18" charset="0"/>
                <a:cs typeface="Times New Roman" pitchFamily="18" charset="0"/>
              </a:rPr>
              <a:t>.) A. </a:t>
            </a:r>
            <a:r>
              <a:rPr lang="en-US" altLang="ru-RU" sz="1600" b="1" dirty="0" err="1">
                <a:solidFill>
                  <a:srgbClr val="001132"/>
                </a:solidFill>
                <a:latin typeface="Times New Roman" pitchFamily="18" charset="0"/>
                <a:cs typeface="Times New Roman" pitchFamily="18" charset="0"/>
              </a:rPr>
              <a:t>Massal</a:t>
            </a:r>
            <a:r>
              <a:rPr lang="en-US" altLang="ru-RU" sz="1600" b="1" dirty="0">
                <a:solidFill>
                  <a:srgbClr val="001132"/>
                </a:solidFill>
                <a:latin typeface="Times New Roman" pitchFamily="18" charset="0"/>
                <a:cs typeface="Times New Roman" pitchFamily="18" charset="0"/>
              </a:rPr>
              <a:t>.</a:t>
            </a:r>
          </a:p>
        </p:txBody>
      </p:sp>
      <p:sp>
        <p:nvSpPr>
          <p:cNvPr id="16390" name="Text Box 4"/>
          <p:cNvSpPr>
            <a:spLocks/>
          </p:cNvSpPr>
          <p:nvPr/>
        </p:nvSpPr>
        <p:spPr bwMode="auto">
          <a:xfrm>
            <a:off x="143348" y="5868187"/>
            <a:ext cx="2071521" cy="395287"/>
          </a:xfrm>
          <a:custGeom>
            <a:avLst/>
            <a:gdLst>
              <a:gd name="T0" fmla="*/ 1512000 w 21600"/>
              <a:gd name="T1" fmla="*/ 0 h 21600"/>
              <a:gd name="T2" fmla="*/ 3024000 w 21600"/>
              <a:gd name="T3" fmla="*/ 197640 h 21600"/>
              <a:gd name="T4" fmla="*/ 151200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Rinodina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turfacea</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Wahlenb</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Körber</a:t>
            </a:r>
            <a:r>
              <a:rPr lang="en-US" altLang="ru-RU" sz="1600" b="1" dirty="0">
                <a:solidFill>
                  <a:srgbClr val="001132"/>
                </a:solidFill>
                <a:latin typeface="Times New Roman" pitchFamily="18" charset="0"/>
                <a:cs typeface="Times New Roman" pitchFamily="18" charset="0"/>
              </a:rPr>
              <a:t>.</a:t>
            </a:r>
          </a:p>
        </p:txBody>
      </p:sp>
      <p:pic>
        <p:nvPicPr>
          <p:cNvPr id="16393" name="Picture 7"/>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014161" y="878152"/>
            <a:ext cx="2705353" cy="20290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8"/>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012160" y="907979"/>
            <a:ext cx="2823754" cy="1999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9"/>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283276" y="3711715"/>
            <a:ext cx="1804814" cy="21298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6BA76F97-4D9E-43E4-913B-42CB04370730}"/>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23528" y="851338"/>
            <a:ext cx="2336455" cy="2069663"/>
          </a:xfrm>
          <a:prstGeom prst="rect">
            <a:avLst/>
          </a:prstGeom>
          <a:ln>
            <a:solidFill>
              <a:srgbClr val="001132"/>
            </a:solidFill>
          </a:ln>
        </p:spPr>
      </p:pic>
      <p:pic>
        <p:nvPicPr>
          <p:cNvPr id="6" name="Рисунок 5">
            <a:extLst>
              <a:ext uri="{FF2B5EF4-FFF2-40B4-BE49-F238E27FC236}">
                <a16:creationId xmlns:a16="http://schemas.microsoft.com/office/drawing/2014/main" id="{B7B39EFB-F735-46F8-9C69-618CF646BBEB}"/>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346200" y="3774496"/>
            <a:ext cx="2081784" cy="2051304"/>
          </a:xfrm>
          <a:prstGeom prst="rect">
            <a:avLst/>
          </a:prstGeom>
          <a:ln>
            <a:solidFill>
              <a:srgbClr val="000000"/>
            </a:solidFill>
          </a:ln>
        </p:spPr>
      </p:pic>
      <p:pic>
        <p:nvPicPr>
          <p:cNvPr id="8" name="Рисунок 7">
            <a:extLst>
              <a:ext uri="{FF2B5EF4-FFF2-40B4-BE49-F238E27FC236}">
                <a16:creationId xmlns:a16="http://schemas.microsoft.com/office/drawing/2014/main" id="{5DDFC544-DADF-4969-B1D0-AA75D268A79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702142" y="3764111"/>
            <a:ext cx="1958090" cy="2067077"/>
          </a:xfrm>
          <a:prstGeom prst="rect">
            <a:avLst/>
          </a:prstGeom>
          <a:ln>
            <a:solidFill>
              <a:srgbClr val="000000"/>
            </a:solidFill>
          </a:ln>
        </p:spPr>
      </p:pic>
      <p:pic>
        <p:nvPicPr>
          <p:cNvPr id="10" name="Рисунок 9">
            <a:extLst>
              <a:ext uri="{FF2B5EF4-FFF2-40B4-BE49-F238E27FC236}">
                <a16:creationId xmlns:a16="http://schemas.microsoft.com/office/drawing/2014/main" id="{2BD0C4D4-1AE1-4722-B7D1-E73EC33F3A4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02634" y="3774496"/>
            <a:ext cx="1958090" cy="1941576"/>
          </a:xfrm>
          <a:prstGeom prst="rect">
            <a:avLst/>
          </a:prstGeom>
          <a:ln>
            <a:solidFill>
              <a:srgbClr val="000000"/>
            </a:solidFill>
          </a:ln>
        </p:spPr>
      </p:pic>
      <p:sp>
        <p:nvSpPr>
          <p:cNvPr id="25" name="Text Box 4">
            <a:extLst>
              <a:ext uri="{FF2B5EF4-FFF2-40B4-BE49-F238E27FC236}">
                <a16:creationId xmlns:a16="http://schemas.microsoft.com/office/drawing/2014/main" id="{EF314034-45B6-42F0-A8A8-38677A1FB7BF}"/>
              </a:ext>
            </a:extLst>
          </p:cNvPr>
          <p:cNvSpPr>
            <a:spLocks/>
          </p:cNvSpPr>
          <p:nvPr/>
        </p:nvSpPr>
        <p:spPr bwMode="auto">
          <a:xfrm>
            <a:off x="2127411" y="5852377"/>
            <a:ext cx="2519362" cy="515938"/>
          </a:xfrm>
          <a:custGeom>
            <a:avLst/>
            <a:gdLst>
              <a:gd name="T0" fmla="*/ 1259820 w 21600"/>
              <a:gd name="T1" fmla="*/ 0 h 21600"/>
              <a:gd name="T2" fmla="*/ 2519640 w 21600"/>
              <a:gd name="T3" fmla="*/ 257940 h 21600"/>
              <a:gd name="T4" fmla="*/ 1259820 w 21600"/>
              <a:gd name="T5" fmla="*/ 515879 h 21600"/>
              <a:gd name="T6" fmla="*/ 0 w 21600"/>
              <a:gd name="T7" fmla="*/ 2579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hangingPunct="0"/>
            <a:r>
              <a:rPr lang="en-US" altLang="ru-RU" sz="1600" b="1" i="1" dirty="0" err="1">
                <a:solidFill>
                  <a:srgbClr val="001132"/>
                </a:solidFill>
                <a:latin typeface="Times New Roman" panose="02020603050405020304" pitchFamily="18" charset="0"/>
                <a:cs typeface="Times New Roman" panose="02020603050405020304" pitchFamily="18" charset="0"/>
              </a:rPr>
              <a:t>Circinaria</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i="1" dirty="0" err="1">
                <a:solidFill>
                  <a:srgbClr val="001132"/>
                </a:solidFill>
                <a:latin typeface="Times New Roman" panose="02020603050405020304" pitchFamily="18" charset="0"/>
                <a:cs typeface="Times New Roman" panose="02020603050405020304" pitchFamily="18" charset="0"/>
              </a:rPr>
              <a:t>arida</a:t>
            </a:r>
            <a:r>
              <a:rPr lang="en-US" altLang="ru-RU" sz="1600" b="1" dirty="0">
                <a:solidFill>
                  <a:srgbClr val="001132"/>
                </a:solidFill>
                <a:latin typeface="Times New Roman" panose="02020603050405020304" pitchFamily="18" charset="0"/>
                <a:cs typeface="Times New Roman" panose="02020603050405020304" pitchFamily="18" charset="0"/>
              </a:rPr>
              <a:t> Owe-Larsson, A. </a:t>
            </a:r>
            <a:r>
              <a:rPr lang="en-US" altLang="ru-RU" sz="1600" b="1" dirty="0" err="1">
                <a:solidFill>
                  <a:srgbClr val="001132"/>
                </a:solidFill>
                <a:latin typeface="Times New Roman" panose="02020603050405020304" pitchFamily="18" charset="0"/>
                <a:cs typeface="Times New Roman" panose="02020603050405020304" pitchFamily="18" charset="0"/>
              </a:rPr>
              <a:t>Nordin</a:t>
            </a:r>
            <a:r>
              <a:rPr lang="en-US" altLang="ru-RU" sz="1600" b="1" dirty="0">
                <a:solidFill>
                  <a:srgbClr val="001132"/>
                </a:solidFill>
                <a:latin typeface="Times New Roman" panose="02020603050405020304" pitchFamily="18" charset="0"/>
                <a:cs typeface="Times New Roman" panose="02020603050405020304" pitchFamily="18" charset="0"/>
              </a:rPr>
              <a:t> et </a:t>
            </a:r>
            <a:r>
              <a:rPr lang="en-US" altLang="ru-RU" sz="1600" b="1" dirty="0" err="1">
                <a:solidFill>
                  <a:srgbClr val="001132"/>
                </a:solidFill>
                <a:latin typeface="Times New Roman" panose="02020603050405020304" pitchFamily="18" charset="0"/>
                <a:cs typeface="Times New Roman" panose="02020603050405020304" pitchFamily="18" charset="0"/>
              </a:rPr>
              <a:t>Tibell</a:t>
            </a:r>
            <a:endParaRPr lang="en-US" altLang="ru-RU" sz="1600" b="1" dirty="0">
              <a:solidFill>
                <a:srgbClr val="001132"/>
              </a:solidFill>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a16="http://schemas.microsoft.com/office/drawing/2014/main" id="{2484F044-2028-44F8-94EC-60B8EA912A40}"/>
              </a:ext>
            </a:extLst>
          </p:cNvPr>
          <p:cNvSpPr>
            <a:spLocks/>
          </p:cNvSpPr>
          <p:nvPr/>
        </p:nvSpPr>
        <p:spPr bwMode="auto">
          <a:xfrm>
            <a:off x="4702141" y="5841610"/>
            <a:ext cx="1958091" cy="522705"/>
          </a:xfrm>
          <a:custGeom>
            <a:avLst/>
            <a:gdLst>
              <a:gd name="T0" fmla="*/ 1350900 w 21600"/>
              <a:gd name="T1" fmla="*/ 0 h 21600"/>
              <a:gd name="T2" fmla="*/ 2701800 w 21600"/>
              <a:gd name="T3" fmla="*/ 162000 h 21600"/>
              <a:gd name="T4" fmla="*/ 1350900 w 21600"/>
              <a:gd name="T5" fmla="*/ 324000 h 21600"/>
              <a:gd name="T6" fmla="*/ 0 w 21600"/>
              <a:gd name="T7" fmla="*/ 1620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hangingPunct="0"/>
            <a:r>
              <a:rPr lang="en-US" altLang="ru-RU" sz="1600" b="1" i="1" dirty="0" err="1">
                <a:solidFill>
                  <a:srgbClr val="001132"/>
                </a:solidFill>
                <a:latin typeface="Times New Roman" panose="02020603050405020304" pitchFamily="18" charset="0"/>
                <a:cs typeface="Times New Roman" panose="02020603050405020304" pitchFamily="18" charset="0"/>
              </a:rPr>
              <a:t>Circinaria</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i="1" dirty="0" err="1">
                <a:solidFill>
                  <a:srgbClr val="001132"/>
                </a:solidFill>
                <a:latin typeface="Times New Roman" panose="02020603050405020304" pitchFamily="18" charset="0"/>
                <a:cs typeface="Times New Roman" panose="02020603050405020304" pitchFamily="18" charset="0"/>
              </a:rPr>
              <a:t>rogeri</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dirty="0" err="1">
                <a:solidFill>
                  <a:srgbClr val="001132"/>
                </a:solidFill>
                <a:latin typeface="Times New Roman" panose="02020603050405020304" pitchFamily="18" charset="0"/>
                <a:cs typeface="Times New Roman" panose="02020603050405020304" pitchFamily="18" charset="0"/>
              </a:rPr>
              <a:t>Sohrabi</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dirty="0" err="1">
                <a:solidFill>
                  <a:srgbClr val="001132"/>
                </a:solidFill>
                <a:latin typeface="Times New Roman" panose="02020603050405020304" pitchFamily="18" charset="0"/>
                <a:cs typeface="Times New Roman" panose="02020603050405020304" pitchFamily="18" charset="0"/>
              </a:rPr>
              <a:t>Sohrabi</a:t>
            </a:r>
            <a:endParaRPr lang="en-US" altLang="ru-RU" sz="1600" b="1" dirty="0">
              <a:solidFill>
                <a:srgbClr val="001132"/>
              </a:solidFill>
              <a:latin typeface="Times New Roman" panose="02020603050405020304" pitchFamily="18" charset="0"/>
              <a:cs typeface="Times New Roman" panose="02020603050405020304" pitchFamily="18" charset="0"/>
            </a:endParaRPr>
          </a:p>
        </p:txBody>
      </p:sp>
      <p:sp>
        <p:nvSpPr>
          <p:cNvPr id="27" name="Text Box 6">
            <a:extLst>
              <a:ext uri="{FF2B5EF4-FFF2-40B4-BE49-F238E27FC236}">
                <a16:creationId xmlns:a16="http://schemas.microsoft.com/office/drawing/2014/main" id="{4D496808-ED5D-4480-87E0-C55C5C0FECF7}"/>
              </a:ext>
            </a:extLst>
          </p:cNvPr>
          <p:cNvSpPr>
            <a:spLocks/>
          </p:cNvSpPr>
          <p:nvPr/>
        </p:nvSpPr>
        <p:spPr bwMode="auto">
          <a:xfrm>
            <a:off x="6804623" y="5852377"/>
            <a:ext cx="2153916" cy="395288"/>
          </a:xfrm>
          <a:custGeom>
            <a:avLst/>
            <a:gdLst>
              <a:gd name="T0" fmla="*/ 1551780 w 21600"/>
              <a:gd name="T1" fmla="*/ 0 h 21600"/>
              <a:gd name="T2" fmla="*/ 3103559 w 21600"/>
              <a:gd name="T3" fmla="*/ 197640 h 21600"/>
              <a:gd name="T4" fmla="*/ 155178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hangingPunct="0"/>
            <a:r>
              <a:rPr lang="en-US" altLang="ru-RU" sz="1600" b="1" i="1" dirty="0" err="1">
                <a:solidFill>
                  <a:srgbClr val="001132"/>
                </a:solidFill>
                <a:latin typeface="Times New Roman" panose="02020603050405020304" pitchFamily="18" charset="0"/>
                <a:cs typeface="Times New Roman" panose="02020603050405020304" pitchFamily="18" charset="0"/>
              </a:rPr>
              <a:t>Diplotomma</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i="1" dirty="0" err="1">
                <a:solidFill>
                  <a:srgbClr val="001132"/>
                </a:solidFill>
                <a:latin typeface="Times New Roman" panose="02020603050405020304" pitchFamily="18" charset="0"/>
                <a:cs typeface="Times New Roman" panose="02020603050405020304" pitchFamily="18" charset="0"/>
              </a:rPr>
              <a:t>venustum</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dirty="0" err="1">
                <a:solidFill>
                  <a:srgbClr val="001132"/>
                </a:solidFill>
                <a:latin typeface="Times New Roman" panose="02020603050405020304" pitchFamily="18" charset="0"/>
                <a:cs typeface="Times New Roman" panose="02020603050405020304" pitchFamily="18" charset="0"/>
              </a:rPr>
              <a:t>Körber</a:t>
            </a:r>
            <a:r>
              <a:rPr lang="en-US" altLang="ru-RU" sz="1600" b="1" dirty="0">
                <a:solidFill>
                  <a:srgbClr val="001132"/>
                </a:solidFill>
                <a:latin typeface="Times New Roman" panose="02020603050405020304" pitchFamily="18" charset="0"/>
                <a:cs typeface="Times New Roman" panose="02020603050405020304" pitchFamily="18" charset="0"/>
              </a:rPr>
              <a:t>) </a:t>
            </a:r>
            <a:r>
              <a:rPr lang="en-US" altLang="ru-RU" sz="1600" b="1" dirty="0" err="1">
                <a:solidFill>
                  <a:srgbClr val="001132"/>
                </a:solidFill>
                <a:latin typeface="Times New Roman" panose="02020603050405020304" pitchFamily="18" charset="0"/>
                <a:cs typeface="Times New Roman" panose="02020603050405020304" pitchFamily="18" charset="0"/>
              </a:rPr>
              <a:t>Körber</a:t>
            </a:r>
            <a:endParaRPr lang="en-US" altLang="ru-RU" sz="1600" b="1" dirty="0">
              <a:solidFill>
                <a:srgbClr val="001132"/>
              </a:solidFill>
              <a:latin typeface="Times New Roman" panose="02020603050405020304" pitchFamily="18" charset="0"/>
              <a:cs typeface="Times New Roman" panose="02020603050405020304" pitchFamily="18" charset="0"/>
            </a:endParaRPr>
          </a:p>
        </p:txBody>
      </p:sp>
      <p:sp>
        <p:nvSpPr>
          <p:cNvPr id="28" name="TextBox 4">
            <a:extLst>
              <a:ext uri="{FF2B5EF4-FFF2-40B4-BE49-F238E27FC236}">
                <a16:creationId xmlns:a16="http://schemas.microsoft.com/office/drawing/2014/main" id="{D4CFACB5-7364-47D6-B204-4B38609930B0}"/>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20</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20" name="Text Box 3">
            <a:extLst>
              <a:ext uri="{FF2B5EF4-FFF2-40B4-BE49-F238E27FC236}">
                <a16:creationId xmlns:a16="http://schemas.microsoft.com/office/drawing/2014/main" id="{1467F445-F9B2-4210-B880-90C9E29891DC}"/>
              </a:ext>
            </a:extLst>
          </p:cNvPr>
          <p:cNvSpPr>
            <a:spLocks/>
          </p:cNvSpPr>
          <p:nvPr/>
        </p:nvSpPr>
        <p:spPr bwMode="auto">
          <a:xfrm>
            <a:off x="31530" y="71438"/>
            <a:ext cx="9112469" cy="779900"/>
          </a:xfrm>
          <a:custGeom>
            <a:avLst/>
            <a:gdLst>
              <a:gd name="T0" fmla="*/ 4320360 w 21600"/>
              <a:gd name="T1" fmla="*/ 0 h 21600"/>
              <a:gd name="T2" fmla="*/ 8640720 w 21600"/>
              <a:gd name="T3" fmla="*/ 396180 h 21600"/>
              <a:gd name="T4" fmla="*/ 4320360 w 21600"/>
              <a:gd name="T5" fmla="*/ 792360 h 21600"/>
              <a:gd name="T6" fmla="*/ 0 w 21600"/>
              <a:gd name="T7" fmla="*/ 3961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200" b="1" dirty="0">
                <a:solidFill>
                  <a:srgbClr val="001132"/>
                </a:solidFill>
                <a:latin typeface="Times New Roman" pitchFamily="18" charset="0"/>
                <a:ea typeface="Microsoft YaHei" pitchFamily="34" charset="-122"/>
              </a:rPr>
              <a:t>NEED TO BE MONITORED</a:t>
            </a:r>
            <a:r>
              <a:rPr lang="en-US" altLang="ru-RU" sz="2200" b="1" dirty="0">
                <a:solidFill>
                  <a:srgbClr val="001132"/>
                </a:solidFill>
                <a:latin typeface="Times New Roman" pitchFamily="18" charset="0"/>
                <a:ea typeface="Microsoft YaHei" pitchFamily="34" charset="-122"/>
              </a:rPr>
              <a:t> LICHENS, </a:t>
            </a:r>
            <a:endParaRPr lang="ru-RU" altLang="ru-RU" sz="2200" b="1" dirty="0">
              <a:solidFill>
                <a:srgbClr val="001132"/>
              </a:solidFill>
              <a:latin typeface="Times New Roman" pitchFamily="18" charset="0"/>
              <a:ea typeface="Microsoft YaHei" pitchFamily="34" charset="-122"/>
            </a:endParaRPr>
          </a:p>
          <a:p>
            <a:pPr algn="ctr" hangingPunct="0"/>
            <a:r>
              <a:rPr lang="en-US" altLang="ru-RU" sz="2200" b="1" dirty="0">
                <a:solidFill>
                  <a:srgbClr val="001132"/>
                </a:solidFill>
                <a:latin typeface="Times New Roman" pitchFamily="18" charset="0"/>
                <a:ea typeface="Microsoft YaHei" pitchFamily="34" charset="-122"/>
              </a:rPr>
              <a:t>THAT GROW IN </a:t>
            </a:r>
            <a:r>
              <a:rPr lang="en-US" altLang="ru-RU" sz="2400" b="1" dirty="0">
                <a:solidFill>
                  <a:srgbClr val="001132"/>
                </a:solidFill>
                <a:latin typeface="Times New Roman" pitchFamily="18" charset="0"/>
                <a:ea typeface="Microsoft YaHei" pitchFamily="34" charset="-122"/>
              </a:rPr>
              <a:t>STEPPES OF THE SAMARA REGION</a:t>
            </a:r>
            <a:endParaRPr lang="ru-RU" altLang="ru-RU" sz="22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6389">
                                            <p:txEl>
                                              <p:pRg st="0" end="0"/>
                                            </p:txEl>
                                          </p:spTgt>
                                        </p:tgtEl>
                                        <p:attrNameLst>
                                          <p:attrName>style.color</p:attrName>
                                        </p:attrNameLst>
                                      </p:cBhvr>
                                      <p:to>
                                        <p:clrVal>
                                          <a:srgbClr val="C00000"/>
                                        </p:clrVal>
                                      </p:to>
                                    </p:set>
                                    <p:set>
                                      <p:cBhvr>
                                        <p:cTn id="7" dur="500" fill="hold"/>
                                        <p:tgtEl>
                                          <p:spTgt spid="16389">
                                            <p:txEl>
                                              <p:pRg st="0" end="0"/>
                                            </p:txEl>
                                          </p:spTgt>
                                        </p:tgtEl>
                                        <p:attrNameLst>
                                          <p:attrName>fillcolor</p:attrName>
                                        </p:attrNameLst>
                                      </p:cBhvr>
                                      <p:to>
                                        <p:clrVal>
                                          <a:srgbClr val="C00000"/>
                                        </p:clrVal>
                                      </p:to>
                                    </p:set>
                                    <p:set>
                                      <p:cBhvr>
                                        <p:cTn id="8" dur="500" fill="hold"/>
                                        <p:tgtEl>
                                          <p:spTgt spid="16389">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16389">
                                            <p:txEl>
                                              <p:pRg st="1" end="1"/>
                                            </p:txEl>
                                          </p:spTgt>
                                        </p:tgtEl>
                                        <p:attrNameLst>
                                          <p:attrName>style.color</p:attrName>
                                        </p:attrNameLst>
                                      </p:cBhvr>
                                      <p:to>
                                        <p:clrVal>
                                          <a:srgbClr val="C00000"/>
                                        </p:clrVal>
                                      </p:to>
                                    </p:set>
                                    <p:set>
                                      <p:cBhvr>
                                        <p:cTn id="11" dur="500" fill="hold"/>
                                        <p:tgtEl>
                                          <p:spTgt spid="16389">
                                            <p:txEl>
                                              <p:pRg st="1" end="1"/>
                                            </p:txEl>
                                          </p:spTgt>
                                        </p:tgtEl>
                                        <p:attrNameLst>
                                          <p:attrName>fillcolor</p:attrName>
                                        </p:attrNameLst>
                                      </p:cBhvr>
                                      <p:to>
                                        <p:clrVal>
                                          <a:srgbClr val="C00000"/>
                                        </p:clrVal>
                                      </p:to>
                                    </p:set>
                                    <p:set>
                                      <p:cBhvr>
                                        <p:cTn id="12" dur="500" fill="hold"/>
                                        <p:tgtEl>
                                          <p:spTgt spid="16389">
                                            <p:txEl>
                                              <p:pRg st="1" end="1"/>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27">
                                            <p:txEl>
                                              <p:pRg st="0" end="0"/>
                                            </p:txEl>
                                          </p:spTgt>
                                        </p:tgtEl>
                                        <p:attrNameLst>
                                          <p:attrName>style.color</p:attrName>
                                        </p:attrNameLst>
                                      </p:cBhvr>
                                      <p:to>
                                        <p:clrVal>
                                          <a:srgbClr val="C00000"/>
                                        </p:clrVal>
                                      </p:to>
                                    </p:set>
                                    <p:set>
                                      <p:cBhvr>
                                        <p:cTn id="17" dur="500" fill="hold"/>
                                        <p:tgtEl>
                                          <p:spTgt spid="27">
                                            <p:txEl>
                                              <p:pRg st="0" end="0"/>
                                            </p:txEl>
                                          </p:spTgt>
                                        </p:tgtEl>
                                        <p:attrNameLst>
                                          <p:attrName>fillcolor</p:attrName>
                                        </p:attrNameLst>
                                      </p:cBhvr>
                                      <p:to>
                                        <p:clrVal>
                                          <a:srgbClr val="C00000"/>
                                        </p:clrVal>
                                      </p:to>
                                    </p:set>
                                    <p:set>
                                      <p:cBhvr>
                                        <p:cTn id="18" dur="500" fill="hold"/>
                                        <p:tgtEl>
                                          <p:spTgt spid="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94B917A-7CEB-4815-B14E-4CB0AE343BF3}"/>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2" name="Прямоугольник 11">
            <a:extLst>
              <a:ext uri="{FF2B5EF4-FFF2-40B4-BE49-F238E27FC236}">
                <a16:creationId xmlns:a16="http://schemas.microsoft.com/office/drawing/2014/main" id="{0E165E7B-8916-44E1-91B3-177076E0952A}"/>
              </a:ext>
            </a:extLst>
          </p:cNvPr>
          <p:cNvSpPr/>
          <p:nvPr/>
        </p:nvSpPr>
        <p:spPr>
          <a:xfrm>
            <a:off x="-35719" y="0"/>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13" name="Text Box 3"/>
          <p:cNvSpPr>
            <a:spLocks/>
          </p:cNvSpPr>
          <p:nvPr/>
        </p:nvSpPr>
        <p:spPr bwMode="auto">
          <a:xfrm>
            <a:off x="692206" y="3212976"/>
            <a:ext cx="2151602" cy="395288"/>
          </a:xfrm>
          <a:custGeom>
            <a:avLst/>
            <a:gdLst>
              <a:gd name="T0" fmla="*/ 1655820 w 21600"/>
              <a:gd name="T1" fmla="*/ 0 h 21600"/>
              <a:gd name="T2" fmla="*/ 3311640 w 21600"/>
              <a:gd name="T3" fmla="*/ 197640 h 21600"/>
              <a:gd name="T4" fmla="*/ 165582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Acarospora</a:t>
            </a:r>
            <a:r>
              <a:rPr lang="ru-RU"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schleicheri</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Ach</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A</a:t>
            </a:r>
            <a:r>
              <a:rPr lang="ru-RU"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Massal</a:t>
            </a:r>
            <a:r>
              <a:rPr lang="ru-RU" altLang="ru-RU" sz="1600" b="1" dirty="0">
                <a:solidFill>
                  <a:srgbClr val="001132"/>
                </a:solidFill>
                <a:latin typeface="Times New Roman" pitchFamily="18" charset="0"/>
                <a:cs typeface="Times New Roman" pitchFamily="18" charset="0"/>
              </a:rPr>
              <a:t>.</a:t>
            </a:r>
          </a:p>
        </p:txBody>
      </p:sp>
      <p:sp>
        <p:nvSpPr>
          <p:cNvPr id="17415" name="Text Box 5"/>
          <p:cNvSpPr>
            <a:spLocks/>
          </p:cNvSpPr>
          <p:nvPr/>
        </p:nvSpPr>
        <p:spPr bwMode="auto">
          <a:xfrm>
            <a:off x="3635896" y="3246140"/>
            <a:ext cx="1917036" cy="394821"/>
          </a:xfrm>
          <a:custGeom>
            <a:avLst/>
            <a:gdLst>
              <a:gd name="T0" fmla="*/ 1512180 w 21600"/>
              <a:gd name="T1" fmla="*/ 0 h 21600"/>
              <a:gd name="T2" fmla="*/ 3024360 w 21600"/>
              <a:gd name="T3" fmla="*/ 197640 h 21600"/>
              <a:gd name="T4" fmla="*/ 151218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Placidium</a:t>
            </a:r>
            <a:r>
              <a:rPr lang="ru-RU" altLang="ru-RU" sz="1400" b="1" dirty="0">
                <a:solidFill>
                  <a:srgbClr val="000000"/>
                </a:solidFill>
                <a:latin typeface="Times New Roman" pitchFamily="18" charset="0"/>
                <a:cs typeface="Times New Roman" pitchFamily="18" charset="0"/>
              </a:rPr>
              <a:t> </a:t>
            </a:r>
            <a:r>
              <a:rPr lang="en-US" altLang="ru-RU" sz="1400" b="1" i="1" dirty="0" err="1">
                <a:solidFill>
                  <a:srgbClr val="000000"/>
                </a:solidFill>
                <a:latin typeface="Times New Roman" pitchFamily="18" charset="0"/>
                <a:cs typeface="Times New Roman" pitchFamily="18" charset="0"/>
              </a:rPr>
              <a:t>lachneum</a:t>
            </a:r>
            <a:r>
              <a:rPr lang="ru-RU" altLang="ru-RU" sz="1400" b="1" dirty="0">
                <a:solidFill>
                  <a:srgbClr val="000000"/>
                </a:solidFill>
                <a:latin typeface="Times New Roman" pitchFamily="18" charset="0"/>
                <a:cs typeface="Times New Roman" pitchFamily="18" charset="0"/>
              </a:rPr>
              <a:t> (</a:t>
            </a:r>
            <a:r>
              <a:rPr lang="en-US" altLang="ru-RU" sz="1400" b="1" dirty="0">
                <a:solidFill>
                  <a:srgbClr val="000000"/>
                </a:solidFill>
                <a:latin typeface="Times New Roman" pitchFamily="18" charset="0"/>
                <a:cs typeface="Times New Roman" pitchFamily="18" charset="0"/>
              </a:rPr>
              <a:t>Ach</a:t>
            </a:r>
            <a:r>
              <a:rPr lang="ru-RU" altLang="ru-RU" sz="1400" b="1" dirty="0">
                <a:solidFill>
                  <a:srgbClr val="000000"/>
                </a:solidFill>
                <a:latin typeface="Times New Roman" pitchFamily="18" charset="0"/>
                <a:cs typeface="Times New Roman" pitchFamily="18" charset="0"/>
              </a:rPr>
              <a:t>.) </a:t>
            </a:r>
            <a:r>
              <a:rPr lang="en-US" altLang="ru-RU" sz="1400" b="1" dirty="0">
                <a:solidFill>
                  <a:srgbClr val="000000"/>
                </a:solidFill>
                <a:latin typeface="Times New Roman" pitchFamily="18" charset="0"/>
                <a:cs typeface="Times New Roman" pitchFamily="18" charset="0"/>
              </a:rPr>
              <a:t>B</a:t>
            </a:r>
            <a:r>
              <a:rPr lang="ru-RU" altLang="ru-RU" sz="1400" b="1" dirty="0">
                <a:solidFill>
                  <a:srgbClr val="000000"/>
                </a:solidFill>
                <a:latin typeface="Times New Roman" pitchFamily="18" charset="0"/>
                <a:cs typeface="Times New Roman" pitchFamily="18" charset="0"/>
              </a:rPr>
              <a:t>. </a:t>
            </a:r>
            <a:r>
              <a:rPr lang="en-US" altLang="ru-RU" sz="1400" b="1" dirty="0">
                <a:solidFill>
                  <a:srgbClr val="000000"/>
                </a:solidFill>
                <a:latin typeface="Times New Roman" pitchFamily="18" charset="0"/>
                <a:cs typeface="Times New Roman" pitchFamily="18" charset="0"/>
              </a:rPr>
              <a:t>de</a:t>
            </a:r>
            <a:r>
              <a:rPr lang="ru-RU" altLang="ru-RU" sz="1400" b="1" dirty="0">
                <a:solidFill>
                  <a:srgbClr val="000000"/>
                </a:solidFill>
                <a:latin typeface="Times New Roman" pitchFamily="18" charset="0"/>
                <a:cs typeface="Times New Roman" pitchFamily="18" charset="0"/>
              </a:rPr>
              <a:t> </a:t>
            </a:r>
            <a:r>
              <a:rPr lang="en-US" altLang="ru-RU" sz="1400" b="1" dirty="0" err="1">
                <a:solidFill>
                  <a:srgbClr val="000000"/>
                </a:solidFill>
                <a:latin typeface="Times New Roman" pitchFamily="18" charset="0"/>
                <a:cs typeface="Times New Roman" pitchFamily="18" charset="0"/>
              </a:rPr>
              <a:t>Lesd</a:t>
            </a:r>
            <a:endParaRPr lang="en-US" altLang="ru-RU" sz="1400" b="1" dirty="0">
              <a:solidFill>
                <a:srgbClr val="000000"/>
              </a:solidFill>
              <a:latin typeface="Times New Roman" pitchFamily="18" charset="0"/>
              <a:cs typeface="Times New Roman" pitchFamily="18" charset="0"/>
            </a:endParaRPr>
          </a:p>
        </p:txBody>
      </p:sp>
      <p:pic>
        <p:nvPicPr>
          <p:cNvPr id="17418" name="Picture 8"/>
          <p:cNvPicPr>
            <a:picLocks noChangeAspect="1"/>
          </p:cNvPicPr>
          <p:nvPr/>
        </p:nvPicPr>
        <p:blipFill>
          <a:blip r:embed="rId5" cstate="screen">
            <a:lum bright="10000"/>
            <a:extLst>
              <a:ext uri="{28A0092B-C50C-407E-A947-70E740481C1C}">
                <a14:useLocalDpi xmlns:a14="http://schemas.microsoft.com/office/drawing/2010/main"/>
              </a:ext>
            </a:extLst>
          </a:blip>
          <a:srcRect/>
          <a:stretch>
            <a:fillRect/>
          </a:stretch>
        </p:blipFill>
        <p:spPr bwMode="auto">
          <a:xfrm>
            <a:off x="3635896" y="822212"/>
            <a:ext cx="1917036" cy="23948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A999729-EA05-4FD9-982E-494E75CF1CFF}"/>
              </a:ext>
            </a:extLst>
          </p:cNvPr>
          <p:cNvPicPr>
            <a:picLocks noChangeAspect="1"/>
          </p:cNvPicPr>
          <p:nvPr/>
        </p:nvPicPr>
        <p:blipFill rotWithShape="1">
          <a:blip r:embed="rId6" cstate="screen">
            <a:lum bright="10000" contrast="20000"/>
            <a:extLst>
              <a:ext uri="{28A0092B-C50C-407E-A947-70E740481C1C}">
                <a14:useLocalDpi xmlns:a14="http://schemas.microsoft.com/office/drawing/2010/main"/>
              </a:ext>
            </a:extLst>
          </a:blip>
          <a:srcRect/>
          <a:stretch/>
        </p:blipFill>
        <p:spPr bwMode="auto">
          <a:xfrm>
            <a:off x="866968" y="879301"/>
            <a:ext cx="1804515" cy="2337228"/>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41CC2946-F428-48BC-B6B5-D5CDC5ADC1C8}"/>
              </a:ext>
            </a:extLst>
          </p:cNvPr>
          <p:cNvPicPr>
            <a:picLocks noChangeAspect="1"/>
          </p:cNvPicPr>
          <p:nvPr/>
        </p:nvPicPr>
        <p:blipFill rotWithShape="1">
          <a:blip r:embed="rId7" cstate="screen">
            <a:lum contrast="8000"/>
            <a:extLst>
              <a:ext uri="{28A0092B-C50C-407E-A947-70E740481C1C}">
                <a14:useLocalDpi xmlns:a14="http://schemas.microsoft.com/office/drawing/2010/main"/>
              </a:ext>
            </a:extLst>
          </a:blip>
          <a:srcRect/>
          <a:stretch/>
        </p:blipFill>
        <p:spPr bwMode="auto">
          <a:xfrm>
            <a:off x="6617192" y="851338"/>
            <a:ext cx="1684618" cy="2365191"/>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6142404E-732A-4639-AE02-54C98FBF583D}"/>
              </a:ext>
            </a:extLst>
          </p:cNvPr>
          <p:cNvPicPr>
            <a:picLocks noChangeAspect="1"/>
          </p:cNvPicPr>
          <p:nvPr/>
        </p:nvPicPr>
        <p:blipFill>
          <a:blip r:embed="rId8" cstate="screen">
            <a:lum bright="10000" contrast="8000"/>
            <a:extLst>
              <a:ext uri="{28A0092B-C50C-407E-A947-70E740481C1C}">
                <a14:useLocalDpi xmlns:a14="http://schemas.microsoft.com/office/drawing/2010/main"/>
              </a:ext>
            </a:extLst>
          </a:blip>
          <a:srcRect/>
          <a:stretch>
            <a:fillRect/>
          </a:stretch>
        </p:blipFill>
        <p:spPr bwMode="auto">
          <a:xfrm>
            <a:off x="6043318" y="4119352"/>
            <a:ext cx="2902642" cy="2031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2BD15102-48A6-42DB-B8C2-3B5FB34F1F49}"/>
              </a:ext>
            </a:extLst>
          </p:cNvPr>
          <p:cNvPicPr>
            <a:picLocks noChangeAspect="1"/>
          </p:cNvPicPr>
          <p:nvPr/>
        </p:nvPicPr>
        <p:blipFill>
          <a:blip r:embed="rId9" cstate="screen">
            <a:lum bright="10000" contrast="8000"/>
            <a:extLst>
              <a:ext uri="{28A0092B-C50C-407E-A947-70E740481C1C}">
                <a14:useLocalDpi xmlns:a14="http://schemas.microsoft.com/office/drawing/2010/main"/>
              </a:ext>
            </a:extLst>
          </a:blip>
          <a:srcRect/>
          <a:stretch>
            <a:fillRect/>
          </a:stretch>
        </p:blipFill>
        <p:spPr bwMode="auto">
          <a:xfrm>
            <a:off x="263947" y="3879554"/>
            <a:ext cx="3192446" cy="2172345"/>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pic>
        <p:nvPicPr>
          <p:cNvPr id="20" name="Рисунок 19">
            <a:extLst>
              <a:ext uri="{FF2B5EF4-FFF2-40B4-BE49-F238E27FC236}">
                <a16:creationId xmlns:a16="http://schemas.microsoft.com/office/drawing/2014/main" id="{5CDCC3A3-9BC1-4D9C-89CB-E3E342C6B03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26293" y="3879554"/>
            <a:ext cx="1842888" cy="2297145"/>
          </a:xfrm>
          <a:prstGeom prst="rect">
            <a:avLst/>
          </a:prstGeom>
          <a:ln>
            <a:solidFill>
              <a:srgbClr val="001132"/>
            </a:solidFill>
          </a:ln>
        </p:spPr>
      </p:pic>
      <p:sp>
        <p:nvSpPr>
          <p:cNvPr id="21" name="Text Box 1">
            <a:extLst>
              <a:ext uri="{FF2B5EF4-FFF2-40B4-BE49-F238E27FC236}">
                <a16:creationId xmlns:a16="http://schemas.microsoft.com/office/drawing/2014/main" id="{55890681-3A56-4194-89AE-8DAE6E81F392}"/>
              </a:ext>
            </a:extLst>
          </p:cNvPr>
          <p:cNvSpPr>
            <a:spLocks/>
          </p:cNvSpPr>
          <p:nvPr/>
        </p:nvSpPr>
        <p:spPr bwMode="auto">
          <a:xfrm>
            <a:off x="5945130" y="6185279"/>
            <a:ext cx="3158201" cy="432695"/>
          </a:xfrm>
          <a:custGeom>
            <a:avLst/>
            <a:gdLst>
              <a:gd name="T0" fmla="*/ 1425600 w 21600"/>
              <a:gd name="T1" fmla="*/ 0 h 21600"/>
              <a:gd name="T2" fmla="*/ 2851200 w 21600"/>
              <a:gd name="T3" fmla="*/ 151560 h 21600"/>
              <a:gd name="T4" fmla="*/ 1425600 w 21600"/>
              <a:gd name="T5" fmla="*/ 303120 h 21600"/>
              <a:gd name="T6" fmla="*/ 0 w 21600"/>
              <a:gd name="T7" fmla="*/ 151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Squamarina</a:t>
            </a:r>
            <a:r>
              <a:rPr lang="ru-RU"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lentigera</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Weber</a:t>
            </a:r>
            <a:r>
              <a:rPr lang="ru-RU"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Poelt</a:t>
            </a:r>
            <a:endParaRPr lang="en-US" altLang="ru-RU" sz="1600" b="1" dirty="0">
              <a:solidFill>
                <a:srgbClr val="001132"/>
              </a:solidFill>
              <a:latin typeface="Times New Roman" pitchFamily="18" charset="0"/>
              <a:cs typeface="Times New Roman" pitchFamily="18" charset="0"/>
            </a:endParaRPr>
          </a:p>
        </p:txBody>
      </p:sp>
      <p:sp>
        <p:nvSpPr>
          <p:cNvPr id="22" name="Text Box 2">
            <a:extLst>
              <a:ext uri="{FF2B5EF4-FFF2-40B4-BE49-F238E27FC236}">
                <a16:creationId xmlns:a16="http://schemas.microsoft.com/office/drawing/2014/main" id="{D281401F-A484-41D9-A6FF-D0B99F18B9DD}"/>
              </a:ext>
            </a:extLst>
          </p:cNvPr>
          <p:cNvSpPr>
            <a:spLocks/>
          </p:cNvSpPr>
          <p:nvPr/>
        </p:nvSpPr>
        <p:spPr bwMode="auto">
          <a:xfrm>
            <a:off x="6444208" y="3251375"/>
            <a:ext cx="2013823" cy="427845"/>
          </a:xfrm>
          <a:custGeom>
            <a:avLst/>
            <a:gdLst>
              <a:gd name="T0" fmla="*/ 1356480 w 21600"/>
              <a:gd name="T1" fmla="*/ 0 h 21600"/>
              <a:gd name="T2" fmla="*/ 2712960 w 21600"/>
              <a:gd name="T3" fmla="*/ 162000 h 21600"/>
              <a:gd name="T4" fmla="*/ 1356480 w 21600"/>
              <a:gd name="T5" fmla="*/ 324000 h 21600"/>
              <a:gd name="T6" fmla="*/ 0 w 21600"/>
              <a:gd name="T7" fmla="*/ 1620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Staurothele</a:t>
            </a:r>
            <a:r>
              <a:rPr lang="ru-RU" altLang="ru-RU" sz="1600" b="1" dirty="0">
                <a:solidFill>
                  <a:srgbClr val="001132"/>
                </a:solidFill>
                <a:latin typeface="Times New Roman" pitchFamily="18" charset="0"/>
                <a:cs typeface="Times New Roman" pitchFamily="18" charset="0"/>
              </a:rPr>
              <a:t> </a:t>
            </a:r>
            <a:r>
              <a:rPr lang="en-US" altLang="ru-RU" sz="1600" b="1" i="1" dirty="0">
                <a:solidFill>
                  <a:srgbClr val="001132"/>
                </a:solidFill>
                <a:latin typeface="Times New Roman" pitchFamily="18" charset="0"/>
                <a:cs typeface="Times New Roman" pitchFamily="18" charset="0"/>
              </a:rPr>
              <a:t>areolata</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Ach</a:t>
            </a:r>
            <a:r>
              <a:rPr lang="ru-RU"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Lettau</a:t>
            </a:r>
            <a:endParaRPr lang="en-US" altLang="ru-RU" sz="1600" b="1" dirty="0">
              <a:solidFill>
                <a:srgbClr val="001132"/>
              </a:solidFill>
              <a:latin typeface="Times New Roman" pitchFamily="18" charset="0"/>
              <a:cs typeface="Times New Roman" pitchFamily="18" charset="0"/>
            </a:endParaRPr>
          </a:p>
        </p:txBody>
      </p:sp>
      <p:sp>
        <p:nvSpPr>
          <p:cNvPr id="23" name="Text Box 3">
            <a:extLst>
              <a:ext uri="{FF2B5EF4-FFF2-40B4-BE49-F238E27FC236}">
                <a16:creationId xmlns:a16="http://schemas.microsoft.com/office/drawing/2014/main" id="{D32FAD55-EC16-4A99-94B9-6A57AF9655A8}"/>
              </a:ext>
            </a:extLst>
          </p:cNvPr>
          <p:cNvSpPr>
            <a:spLocks/>
          </p:cNvSpPr>
          <p:nvPr/>
        </p:nvSpPr>
        <p:spPr bwMode="auto">
          <a:xfrm>
            <a:off x="3419872" y="6165304"/>
            <a:ext cx="2728435" cy="719156"/>
          </a:xfrm>
          <a:custGeom>
            <a:avLst/>
            <a:gdLst>
              <a:gd name="T0" fmla="*/ 2124180 w 21600"/>
              <a:gd name="T1" fmla="*/ 0 h 21600"/>
              <a:gd name="T2" fmla="*/ 4248360 w 21600"/>
              <a:gd name="T3" fmla="*/ 151560 h 21600"/>
              <a:gd name="T4" fmla="*/ 2124180 w 21600"/>
              <a:gd name="T5" fmla="*/ 303120 h 21600"/>
              <a:gd name="T6" fmla="*/ 0 w 21600"/>
              <a:gd name="T7" fmla="*/ 151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Xanthocarpia</a:t>
            </a:r>
            <a:r>
              <a:rPr lang="ru-RU"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tominii</a:t>
            </a:r>
            <a:r>
              <a:rPr lang="ru-RU"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Savicz</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Fr</a:t>
            </a:r>
            <a:r>
              <a:rPr lang="ru-RU" altLang="ru-RU" sz="1600" b="1" dirty="0">
                <a:solidFill>
                  <a:srgbClr val="001132"/>
                </a:solidFill>
                <a:latin typeface="Times New Roman" pitchFamily="18" charset="0"/>
                <a:cs typeface="Times New Roman" pitchFamily="18" charset="0"/>
              </a:rPr>
              <a:t>ö</a:t>
            </a:r>
            <a:r>
              <a:rPr lang="en-US" altLang="ru-RU" sz="1600" b="1" dirty="0">
                <a:solidFill>
                  <a:srgbClr val="001132"/>
                </a:solidFill>
                <a:latin typeface="Times New Roman" pitchFamily="18" charset="0"/>
                <a:cs typeface="Times New Roman" pitchFamily="18" charset="0"/>
              </a:rPr>
              <a:t>d</a:t>
            </a:r>
            <a:r>
              <a:rPr lang="ru-RU" altLang="ru-RU" sz="1600" b="1" dirty="0">
                <a:solidFill>
                  <a:srgbClr val="001132"/>
                </a:solidFill>
                <a:latin typeface="Times New Roman" pitchFamily="18" charset="0"/>
                <a:cs typeface="Times New Roman" pitchFamily="18" charset="0"/>
              </a:rPr>
              <a:t>é</a:t>
            </a:r>
            <a:r>
              <a:rPr lang="en-US" altLang="ru-RU" sz="1600" b="1" dirty="0">
                <a:solidFill>
                  <a:srgbClr val="001132"/>
                </a:solidFill>
                <a:latin typeface="Times New Roman" pitchFamily="18" charset="0"/>
                <a:cs typeface="Times New Roman" pitchFamily="18" charset="0"/>
              </a:rPr>
              <a:t>n</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Arup</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et</a:t>
            </a:r>
            <a:r>
              <a:rPr lang="ru-RU" altLang="ru-RU" sz="1600" b="1" dirty="0">
                <a:solidFill>
                  <a:srgbClr val="001132"/>
                </a:solidFill>
                <a:latin typeface="Times New Roman" pitchFamily="18" charset="0"/>
                <a:cs typeface="Times New Roman" pitchFamily="18" charset="0"/>
              </a:rPr>
              <a:t> </a:t>
            </a:r>
            <a:r>
              <a:rPr lang="en-US" altLang="ru-RU" sz="1600" b="1" dirty="0">
                <a:solidFill>
                  <a:srgbClr val="001132"/>
                </a:solidFill>
                <a:latin typeface="Times New Roman" pitchFamily="18" charset="0"/>
                <a:cs typeface="Times New Roman" pitchFamily="18" charset="0"/>
              </a:rPr>
              <a:t>S</a:t>
            </a:r>
            <a:r>
              <a:rPr lang="ru-RU" altLang="ru-RU" sz="1600" b="1" dirty="0">
                <a:solidFill>
                  <a:srgbClr val="001132"/>
                </a:solidFill>
                <a:latin typeface="Times New Roman" pitchFamily="18" charset="0"/>
                <a:cs typeface="Times New Roman" pitchFamily="18" charset="0"/>
              </a:rPr>
              <a:t>ø</a:t>
            </a:r>
            <a:r>
              <a:rPr lang="en-US" altLang="ru-RU" sz="1600" b="1" dirty="0" err="1">
                <a:solidFill>
                  <a:srgbClr val="001132"/>
                </a:solidFill>
                <a:latin typeface="Times New Roman" pitchFamily="18" charset="0"/>
                <a:cs typeface="Times New Roman" pitchFamily="18" charset="0"/>
              </a:rPr>
              <a:t>chting</a:t>
            </a:r>
            <a:endParaRPr lang="en-US" altLang="ru-RU" sz="1600" b="1" dirty="0">
              <a:solidFill>
                <a:srgbClr val="001132"/>
              </a:solidFill>
              <a:latin typeface="Times New Roman" pitchFamily="18" charset="0"/>
              <a:cs typeface="Times New Roman" pitchFamily="18" charset="0"/>
            </a:endParaRPr>
          </a:p>
        </p:txBody>
      </p:sp>
      <p:sp>
        <p:nvSpPr>
          <p:cNvPr id="24" name="Text Box 4">
            <a:extLst>
              <a:ext uri="{FF2B5EF4-FFF2-40B4-BE49-F238E27FC236}">
                <a16:creationId xmlns:a16="http://schemas.microsoft.com/office/drawing/2014/main" id="{69046709-F711-44DE-8462-79285B85CFA8}"/>
              </a:ext>
            </a:extLst>
          </p:cNvPr>
          <p:cNvSpPr>
            <a:spLocks/>
          </p:cNvSpPr>
          <p:nvPr/>
        </p:nvSpPr>
        <p:spPr bwMode="auto">
          <a:xfrm>
            <a:off x="356882" y="6172777"/>
            <a:ext cx="2953155" cy="457698"/>
          </a:xfrm>
          <a:custGeom>
            <a:avLst/>
            <a:gdLst>
              <a:gd name="T0" fmla="*/ 1979820 w 21600"/>
              <a:gd name="T1" fmla="*/ 0 h 21600"/>
              <a:gd name="T2" fmla="*/ 3959640 w 21600"/>
              <a:gd name="T3" fmla="*/ 151560 h 21600"/>
              <a:gd name="T4" fmla="*/ 1979820 w 21600"/>
              <a:gd name="T5" fmla="*/ 303120 h 21600"/>
              <a:gd name="T6" fmla="*/ 0 w 21600"/>
              <a:gd name="T7" fmla="*/ 151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1600" b="1" i="1" dirty="0" err="1">
                <a:solidFill>
                  <a:srgbClr val="001132"/>
                </a:solidFill>
                <a:latin typeface="Times New Roman" pitchFamily="18" charset="0"/>
                <a:cs typeface="Times New Roman" pitchFamily="18" charset="0"/>
              </a:rPr>
              <a:t>Xanthoparmelia</a:t>
            </a:r>
            <a:r>
              <a:rPr lang="en-US" altLang="ru-RU" sz="1600" b="1" dirty="0">
                <a:solidFill>
                  <a:srgbClr val="001132"/>
                </a:solidFill>
                <a:latin typeface="Times New Roman" pitchFamily="18" charset="0"/>
                <a:cs typeface="Times New Roman" pitchFamily="18" charset="0"/>
              </a:rPr>
              <a:t> </a:t>
            </a:r>
            <a:r>
              <a:rPr lang="en-US" altLang="ru-RU" sz="1600" b="1" i="1" dirty="0" err="1">
                <a:solidFill>
                  <a:srgbClr val="001132"/>
                </a:solidFill>
                <a:latin typeface="Times New Roman" pitchFamily="18" charset="0"/>
                <a:cs typeface="Times New Roman" pitchFamily="18" charset="0"/>
              </a:rPr>
              <a:t>pseudohungarica</a:t>
            </a:r>
            <a:r>
              <a:rPr lang="en-US" altLang="ru-RU" sz="1600" b="1" dirty="0">
                <a:solidFill>
                  <a:srgbClr val="001132"/>
                </a:solidFill>
                <a:latin typeface="Times New Roman" pitchFamily="18" charset="0"/>
                <a:cs typeface="Times New Roman" pitchFamily="18" charset="0"/>
              </a:rPr>
              <a:t> (</a:t>
            </a:r>
            <a:r>
              <a:rPr lang="en-US" altLang="ru-RU" sz="1600" b="1" dirty="0" err="1">
                <a:solidFill>
                  <a:srgbClr val="001132"/>
                </a:solidFill>
                <a:latin typeface="Times New Roman" pitchFamily="18" charset="0"/>
                <a:cs typeface="Times New Roman" pitchFamily="18" charset="0"/>
              </a:rPr>
              <a:t>Gyeln</a:t>
            </a:r>
            <a:r>
              <a:rPr lang="en-US" altLang="ru-RU" sz="1600" b="1" dirty="0">
                <a:solidFill>
                  <a:srgbClr val="001132"/>
                </a:solidFill>
                <a:latin typeface="Times New Roman" pitchFamily="18" charset="0"/>
                <a:cs typeface="Times New Roman" pitchFamily="18" charset="0"/>
              </a:rPr>
              <a:t>.) Hale</a:t>
            </a:r>
          </a:p>
        </p:txBody>
      </p:sp>
      <p:sp>
        <p:nvSpPr>
          <p:cNvPr id="25" name="TextBox 4">
            <a:extLst>
              <a:ext uri="{FF2B5EF4-FFF2-40B4-BE49-F238E27FC236}">
                <a16:creationId xmlns:a16="http://schemas.microsoft.com/office/drawing/2014/main" id="{B339DE5D-6C35-4B91-87E9-FE24745290FC}"/>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21</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26" name="Text Box 3">
            <a:extLst>
              <a:ext uri="{FF2B5EF4-FFF2-40B4-BE49-F238E27FC236}">
                <a16:creationId xmlns:a16="http://schemas.microsoft.com/office/drawing/2014/main" id="{12AE6C89-2B16-42DC-B3D9-D330734F7787}"/>
              </a:ext>
            </a:extLst>
          </p:cNvPr>
          <p:cNvSpPr>
            <a:spLocks/>
          </p:cNvSpPr>
          <p:nvPr/>
        </p:nvSpPr>
        <p:spPr bwMode="auto">
          <a:xfrm>
            <a:off x="31530" y="71438"/>
            <a:ext cx="9112469" cy="779900"/>
          </a:xfrm>
          <a:custGeom>
            <a:avLst/>
            <a:gdLst>
              <a:gd name="T0" fmla="*/ 4320360 w 21600"/>
              <a:gd name="T1" fmla="*/ 0 h 21600"/>
              <a:gd name="T2" fmla="*/ 8640720 w 21600"/>
              <a:gd name="T3" fmla="*/ 396180 h 21600"/>
              <a:gd name="T4" fmla="*/ 4320360 w 21600"/>
              <a:gd name="T5" fmla="*/ 792360 h 21600"/>
              <a:gd name="T6" fmla="*/ 0 w 21600"/>
              <a:gd name="T7" fmla="*/ 3961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200" b="1" dirty="0">
                <a:solidFill>
                  <a:srgbClr val="001132"/>
                </a:solidFill>
                <a:latin typeface="Times New Roman" pitchFamily="18" charset="0"/>
                <a:ea typeface="Microsoft YaHei" pitchFamily="34" charset="-122"/>
              </a:rPr>
              <a:t>NEW FOR SAMARA REGION LICHEN SPECIES </a:t>
            </a:r>
          </a:p>
          <a:p>
            <a:pPr algn="ctr" hangingPunct="0"/>
            <a:r>
              <a:rPr lang="en-US" altLang="ru-RU" sz="2200" b="1" dirty="0">
                <a:solidFill>
                  <a:srgbClr val="001132"/>
                </a:solidFill>
                <a:latin typeface="Times New Roman" pitchFamily="18" charset="0"/>
                <a:ea typeface="Microsoft YaHei" pitchFamily="34" charset="-122"/>
              </a:rPr>
              <a:t>IN STEPPES OF THE SAMARA REGION</a:t>
            </a:r>
            <a:endParaRPr lang="ru-RU" altLang="ru-RU" sz="22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ECC2B28C-5407-4448-AC14-5DFB0B601142}"/>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8" name="Прямоугольник 7">
            <a:extLst>
              <a:ext uri="{FF2B5EF4-FFF2-40B4-BE49-F238E27FC236}">
                <a16:creationId xmlns:a16="http://schemas.microsoft.com/office/drawing/2014/main" id="{E77A909E-8725-47DD-8DDA-56938584464C}"/>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9" name="Номер слайда 2"/>
          <p:cNvSpPr>
            <a:spLocks/>
          </p:cNvSpPr>
          <p:nvPr/>
        </p:nvSpPr>
        <p:spPr bwMode="auto">
          <a:xfrm>
            <a:off x="6553200" y="6356350"/>
            <a:ext cx="2132013" cy="363538"/>
          </a:xfrm>
          <a:custGeom>
            <a:avLst/>
            <a:gdLst>
              <a:gd name="T0" fmla="*/ 1066140 w 21600"/>
              <a:gd name="T1" fmla="*/ 0 h 21600"/>
              <a:gd name="T2" fmla="*/ 2132280 w 21600"/>
              <a:gd name="T3" fmla="*/ 181620 h 21600"/>
              <a:gd name="T4" fmla="*/ 1066140 w 21600"/>
              <a:gd name="T5" fmla="*/ 363239 h 21600"/>
              <a:gd name="T6" fmla="*/ 0 w 21600"/>
              <a:gd name="T7" fmla="*/ 1816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19460" name="Rectangle 1"/>
          <p:cNvSpPr>
            <a:spLocks/>
          </p:cNvSpPr>
          <p:nvPr/>
        </p:nvSpPr>
        <p:spPr bwMode="auto">
          <a:xfrm>
            <a:off x="179388" y="44450"/>
            <a:ext cx="8785225" cy="2105025"/>
          </a:xfrm>
          <a:custGeom>
            <a:avLst/>
            <a:gdLst>
              <a:gd name="T0" fmla="*/ 4392720 w 21600"/>
              <a:gd name="T1" fmla="*/ 0 h 21600"/>
              <a:gd name="T2" fmla="*/ 8785440 w 21600"/>
              <a:gd name="T3" fmla="*/ 1052640 h 21600"/>
              <a:gd name="T4" fmla="*/ 4392720 w 21600"/>
              <a:gd name="T5" fmla="*/ 2105280 h 21600"/>
              <a:gd name="T6" fmla="*/ 0 w 21600"/>
              <a:gd name="T7" fmla="*/ 105264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12" name="Text Box 5">
            <a:extLst>
              <a:ext uri="{FF2B5EF4-FFF2-40B4-BE49-F238E27FC236}">
                <a16:creationId xmlns:a16="http://schemas.microsoft.com/office/drawing/2014/main" id="{65E1844D-F970-44CF-B14E-CF91208C10E8}"/>
              </a:ext>
            </a:extLst>
          </p:cNvPr>
          <p:cNvSpPr>
            <a:spLocks/>
          </p:cNvSpPr>
          <p:nvPr/>
        </p:nvSpPr>
        <p:spPr bwMode="auto">
          <a:xfrm>
            <a:off x="1431071" y="3840524"/>
            <a:ext cx="7605425" cy="2697595"/>
          </a:xfrm>
          <a:custGeom>
            <a:avLst/>
            <a:gdLst>
              <a:gd name="T0" fmla="*/ 1039140 w 21600"/>
              <a:gd name="T1" fmla="*/ 0 h 21600"/>
              <a:gd name="T2" fmla="*/ 2078280 w 21600"/>
              <a:gd name="T3" fmla="*/ 215820 h 21600"/>
              <a:gd name="T4" fmla="*/ 1039140 w 21600"/>
              <a:gd name="T5" fmla="*/ 431640 h 21600"/>
              <a:gd name="T6" fmla="*/ 0 w 21600"/>
              <a:gd name="T7" fmla="*/ 215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vert="vert270"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en-US" altLang="ru-RU" sz="1400" b="1" dirty="0" err="1">
                <a:solidFill>
                  <a:srgbClr val="001132"/>
                </a:solidFill>
                <a:latin typeface="Times New Roman" pitchFamily="18" charset="0"/>
                <a:cs typeface="Times New Roman" pitchFamily="18" charset="0"/>
              </a:rPr>
              <a:t>Mulin’s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dale</a:t>
            </a:r>
            <a:r>
              <a:rPr lang="ru-RU" altLang="ru-RU" sz="1400" b="1" dirty="0">
                <a:solidFill>
                  <a:srgbClr val="001132"/>
                </a:solidFill>
                <a:latin typeface="Times New Roman" pitchFamily="18" charset="0"/>
                <a:cs typeface="Times New Roman" pitchFamily="18" charset="0"/>
              </a:rPr>
              <a:t> "</a:t>
            </a:r>
          </a:p>
          <a:p>
            <a:pPr algn="r" hangingPunct="0">
              <a:lnSpc>
                <a:spcPct val="290000"/>
              </a:lnSpc>
            </a:pPr>
            <a:r>
              <a:rPr lang="ru-RU" altLang="ru-RU" sz="1400" b="1" dirty="0">
                <a:solidFill>
                  <a:srgbClr val="001132"/>
                </a:solidFill>
                <a:latin typeface="Times New Roman" pitchFamily="18" charset="0"/>
                <a:cs typeface="Times New Roman" pitchFamily="18" charset="0"/>
              </a:rPr>
              <a:t>"</a:t>
            </a:r>
            <a:r>
              <a:rPr lang="ru-RU" altLang="ru-RU" sz="1400" b="1" dirty="0" err="1">
                <a:solidFill>
                  <a:srgbClr val="001132"/>
                </a:solidFill>
                <a:latin typeface="Times New Roman" pitchFamily="18" charset="0"/>
                <a:cs typeface="Times New Roman" pitchFamily="18" charset="0"/>
              </a:rPr>
              <a:t>Birch</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ravine</a:t>
            </a:r>
            <a:r>
              <a:rPr lang="ru-RU" altLang="ru-RU" sz="1400" b="1" dirty="0">
                <a:solidFill>
                  <a:srgbClr val="001132"/>
                </a:solidFill>
                <a:latin typeface="Times New Roman" pitchFamily="18" charset="0"/>
                <a:cs typeface="Times New Roman" pitchFamily="18" charset="0"/>
              </a:rPr>
              <a:t>"</a:t>
            </a:r>
          </a:p>
          <a:p>
            <a:pPr algn="r" hangingPunct="0">
              <a:lnSpc>
                <a:spcPct val="290000"/>
              </a:lnSpc>
            </a:pPr>
            <a:r>
              <a:rPr lang="ru-RU" altLang="ru-RU" sz="1400" b="1" dirty="0" err="1">
                <a:solidFill>
                  <a:srgbClr val="001132"/>
                </a:solidFill>
                <a:latin typeface="Times New Roman" pitchFamily="18" charset="0"/>
                <a:cs typeface="Times New Roman" pitchFamily="18" charset="0"/>
              </a:rPr>
              <a:t>Subbotinski</a:t>
            </a:r>
            <a:r>
              <a:rPr lang="en-US" altLang="ru-RU" sz="1400" b="1" dirty="0">
                <a:solidFill>
                  <a:srgbClr val="001132"/>
                </a:solidFill>
                <a:latin typeface="Times New Roman" pitchFamily="18" charset="0"/>
                <a:cs typeface="Times New Roman" pitchFamily="18" charset="0"/>
              </a:rPr>
              <a:t>y</a:t>
            </a:r>
            <a:r>
              <a:rPr lang="ru-RU" altLang="ru-RU" sz="1400" b="1" dirty="0">
                <a:solidFill>
                  <a:srgbClr val="001132"/>
                </a:solidFill>
                <a:latin typeface="Times New Roman" pitchFamily="18" charset="0"/>
                <a:cs typeface="Times New Roman" pitchFamily="18" charset="0"/>
              </a:rPr>
              <a:t>e </a:t>
            </a:r>
            <a:r>
              <a:rPr lang="ru-RU" altLang="ru-RU" sz="1400" b="1" dirty="0" err="1">
                <a:solidFill>
                  <a:srgbClr val="001132"/>
                </a:solidFill>
                <a:latin typeface="Times New Roman" pitchFamily="18" charset="0"/>
                <a:cs typeface="Times New Roman" pitchFamily="18" charset="0"/>
              </a:rPr>
              <a:t>hills</a:t>
            </a:r>
            <a:endParaRPr lang="en-US" altLang="ru-RU" sz="1400" b="1" dirty="0">
              <a:solidFill>
                <a:srgbClr val="001132"/>
              </a:solidFill>
              <a:latin typeface="Times New Roman" pitchFamily="18" charset="0"/>
              <a:cs typeface="Times New Roman" pitchFamily="18" charset="0"/>
            </a:endParaRP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Gryzl</a:t>
            </a:r>
            <a:r>
              <a:rPr lang="en-US" altLang="ru-RU" sz="1400" b="1" dirty="0">
                <a:solidFill>
                  <a:srgbClr val="001132"/>
                </a:solidFill>
                <a:latin typeface="Times New Roman" pitchFamily="18" charset="0"/>
                <a:cs typeface="Times New Roman" pitchFamily="18" charset="0"/>
              </a:rPr>
              <a:t>y</a:t>
            </a:r>
            <a:r>
              <a:rPr lang="ru-RU" altLang="ru-RU" sz="1400" b="1" dirty="0">
                <a:solidFill>
                  <a:srgbClr val="001132"/>
                </a:solidFill>
                <a:latin typeface="Times New Roman" pitchFamily="18" charset="0"/>
                <a:cs typeface="Times New Roman" pitchFamily="18" charset="0"/>
              </a:rPr>
              <a:t> - </a:t>
            </a:r>
            <a:r>
              <a:rPr lang="ru-RU" altLang="ru-RU" sz="1400" b="1" dirty="0" err="1">
                <a:solidFill>
                  <a:srgbClr val="001132"/>
                </a:solidFill>
                <a:latin typeface="Times New Roman" pitchFamily="18" charset="0"/>
                <a:cs typeface="Times New Roman" pitchFamily="18" charset="0"/>
              </a:rPr>
              <a:t>Deserted</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steppe</a:t>
            </a:r>
            <a:r>
              <a:rPr lang="ru-RU" altLang="ru-RU" sz="1400" b="1" dirty="0">
                <a:solidFill>
                  <a:srgbClr val="001132"/>
                </a:solidFill>
                <a:latin typeface="Times New Roman" pitchFamily="18" charset="0"/>
                <a:cs typeface="Times New Roman" pitchFamily="18" charset="0"/>
              </a:rPr>
              <a:t>"</a:t>
            </a: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Kostinsky</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log</a:t>
            </a:r>
            <a:r>
              <a:rPr lang="en-US" altLang="ru-RU" sz="1400" b="1" dirty="0">
                <a:solidFill>
                  <a:srgbClr val="001132"/>
                </a:solidFill>
                <a:latin typeface="Times New Roman" pitchFamily="18" charset="0"/>
                <a:cs typeface="Times New Roman" pitchFamily="18" charset="0"/>
              </a:rPr>
              <a:t>a</a:t>
            </a:r>
            <a:r>
              <a:rPr lang="ru-RU" altLang="ru-RU" sz="1400" b="1" dirty="0">
                <a:solidFill>
                  <a:srgbClr val="001132"/>
                </a:solidFill>
                <a:latin typeface="Times New Roman" pitchFamily="18" charset="0"/>
                <a:cs typeface="Times New Roman" pitchFamily="18" charset="0"/>
              </a:rPr>
              <a:t>"</a:t>
            </a:r>
          </a:p>
          <a:p>
            <a:pPr algn="r" hangingPunct="0">
              <a:lnSpc>
                <a:spcPct val="290000"/>
              </a:lnSpc>
            </a:pPr>
            <a:r>
              <a:rPr lang="en-US" altLang="ru-RU" sz="1400" b="1" dirty="0">
                <a:solidFill>
                  <a:srgbClr val="001132"/>
                </a:solidFill>
                <a:latin typeface="Times New Roman" pitchFamily="18" charset="0"/>
                <a:cs typeface="Times New Roman" pitchFamily="18" charset="0"/>
              </a:rPr>
              <a:t>near </a:t>
            </a:r>
            <a:r>
              <a:rPr lang="ru-RU" altLang="ru-RU" sz="1400" b="1" dirty="0" err="1">
                <a:solidFill>
                  <a:srgbClr val="001132"/>
                </a:solidFill>
                <a:latin typeface="Times New Roman" pitchFamily="18" charset="0"/>
                <a:cs typeface="Times New Roman" pitchFamily="18" charset="0"/>
              </a:rPr>
              <a:t>Kras</a:t>
            </a:r>
            <a:r>
              <a:rPr lang="en-US" altLang="ru-RU" sz="1400" b="1" dirty="0" err="1">
                <a:solidFill>
                  <a:srgbClr val="001132"/>
                </a:solidFill>
                <a:latin typeface="Times New Roman" pitchFamily="18" charset="0"/>
                <a:cs typeface="Times New Roman" pitchFamily="18" charset="0"/>
              </a:rPr>
              <a:t>nooktyabrsky</a:t>
            </a:r>
            <a:r>
              <a:rPr lang="en-US" altLang="ru-RU" sz="1400" b="1" dirty="0">
                <a:solidFill>
                  <a:srgbClr val="001132"/>
                </a:solidFill>
                <a:latin typeface="Times New Roman" pitchFamily="18" charset="0"/>
                <a:cs typeface="Times New Roman" pitchFamily="18" charset="0"/>
              </a:rPr>
              <a:t> town</a:t>
            </a:r>
            <a:endParaRPr lang="ru-RU" altLang="ru-RU" sz="1400" b="1" dirty="0">
              <a:solidFill>
                <a:srgbClr val="001132"/>
              </a:solidFill>
              <a:latin typeface="Times New Roman" pitchFamily="18" charset="0"/>
              <a:cs typeface="Times New Roman" pitchFamily="18" charset="0"/>
            </a:endParaRP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Plot</a:t>
            </a:r>
            <a:r>
              <a:rPr lang="en-US" altLang="ru-RU" sz="1400" b="1" dirty="0">
                <a:solidFill>
                  <a:srgbClr val="001132"/>
                </a:solidFill>
                <a:latin typeface="Times New Roman" pitchFamily="18" charset="0"/>
                <a:cs typeface="Times New Roman" pitchFamily="18" charset="0"/>
              </a:rPr>
              <a:t> </a:t>
            </a:r>
            <a:r>
              <a:rPr lang="en-US" altLang="ru-RU" sz="1400" b="1" i="1" dirty="0">
                <a:solidFill>
                  <a:srgbClr val="001132"/>
                </a:solidFill>
                <a:latin typeface="Times New Roman" pitchFamily="18" charset="0"/>
                <a:cs typeface="Times New Roman" pitchFamily="18" charset="0"/>
              </a:rPr>
              <a:t>Festuca-</a:t>
            </a:r>
            <a:r>
              <a:rPr lang="en-US" altLang="ru-RU" sz="1400" b="1" i="1" dirty="0" err="1">
                <a:solidFill>
                  <a:srgbClr val="001132"/>
                </a:solidFill>
                <a:latin typeface="Times New Roman" pitchFamily="18" charset="0"/>
                <a:cs typeface="Times New Roman" pitchFamily="18" charset="0"/>
              </a:rPr>
              <a:t>Stipa</a:t>
            </a:r>
            <a:r>
              <a:rPr lang="en-US" altLang="ru-RU" sz="1400" b="1" i="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steppe</a:t>
            </a:r>
            <a:r>
              <a:rPr lang="ru-RU" altLang="ru-RU" sz="1400" b="1" dirty="0">
                <a:solidFill>
                  <a:srgbClr val="001132"/>
                </a:solidFill>
                <a:latin typeface="Times New Roman" pitchFamily="18" charset="0"/>
                <a:cs typeface="Times New Roman" pitchFamily="18" charset="0"/>
              </a:rPr>
              <a:t> " </a:t>
            </a: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Sister</a:t>
            </a:r>
            <a:r>
              <a:rPr lang="en-US"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fossils</a:t>
            </a:r>
            <a:r>
              <a:rPr lang="ru-RU" altLang="ru-RU" sz="1400" b="1" dirty="0">
                <a:solidFill>
                  <a:srgbClr val="001132"/>
                </a:solidFill>
                <a:latin typeface="Times New Roman" pitchFamily="18" charset="0"/>
                <a:cs typeface="Times New Roman" pitchFamily="18" charset="0"/>
              </a:rPr>
              <a:t> "</a:t>
            </a: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Bogatyr</a:t>
            </a:r>
            <a:r>
              <a:rPr lang="ru-RU" altLang="ru-RU" sz="1400" b="1" dirty="0">
                <a:solidFill>
                  <a:srgbClr val="001132"/>
                </a:solidFill>
                <a:latin typeface="Times New Roman" pitchFamily="18" charset="0"/>
                <a:cs typeface="Times New Roman" pitchFamily="18" charset="0"/>
              </a:rPr>
              <a:t>" </a:t>
            </a: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Dol</a:t>
            </a:r>
            <a:r>
              <a:rPr lang="ru-RU" altLang="ru-RU" sz="1400" b="1" dirty="0">
                <a:solidFill>
                  <a:srgbClr val="001132"/>
                </a:solidFill>
                <a:latin typeface="Times New Roman" pitchFamily="18" charset="0"/>
                <a:cs typeface="Times New Roman" pitchFamily="18" charset="0"/>
              </a:rPr>
              <a:t> </a:t>
            </a:r>
            <a:r>
              <a:rPr lang="en-US" altLang="ru-RU" sz="1400" b="1" dirty="0" err="1">
                <a:solidFill>
                  <a:srgbClr val="001132"/>
                </a:solidFill>
                <a:latin typeface="Times New Roman" pitchFamily="18" charset="0"/>
                <a:cs typeface="Times New Roman" pitchFamily="18" charset="0"/>
              </a:rPr>
              <a:t>Verbludka</a:t>
            </a:r>
            <a:r>
              <a:rPr lang="ru-RU" altLang="ru-RU" sz="1400" b="1" dirty="0">
                <a:solidFill>
                  <a:srgbClr val="001132"/>
                </a:solidFill>
                <a:latin typeface="Times New Roman" pitchFamily="18" charset="0"/>
                <a:cs typeface="Times New Roman" pitchFamily="18" charset="0"/>
              </a:rPr>
              <a:t>“</a:t>
            </a:r>
            <a:endParaRPr lang="en-US" altLang="ru-RU" sz="1400" b="1" dirty="0">
              <a:solidFill>
                <a:srgbClr val="001132"/>
              </a:solidFill>
              <a:latin typeface="Times New Roman" pitchFamily="18" charset="0"/>
              <a:cs typeface="Times New Roman" pitchFamily="18" charset="0"/>
            </a:endParaRPr>
          </a:p>
          <a:p>
            <a:pPr algn="r" hangingPunct="0">
              <a:lnSpc>
                <a:spcPct val="290000"/>
              </a:lnSpc>
            </a:pPr>
            <a:r>
              <a:rPr lang="en-US" altLang="ru-RU" sz="1400" b="1" dirty="0">
                <a:solidFill>
                  <a:srgbClr val="001132"/>
                </a:solidFill>
                <a:latin typeface="Times New Roman" pitchFamily="18" charset="0"/>
                <a:cs typeface="Times New Roman" pitchFamily="18" charset="0"/>
              </a:rPr>
              <a:t>near </a:t>
            </a:r>
            <a:r>
              <a:rPr lang="ru-RU" altLang="ru-RU" sz="1400" b="1" dirty="0" err="1">
                <a:solidFill>
                  <a:srgbClr val="001132"/>
                </a:solidFill>
                <a:latin typeface="Times New Roman" pitchFamily="18" charset="0"/>
                <a:cs typeface="Times New Roman" pitchFamily="18" charset="0"/>
              </a:rPr>
              <a:t>Polyakov</a:t>
            </a:r>
            <a:r>
              <a:rPr lang="en-US" altLang="ru-RU" sz="1400" b="1" dirty="0">
                <a:solidFill>
                  <a:srgbClr val="001132"/>
                </a:solidFill>
                <a:latin typeface="Times New Roman" pitchFamily="18" charset="0"/>
                <a:cs typeface="Times New Roman" pitchFamily="18" charset="0"/>
              </a:rPr>
              <a:t> town</a:t>
            </a:r>
            <a:endParaRPr lang="ru-RU" altLang="ru-RU" sz="1400" b="1" dirty="0">
              <a:solidFill>
                <a:srgbClr val="001132"/>
              </a:solidFill>
              <a:latin typeface="Times New Roman" pitchFamily="18" charset="0"/>
              <a:cs typeface="Times New Roman" pitchFamily="18" charset="0"/>
            </a:endParaRPr>
          </a:p>
          <a:p>
            <a:pPr algn="r" hangingPunct="0">
              <a:lnSpc>
                <a:spcPct val="290000"/>
              </a:lnSpc>
            </a:pPr>
            <a:r>
              <a:rPr lang="en-US" altLang="ru-RU" sz="1400" b="1" dirty="0">
                <a:solidFill>
                  <a:srgbClr val="001132"/>
                </a:solidFill>
                <a:latin typeface="Times New Roman" pitchFamily="18" charset="0"/>
                <a:cs typeface="Times New Roman" pitchFamily="18" charset="0"/>
              </a:rPr>
              <a:t>NS</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Stone</a:t>
            </a:r>
            <a:r>
              <a:rPr lang="ru-RU" altLang="ru-RU" sz="1400" b="1" dirty="0">
                <a:solidFill>
                  <a:srgbClr val="001132"/>
                </a:solidFill>
                <a:latin typeface="Times New Roman" pitchFamily="18" charset="0"/>
                <a:cs typeface="Times New Roman" pitchFamily="18" charset="0"/>
              </a:rPr>
              <a:t> </a:t>
            </a:r>
            <a:r>
              <a:rPr lang="ru-RU" altLang="ru-RU" sz="1400" b="1" dirty="0" err="1">
                <a:solidFill>
                  <a:srgbClr val="001132"/>
                </a:solidFill>
                <a:latin typeface="Times New Roman" pitchFamily="18" charset="0"/>
                <a:cs typeface="Times New Roman" pitchFamily="18" charset="0"/>
              </a:rPr>
              <a:t>log</a:t>
            </a:r>
            <a:r>
              <a:rPr lang="ru-RU" altLang="ru-RU" sz="1400" b="1" dirty="0">
                <a:solidFill>
                  <a:srgbClr val="001132"/>
                </a:solidFill>
                <a:latin typeface="Times New Roman" pitchFamily="18" charset="0"/>
                <a:cs typeface="Times New Roman" pitchFamily="18" charset="0"/>
              </a:rPr>
              <a:t> № 1" </a:t>
            </a:r>
          </a:p>
          <a:p>
            <a:pPr algn="just" hangingPunct="0">
              <a:lnSpc>
                <a:spcPct val="200000"/>
              </a:lnSpc>
            </a:pPr>
            <a:endParaRPr lang="en-US" altLang="ru-RU" sz="1400" b="1" dirty="0">
              <a:solidFill>
                <a:srgbClr val="001132"/>
              </a:solidFill>
              <a:latin typeface="Times New Roman" pitchFamily="18" charset="0"/>
              <a:cs typeface="Times New Roman" pitchFamily="18" charset="0"/>
            </a:endParaRPr>
          </a:p>
        </p:txBody>
      </p:sp>
      <p:graphicFrame>
        <p:nvGraphicFramePr>
          <p:cNvPr id="5" name="Object 3"/>
          <p:cNvGraphicFramePr/>
          <p:nvPr>
            <p:extLst>
              <p:ext uri="{D42A27DB-BD31-4B8C-83A1-F6EECF244321}">
                <p14:modId xmlns:p14="http://schemas.microsoft.com/office/powerpoint/2010/main" val="877388781"/>
              </p:ext>
            </p:extLst>
          </p:nvPr>
        </p:nvGraphicFramePr>
        <p:xfrm>
          <a:off x="88920" y="919647"/>
          <a:ext cx="8966160" cy="60645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2">
            <a:extLst>
              <a:ext uri="{FF2B5EF4-FFF2-40B4-BE49-F238E27FC236}">
                <a16:creationId xmlns:a16="http://schemas.microsoft.com/office/drawing/2014/main" id="{D4EDCB2F-5369-4E8B-90C9-8744BB911096}"/>
              </a:ext>
            </a:extLst>
          </p:cNvPr>
          <p:cNvSpPr>
            <a:spLocks/>
          </p:cNvSpPr>
          <p:nvPr/>
        </p:nvSpPr>
        <p:spPr bwMode="auto">
          <a:xfrm>
            <a:off x="0" y="144463"/>
            <a:ext cx="9144000" cy="425450"/>
          </a:xfrm>
          <a:custGeom>
            <a:avLst/>
            <a:gdLst>
              <a:gd name="T0" fmla="*/ 4068720 w 21600"/>
              <a:gd name="T1" fmla="*/ 0 h 21600"/>
              <a:gd name="T2" fmla="*/ 8137440 w 21600"/>
              <a:gd name="T3" fmla="*/ 212760 h 21600"/>
              <a:gd name="T4" fmla="*/ 406872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ru-RU" altLang="ru-RU" sz="2400" b="1" dirty="0">
                <a:solidFill>
                  <a:srgbClr val="001132"/>
                </a:solidFill>
                <a:latin typeface="Times New Roman" pitchFamily="18" charset="0"/>
                <a:ea typeface="Microsoft YaHei" pitchFamily="34" charset="-122"/>
              </a:rPr>
              <a:t>RARE LICHEN SPECIES IN THE INVESTIGATED </a:t>
            </a:r>
          </a:p>
          <a:p>
            <a:pPr algn="ctr" hangingPunct="0"/>
            <a:r>
              <a:rPr lang="ru-RU" altLang="ru-RU" sz="2400" b="1" dirty="0">
                <a:solidFill>
                  <a:srgbClr val="001132"/>
                </a:solidFill>
                <a:latin typeface="Times New Roman" pitchFamily="18" charset="0"/>
                <a:ea typeface="Microsoft YaHei" pitchFamily="34" charset="-122"/>
              </a:rPr>
              <a:t>TERRITORIES </a:t>
            </a:r>
            <a:r>
              <a:rPr lang="en-US" altLang="ru-RU" sz="2400" b="1" dirty="0">
                <a:solidFill>
                  <a:srgbClr val="001132"/>
                </a:solidFill>
                <a:latin typeface="Times New Roman" pitchFamily="18" charset="0"/>
                <a:ea typeface="Microsoft YaHei" pitchFamily="34" charset="-122"/>
              </a:rPr>
              <a:t>IN STEPPES OF THE SAMARA REGION</a:t>
            </a:r>
          </a:p>
          <a:p>
            <a:pPr algn="ctr" hangingPunct="0"/>
            <a:endParaRPr lang="ru-RU" altLang="ru-RU" sz="2400" b="1" dirty="0">
              <a:solidFill>
                <a:srgbClr val="001132"/>
              </a:solidFill>
              <a:latin typeface="Times New Roman" pitchFamily="18" charset="0"/>
              <a:ea typeface="Microsoft YaHei" pitchFamily="34" charset="-122"/>
            </a:endParaRPr>
          </a:p>
        </p:txBody>
      </p:sp>
      <p:sp>
        <p:nvSpPr>
          <p:cNvPr id="14" name="Text Box 3">
            <a:extLst>
              <a:ext uri="{FF2B5EF4-FFF2-40B4-BE49-F238E27FC236}">
                <a16:creationId xmlns:a16="http://schemas.microsoft.com/office/drawing/2014/main" id="{1D1DF602-67CC-4F6E-9EF4-C8A60B59A7B7}"/>
              </a:ext>
            </a:extLst>
          </p:cNvPr>
          <p:cNvSpPr>
            <a:spLocks/>
          </p:cNvSpPr>
          <p:nvPr/>
        </p:nvSpPr>
        <p:spPr bwMode="auto">
          <a:xfrm>
            <a:off x="6668870" y="5420828"/>
            <a:ext cx="2367626" cy="1117291"/>
          </a:xfrm>
          <a:custGeom>
            <a:avLst/>
            <a:gdLst>
              <a:gd name="T0" fmla="*/ 1655820 w 21600"/>
              <a:gd name="T1" fmla="*/ 0 h 21600"/>
              <a:gd name="T2" fmla="*/ 3311640 w 21600"/>
              <a:gd name="T3" fmla="*/ 197640 h 21600"/>
              <a:gd name="T4" fmla="*/ 1655820 w 21600"/>
              <a:gd name="T5" fmla="*/ 395280 h 21600"/>
              <a:gd name="T6" fmla="*/ 0 w 21600"/>
              <a:gd name="T7" fmla="*/ 1976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lnSpc>
                <a:spcPct val="170000"/>
              </a:lnSpc>
            </a:pPr>
            <a:r>
              <a:rPr lang="en-US" altLang="ru-RU" sz="1600" b="1" dirty="0">
                <a:solidFill>
                  <a:srgbClr val="001132"/>
                </a:solidFill>
                <a:latin typeface="Times New Roman" pitchFamily="18" charset="0"/>
                <a:cs typeface="Times New Roman" pitchFamily="18" charset="0"/>
              </a:rPr>
              <a:t>total number of species</a:t>
            </a:r>
          </a:p>
          <a:p>
            <a:pPr algn="just" hangingPunct="0">
              <a:lnSpc>
                <a:spcPct val="170000"/>
              </a:lnSpc>
            </a:pPr>
            <a:r>
              <a:rPr lang="en-US" altLang="ru-RU" sz="1600" b="1" dirty="0">
                <a:solidFill>
                  <a:srgbClr val="001132"/>
                </a:solidFill>
                <a:latin typeface="Times New Roman" pitchFamily="18" charset="0"/>
                <a:cs typeface="Times New Roman" pitchFamily="18" charset="0"/>
              </a:rPr>
              <a:t>number of rare species</a:t>
            </a:r>
            <a:endParaRPr lang="ru-RU" altLang="ru-RU" sz="1600" b="1" dirty="0">
              <a:solidFill>
                <a:srgbClr val="001132"/>
              </a:solidFill>
              <a:latin typeface="Times New Roman" pitchFamily="18" charset="0"/>
              <a:cs typeface="Times New Roman" pitchFamily="18" charset="0"/>
            </a:endParaRPr>
          </a:p>
        </p:txBody>
      </p:sp>
      <p:sp>
        <p:nvSpPr>
          <p:cNvPr id="10" name="TextBox 4">
            <a:extLst>
              <a:ext uri="{FF2B5EF4-FFF2-40B4-BE49-F238E27FC236}">
                <a16:creationId xmlns:a16="http://schemas.microsoft.com/office/drawing/2014/main" id="{7F136941-7CE1-4819-A0DD-382220FF5597}"/>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22</a:t>
            </a:fld>
            <a:endParaRPr lang="ru-RU" altLang="ru-RU" b="1" dirty="0">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33A0E780-67EB-496D-8A44-7A4EFB4C7F38}"/>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8" name="Прямоугольник 7">
            <a:extLst>
              <a:ext uri="{FF2B5EF4-FFF2-40B4-BE49-F238E27FC236}">
                <a16:creationId xmlns:a16="http://schemas.microsoft.com/office/drawing/2014/main" id="{9C62B8C8-C484-45EF-AE88-A13DB56D92F4}"/>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485" name="Рисунок 3"/>
          <p:cNvPicPr>
            <a:picLocks noChangeAspect="1"/>
          </p:cNvPicPr>
          <p:nvPr/>
        </p:nvPicPr>
        <p:blipFill>
          <a:blip r:embed="rId5" cstate="screen">
            <a:lum bright="4000" contrast="10000"/>
            <a:extLst>
              <a:ext uri="{28A0092B-C50C-407E-A947-70E740481C1C}">
                <a14:useLocalDpi xmlns:a14="http://schemas.microsoft.com/office/drawing/2010/main"/>
              </a:ext>
            </a:extLst>
          </a:blip>
          <a:srcRect/>
          <a:stretch>
            <a:fillRect/>
          </a:stretch>
        </p:blipFill>
        <p:spPr bwMode="auto">
          <a:xfrm>
            <a:off x="147259" y="1350302"/>
            <a:ext cx="8721197" cy="5047237"/>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Box 4"/>
          <p:cNvSpPr txBox="1">
            <a:spLocks noChangeArrowheads="1"/>
          </p:cNvSpPr>
          <p:nvPr/>
        </p:nvSpPr>
        <p:spPr bwMode="auto">
          <a:xfrm>
            <a:off x="147259" y="6477099"/>
            <a:ext cx="881735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ru-RU" altLang="ru-RU" sz="1400" b="1" dirty="0" err="1">
                <a:solidFill>
                  <a:srgbClr val="001132"/>
                </a:solidFill>
                <a:latin typeface="Times New Roman" pitchFamily="18" charset="0"/>
                <a:ea typeface="Microsoft YaHei" pitchFamily="34" charset="-122"/>
              </a:rPr>
              <a:t>Subbotinski</a:t>
            </a:r>
            <a:r>
              <a:rPr lang="en-US" altLang="ru-RU" sz="1400" b="1" dirty="0">
                <a:solidFill>
                  <a:srgbClr val="001132"/>
                </a:solidFill>
                <a:latin typeface="Times New Roman" pitchFamily="18" charset="0"/>
                <a:ea typeface="Microsoft YaHei" pitchFamily="34" charset="-122"/>
              </a:rPr>
              <a:t>ye</a:t>
            </a:r>
            <a:r>
              <a:rPr lang="ru-RU" altLang="ru-RU" sz="1400" b="1" dirty="0">
                <a:solidFill>
                  <a:srgbClr val="001132"/>
                </a:solidFill>
                <a:latin typeface="Times New Roman" pitchFamily="18" charset="0"/>
                <a:ea typeface="Microsoft YaHei" pitchFamily="34" charset="-122"/>
              </a:rPr>
              <a:t> </a:t>
            </a:r>
            <a:r>
              <a:rPr lang="ru-RU" altLang="ru-RU" sz="1400" b="1" dirty="0" err="1">
                <a:solidFill>
                  <a:srgbClr val="001132"/>
                </a:solidFill>
                <a:latin typeface="Times New Roman" pitchFamily="18" charset="0"/>
                <a:ea typeface="Microsoft YaHei" pitchFamily="34" charset="-122"/>
              </a:rPr>
              <a:t>hills</a:t>
            </a:r>
            <a:endParaRPr lang="ru-RU" altLang="ru-RU" sz="1400" b="1" dirty="0">
              <a:solidFill>
                <a:srgbClr val="001132"/>
              </a:solidFill>
              <a:latin typeface="Times New Roman" pitchFamily="18" charset="0"/>
              <a:ea typeface="Microsoft YaHei" pitchFamily="34" charset="-122"/>
            </a:endParaRPr>
          </a:p>
        </p:txBody>
      </p:sp>
      <p:pic>
        <p:nvPicPr>
          <p:cNvPr id="10" name="Рисунок 1">
            <a:extLst>
              <a:ext uri="{FF2B5EF4-FFF2-40B4-BE49-F238E27FC236}">
                <a16:creationId xmlns:a16="http://schemas.microsoft.com/office/drawing/2014/main" id="{7530344F-CF04-4CF9-BE2C-6A8987EB4532}"/>
              </a:ext>
            </a:extLst>
          </p:cNvPr>
          <p:cNvPicPr>
            <a:picLocks noChangeAspect="1"/>
          </p:cNvPicPr>
          <p:nvPr/>
        </p:nvPicPr>
        <p:blipFill>
          <a:blip r:embed="rId6" cstate="screen">
            <a:lum contrast="10000"/>
            <a:extLst>
              <a:ext uri="{28A0092B-C50C-407E-A947-70E740481C1C}">
                <a14:useLocalDpi xmlns:a14="http://schemas.microsoft.com/office/drawing/2010/main"/>
              </a:ext>
            </a:extLst>
          </a:blip>
          <a:srcRect/>
          <a:stretch>
            <a:fillRect/>
          </a:stretch>
        </p:blipFill>
        <p:spPr bwMode="auto">
          <a:xfrm>
            <a:off x="4932041" y="3462009"/>
            <a:ext cx="3936416" cy="2907553"/>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4">
            <a:extLst>
              <a:ext uri="{FF2B5EF4-FFF2-40B4-BE49-F238E27FC236}">
                <a16:creationId xmlns:a16="http://schemas.microsoft.com/office/drawing/2014/main" id="{C482BF53-A842-46D3-AAB6-3B5BC1FB00BF}"/>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23</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2" name="TextBox 1">
            <a:extLst>
              <a:ext uri="{FF2B5EF4-FFF2-40B4-BE49-F238E27FC236}">
                <a16:creationId xmlns:a16="http://schemas.microsoft.com/office/drawing/2014/main" id="{352ED98E-7608-421F-A215-F30CEE1CC540}"/>
              </a:ext>
            </a:extLst>
          </p:cNvPr>
          <p:cNvSpPr txBox="1">
            <a:spLocks noChangeArrowheads="1"/>
          </p:cNvSpPr>
          <p:nvPr/>
        </p:nvSpPr>
        <p:spPr bwMode="auto">
          <a:xfrm>
            <a:off x="0" y="71438"/>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1pPr>
            <a:lvl2pPr marL="742950" indent="-28575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2pPr>
            <a:lvl3pPr marL="11430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3pPr>
            <a:lvl4pPr marL="16002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4pPr>
            <a:lvl5pPr marL="20574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5pPr>
            <a:lvl6pPr marL="25146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6pPr>
            <a:lvl7pPr marL="29718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7pPr>
            <a:lvl8pPr marL="34290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8pPr>
            <a:lvl9pPr marL="38862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9pPr>
          </a:lstStyle>
          <a:p>
            <a:pPr marL="0" algn="ctr"/>
            <a:r>
              <a:rPr lang="en-US" altLang="ru-RU" sz="2200" b="1" dirty="0">
                <a:solidFill>
                  <a:srgbClr val="001132"/>
                </a:solidFill>
                <a:latin typeface="Times New Roman" pitchFamily="18" charset="0"/>
                <a:ea typeface="Microsoft YaHei" pitchFamily="34" charset="-122"/>
              </a:rPr>
              <a:t>LICHENBIOTA OF</a:t>
            </a:r>
            <a:r>
              <a:rPr lang="ru-RU" altLang="ru-RU" sz="2200" b="1" dirty="0">
                <a:solidFill>
                  <a:srgbClr val="001132"/>
                </a:solidFill>
                <a:latin typeface="Times New Roman" pitchFamily="18" charset="0"/>
                <a:ea typeface="Microsoft YaHei" pitchFamily="34" charset="-122"/>
              </a:rPr>
              <a:t> SUBBOTINSKI</a:t>
            </a:r>
            <a:r>
              <a:rPr lang="en-US" altLang="ru-RU" sz="2200" b="1" dirty="0">
                <a:solidFill>
                  <a:srgbClr val="001132"/>
                </a:solidFill>
                <a:latin typeface="Times New Roman" pitchFamily="18" charset="0"/>
                <a:ea typeface="Microsoft YaHei" pitchFamily="34" charset="-122"/>
              </a:rPr>
              <a:t>YE</a:t>
            </a:r>
            <a:r>
              <a:rPr lang="ru-RU" altLang="ru-RU" sz="2200" b="1" dirty="0">
                <a:solidFill>
                  <a:srgbClr val="001132"/>
                </a:solidFill>
                <a:latin typeface="Times New Roman" pitchFamily="18" charset="0"/>
                <a:ea typeface="Microsoft YaHei" pitchFamily="34" charset="-122"/>
              </a:rPr>
              <a:t> HILLS</a:t>
            </a:r>
          </a:p>
        </p:txBody>
      </p:sp>
      <p:sp>
        <p:nvSpPr>
          <p:cNvPr id="13" name="TextBox 2">
            <a:extLst>
              <a:ext uri="{FF2B5EF4-FFF2-40B4-BE49-F238E27FC236}">
                <a16:creationId xmlns:a16="http://schemas.microsoft.com/office/drawing/2014/main" id="{BA570EDB-03FF-41AC-B02E-590EA2F5C546}"/>
              </a:ext>
            </a:extLst>
          </p:cNvPr>
          <p:cNvSpPr txBox="1">
            <a:spLocks noChangeArrowheads="1"/>
          </p:cNvSpPr>
          <p:nvPr/>
        </p:nvSpPr>
        <p:spPr bwMode="auto">
          <a:xfrm>
            <a:off x="-32128" y="380901"/>
            <a:ext cx="917612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spcBef>
                <a:spcPts val="0"/>
              </a:spcBef>
              <a:spcAft>
                <a:spcPts val="0"/>
              </a:spcAft>
            </a:pPr>
            <a:r>
              <a:rPr lang="ru-RU" altLang="ru-RU" sz="1900" b="1" dirty="0">
                <a:solidFill>
                  <a:srgbClr val="001132"/>
                </a:solidFill>
                <a:latin typeface="Times New Roman" pitchFamily="18" charset="0"/>
                <a:ea typeface="Microsoft YaHei" pitchFamily="34" charset="-122"/>
              </a:rPr>
              <a:t>36 species of lichens were found </a:t>
            </a:r>
            <a:r>
              <a:rPr lang="ru-RU" altLang="ru-RU" sz="1900" b="1" dirty="0" err="1">
                <a:solidFill>
                  <a:srgbClr val="001132"/>
                </a:solidFill>
                <a:latin typeface="Times New Roman" pitchFamily="18" charset="0"/>
                <a:ea typeface="Microsoft YaHei" pitchFamily="34" charset="-122"/>
              </a:rPr>
              <a:t>in</a:t>
            </a:r>
            <a:r>
              <a:rPr lang="ru-RU" altLang="ru-RU" sz="1900" b="1" dirty="0">
                <a:solidFill>
                  <a:srgbClr val="001132"/>
                </a:solidFill>
                <a:latin typeface="Times New Roman" pitchFamily="18" charset="0"/>
                <a:ea typeface="Microsoft YaHei" pitchFamily="34" charset="-122"/>
              </a:rPr>
              <a:t> </a:t>
            </a:r>
            <a:r>
              <a:rPr lang="en-US" altLang="ru-RU" sz="1900" b="1" dirty="0">
                <a:solidFill>
                  <a:srgbClr val="001132"/>
                </a:solidFill>
                <a:latin typeface="Times New Roman" pitchFamily="18" charset="0"/>
                <a:ea typeface="Microsoft YaHei" pitchFamily="34" charset="-122"/>
              </a:rPr>
              <a:t>this territory</a:t>
            </a:r>
            <a:r>
              <a:rPr lang="ru-RU" altLang="ru-RU" sz="1900" b="1" dirty="0">
                <a:solidFill>
                  <a:srgbClr val="001132"/>
                </a:solidFill>
                <a:latin typeface="Times New Roman" pitchFamily="18" charset="0"/>
                <a:ea typeface="Microsoft YaHei" pitchFamily="34" charset="-122"/>
              </a:rPr>
              <a:t>, 8 of </a:t>
            </a:r>
          </a:p>
          <a:p>
            <a:pPr algn="ctr" hangingPunct="0">
              <a:spcBef>
                <a:spcPts val="0"/>
              </a:spcBef>
              <a:spcAft>
                <a:spcPts val="0"/>
              </a:spcAft>
            </a:pPr>
            <a:r>
              <a:rPr lang="en-US" altLang="ru-RU" sz="1900" b="1" dirty="0">
                <a:solidFill>
                  <a:srgbClr val="001132"/>
                </a:solidFill>
                <a:latin typeface="Times New Roman" pitchFamily="18" charset="0"/>
                <a:ea typeface="Microsoft YaHei" pitchFamily="34" charset="-122"/>
              </a:rPr>
              <a:t>them </a:t>
            </a:r>
            <a:r>
              <a:rPr lang="ru-RU" altLang="ru-RU" sz="1900" b="1" dirty="0" err="1">
                <a:solidFill>
                  <a:srgbClr val="001132"/>
                </a:solidFill>
                <a:latin typeface="Times New Roman" pitchFamily="18" charset="0"/>
                <a:ea typeface="Microsoft YaHei" pitchFamily="34" charset="-122"/>
              </a:rPr>
              <a:t>are</a:t>
            </a:r>
            <a:r>
              <a:rPr lang="ru-RU" altLang="ru-RU" sz="1900" b="1" dirty="0">
                <a:solidFill>
                  <a:srgbClr val="001132"/>
                </a:solidFill>
                <a:latin typeface="Times New Roman" pitchFamily="18" charset="0"/>
                <a:ea typeface="Microsoft YaHei" pitchFamily="34" charset="-122"/>
              </a:rPr>
              <a:t> </a:t>
            </a:r>
            <a:r>
              <a:rPr lang="en-US" altLang="ru-RU" sz="1900" b="1" dirty="0">
                <a:solidFill>
                  <a:srgbClr val="001132"/>
                </a:solidFill>
                <a:latin typeface="Times New Roman" pitchFamily="18" charset="0"/>
                <a:ea typeface="Microsoft YaHei" pitchFamily="34" charset="-122"/>
              </a:rPr>
              <a:t>rare species</a:t>
            </a:r>
            <a:r>
              <a:rPr lang="ru-RU" altLang="ru-RU" sz="1900" b="1" dirty="0">
                <a:solidFill>
                  <a:srgbClr val="001132"/>
                </a:solidFill>
                <a:latin typeface="Times New Roman" pitchFamily="18" charset="0"/>
                <a:ea typeface="Microsoft YaHei" pitchFamily="34" charset="-122"/>
              </a:rPr>
              <a:t>. </a:t>
            </a:r>
            <a:r>
              <a:rPr lang="en-US" altLang="ru-RU" sz="1900" b="1" dirty="0">
                <a:solidFill>
                  <a:srgbClr val="001132"/>
                </a:solidFill>
                <a:latin typeface="Times New Roman" pitchFamily="18" charset="0"/>
                <a:ea typeface="Microsoft YaHei" pitchFamily="34" charset="-122"/>
              </a:rPr>
              <a:t>Thus</a:t>
            </a:r>
            <a:r>
              <a:rPr lang="ru-RU" altLang="ru-RU" sz="1900" b="1" dirty="0">
                <a:solidFill>
                  <a:srgbClr val="001132"/>
                </a:solidFill>
                <a:latin typeface="Times New Roman" pitchFamily="18" charset="0"/>
                <a:ea typeface="Microsoft YaHei" pitchFamily="34" charset="-122"/>
              </a:rPr>
              <a:t>, it seems appropriate to</a:t>
            </a:r>
          </a:p>
          <a:p>
            <a:pPr algn="ctr" hangingPunct="0">
              <a:spcBef>
                <a:spcPts val="0"/>
              </a:spcBef>
              <a:spcAft>
                <a:spcPts val="0"/>
              </a:spcAft>
            </a:pPr>
            <a:r>
              <a:rPr lang="ru-RU" altLang="ru-RU" sz="1900" b="1" dirty="0">
                <a:solidFill>
                  <a:srgbClr val="001132"/>
                </a:solidFill>
                <a:latin typeface="Times New Roman" pitchFamily="18" charset="0"/>
                <a:ea typeface="Microsoft YaHei" pitchFamily="34" charset="-122"/>
              </a:rPr>
              <a:t> establishment in the territory of </a:t>
            </a:r>
            <a:r>
              <a:rPr lang="ru-RU" altLang="ru-RU" sz="1900" b="1" dirty="0" err="1">
                <a:solidFill>
                  <a:srgbClr val="001132"/>
                </a:solidFill>
                <a:latin typeface="Times New Roman" pitchFamily="18" charset="0"/>
                <a:ea typeface="Microsoft YaHei" pitchFamily="34" charset="-122"/>
              </a:rPr>
              <a:t>the</a:t>
            </a:r>
            <a:r>
              <a:rPr lang="ru-RU" altLang="ru-RU" sz="1900" b="1" dirty="0">
                <a:solidFill>
                  <a:srgbClr val="001132"/>
                </a:solidFill>
                <a:latin typeface="Times New Roman" pitchFamily="18" charset="0"/>
                <a:ea typeface="Microsoft YaHei" pitchFamily="34" charset="-122"/>
              </a:rPr>
              <a:t> </a:t>
            </a:r>
            <a:r>
              <a:rPr lang="ru-RU" altLang="ru-RU" sz="1900" b="1" dirty="0" err="1">
                <a:solidFill>
                  <a:srgbClr val="001132"/>
                </a:solidFill>
                <a:latin typeface="Times New Roman" pitchFamily="18" charset="0"/>
                <a:ea typeface="Microsoft YaHei" pitchFamily="34" charset="-122"/>
              </a:rPr>
              <a:t>nature</a:t>
            </a:r>
            <a:r>
              <a:rPr lang="ru-RU" altLang="ru-RU" sz="1900" b="1" dirty="0">
                <a:solidFill>
                  <a:srgbClr val="001132"/>
                </a:solidFill>
                <a:latin typeface="Times New Roman" pitchFamily="18" charset="0"/>
                <a:ea typeface="Microsoft YaHei" pitchFamily="34" charset="-122"/>
              </a:rPr>
              <a:t> </a:t>
            </a:r>
            <a:r>
              <a:rPr lang="en-US" altLang="ru-RU" sz="1900" b="1" dirty="0">
                <a:solidFill>
                  <a:srgbClr val="001132"/>
                </a:solidFill>
                <a:latin typeface="Times New Roman" pitchFamily="18" charset="0"/>
                <a:ea typeface="Microsoft YaHei" pitchFamily="34" charset="-122"/>
              </a:rPr>
              <a:t>sanctuary </a:t>
            </a:r>
            <a:r>
              <a:rPr lang="ru-RU" altLang="ru-RU" sz="1900" b="1" dirty="0">
                <a:solidFill>
                  <a:srgbClr val="001132"/>
                </a:solidFill>
                <a:latin typeface="Times New Roman" pitchFamily="18" charset="0"/>
                <a:ea typeface="Microsoft YaHei" pitchFamily="34" charset="-122"/>
              </a:rPr>
              <a:t>"</a:t>
            </a:r>
            <a:r>
              <a:rPr lang="ru-RU" altLang="ru-RU" sz="1900" b="1" dirty="0" err="1">
                <a:solidFill>
                  <a:srgbClr val="001132"/>
                </a:solidFill>
                <a:latin typeface="Times New Roman" pitchFamily="18" charset="0"/>
                <a:ea typeface="Microsoft YaHei" pitchFamily="34" charset="-122"/>
              </a:rPr>
              <a:t>Subbotinski</a:t>
            </a:r>
            <a:r>
              <a:rPr lang="en-US" altLang="ru-RU" sz="1900" b="1" dirty="0">
                <a:solidFill>
                  <a:srgbClr val="001132"/>
                </a:solidFill>
                <a:latin typeface="Times New Roman" pitchFamily="18" charset="0"/>
                <a:ea typeface="Microsoft YaHei" pitchFamily="34" charset="-122"/>
              </a:rPr>
              <a:t>y</a:t>
            </a:r>
            <a:r>
              <a:rPr lang="ru-RU" altLang="ru-RU" sz="1900" b="1" dirty="0">
                <a:solidFill>
                  <a:srgbClr val="001132"/>
                </a:solidFill>
                <a:latin typeface="Times New Roman" pitchFamily="18" charset="0"/>
                <a:ea typeface="Microsoft YaHei" pitchFamily="34" charset="-122"/>
              </a:rPr>
              <a:t>e </a:t>
            </a:r>
            <a:r>
              <a:rPr lang="ru-RU" altLang="ru-RU" sz="1900" b="1" dirty="0" err="1">
                <a:solidFill>
                  <a:srgbClr val="001132"/>
                </a:solidFill>
                <a:latin typeface="Times New Roman" pitchFamily="18" charset="0"/>
                <a:ea typeface="Microsoft YaHei" pitchFamily="34" charset="-122"/>
              </a:rPr>
              <a:t>hills</a:t>
            </a:r>
            <a:r>
              <a:rPr lang="ru-RU" altLang="ru-RU" sz="1900" b="1" dirty="0">
                <a:solidFill>
                  <a:srgbClr val="001132"/>
                </a:solidFill>
                <a:latin typeface="Times New Roman" pitchFamily="18" charset="0"/>
                <a:ea typeface="Microsoft YaHei" pitchFamily="34" charset="-122"/>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70E6216-EF2D-40B1-9552-6D1140035A15}"/>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6" name="Прямоугольник 5">
            <a:extLst>
              <a:ext uri="{FF2B5EF4-FFF2-40B4-BE49-F238E27FC236}">
                <a16:creationId xmlns:a16="http://schemas.microsoft.com/office/drawing/2014/main" id="{67B94E64-B446-49A3-BD54-186D47F48747}"/>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531" name="Text Box 2"/>
          <p:cNvSpPr>
            <a:spLocks/>
          </p:cNvSpPr>
          <p:nvPr/>
        </p:nvSpPr>
        <p:spPr bwMode="auto">
          <a:xfrm>
            <a:off x="0" y="115612"/>
            <a:ext cx="9144000" cy="433068"/>
          </a:xfrm>
          <a:custGeom>
            <a:avLst/>
            <a:gdLst>
              <a:gd name="T0" fmla="*/ 617580 w 21600"/>
              <a:gd name="T1" fmla="*/ 0 h 21600"/>
              <a:gd name="T2" fmla="*/ 1235159 w 21600"/>
              <a:gd name="T3" fmla="*/ 214560 h 21600"/>
              <a:gd name="T4" fmla="*/ 617580 w 21600"/>
              <a:gd name="T5" fmla="*/ 429120 h 21600"/>
              <a:gd name="T6" fmla="*/ 0 w 21600"/>
              <a:gd name="T7" fmla="*/ 214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en-US" altLang="ru-RU" sz="2200" b="1" dirty="0">
                <a:solidFill>
                  <a:srgbClr val="001132"/>
                </a:solidFill>
                <a:latin typeface="Times New Roman" pitchFamily="18" charset="0"/>
                <a:ea typeface="Microsoft YaHei" pitchFamily="34" charset="-122"/>
              </a:rPr>
              <a:t>CONCLUSIONS</a:t>
            </a:r>
            <a:endParaRPr lang="ru-RU" altLang="ru-RU" sz="2200" b="1" dirty="0">
              <a:solidFill>
                <a:srgbClr val="001132"/>
              </a:solidFill>
              <a:latin typeface="Times New Roman" pitchFamily="18" charset="0"/>
              <a:ea typeface="Microsoft YaHei" pitchFamily="34" charset="-122"/>
            </a:endParaRPr>
          </a:p>
        </p:txBody>
      </p:sp>
      <p:sp>
        <p:nvSpPr>
          <p:cNvPr id="22532" name="Rectangle 3"/>
          <p:cNvSpPr>
            <a:spLocks/>
          </p:cNvSpPr>
          <p:nvPr/>
        </p:nvSpPr>
        <p:spPr bwMode="auto">
          <a:xfrm>
            <a:off x="-180528" y="622564"/>
            <a:ext cx="9217026" cy="5326716"/>
          </a:xfrm>
          <a:custGeom>
            <a:avLst/>
            <a:gdLst>
              <a:gd name="T0" fmla="*/ 4608180 w 21600"/>
              <a:gd name="T1" fmla="*/ 0 h 21600"/>
              <a:gd name="T2" fmla="*/ 9216360 w 21600"/>
              <a:gd name="T3" fmla="*/ 3096180 h 21600"/>
              <a:gd name="T4" fmla="*/ 4608180 w 21600"/>
              <a:gd name="T5" fmla="*/ 6192360 h 21600"/>
              <a:gd name="T6" fmla="*/ 0 w 21600"/>
              <a:gd name="T7" fmla="*/ 30961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429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2pPr>
            <a:lvl3pPr marL="11430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3pPr>
            <a:lvl4pPr marL="16002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4pPr>
            <a:lvl5pPr marL="20574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5pPr>
            <a:lvl6pPr marL="25146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6pPr>
            <a:lvl7pPr marL="29718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7pPr>
            <a:lvl8pPr marL="34290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8pPr>
            <a:lvl9pPr marL="3886200" indent="-228600" fontAlgn="base">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itchFamily="34" charset="0"/>
              </a:defRPr>
            </a:lvl9pPr>
          </a:lstStyle>
          <a:p>
            <a:pPr lvl="1" algn="just"/>
            <a:r>
              <a:rPr lang="ru-RU" altLang="ru-RU" sz="2000" b="1" dirty="0">
                <a:solidFill>
                  <a:srgbClr val="001132"/>
                </a:solidFill>
                <a:latin typeface="Times New Roman" pitchFamily="18" charset="0"/>
                <a:ea typeface="Microsoft YaHei" pitchFamily="34" charset="-122"/>
              </a:rPr>
              <a:t> 1</a:t>
            </a:r>
            <a:r>
              <a:rPr lang="en-US" altLang="ru-RU" sz="2000" b="1" dirty="0">
                <a:solidFill>
                  <a:srgbClr val="001132"/>
                </a:solidFill>
                <a:latin typeface="Times New Roman" pitchFamily="18" charset="0"/>
                <a:ea typeface="Microsoft YaHei" pitchFamily="34" charset="-122"/>
              </a:rPr>
              <a:t>) L</a:t>
            </a:r>
            <a:r>
              <a:rPr lang="ru-RU" altLang="ru-RU" sz="2000" b="1" dirty="0" err="1">
                <a:solidFill>
                  <a:srgbClr val="001132"/>
                </a:solidFill>
                <a:latin typeface="Times New Roman" pitchFamily="18" charset="0"/>
                <a:ea typeface="Microsoft YaHei" pitchFamily="34" charset="-122"/>
              </a:rPr>
              <a:t>ichen</a:t>
            </a:r>
            <a:r>
              <a:rPr lang="en-US" altLang="ru-RU" sz="2000" b="1" dirty="0">
                <a:solidFill>
                  <a:srgbClr val="001132"/>
                </a:solidFill>
                <a:latin typeface="Times New Roman" pitchFamily="18" charset="0"/>
                <a:ea typeface="Microsoft YaHei" pitchFamily="34" charset="-122"/>
              </a:rPr>
              <a:t>biota 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Steppe</a:t>
            </a:r>
            <a:r>
              <a:rPr lang="en-US" altLang="ru-RU" sz="2000" b="1" dirty="0">
                <a:solidFill>
                  <a:srgbClr val="001132"/>
                </a:solidFill>
                <a:latin typeface="Times New Roman" pitchFamily="18" charset="0"/>
                <a:ea typeface="Microsoft YaHei" pitchFamily="34" charset="-122"/>
              </a:rPr>
              <a:t>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 of the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Region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has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least</a:t>
            </a:r>
            <a:r>
              <a:rPr lang="ru-RU" altLang="ru-RU" sz="2000" b="1" dirty="0">
                <a:solidFill>
                  <a:srgbClr val="001132"/>
                </a:solidFill>
                <a:latin typeface="Times New Roman" pitchFamily="18" charset="0"/>
                <a:ea typeface="Microsoft YaHei" pitchFamily="34" charset="-122"/>
              </a:rPr>
              <a:t> 97 </a:t>
            </a:r>
            <a:r>
              <a:rPr lang="ru-RU" altLang="ru-RU" sz="2000" b="1" dirty="0" err="1">
                <a:solidFill>
                  <a:srgbClr val="001132"/>
                </a:solidFill>
                <a:latin typeface="Times New Roman" pitchFamily="18" charset="0"/>
                <a:ea typeface="Microsoft YaHei" pitchFamily="34" charset="-122"/>
              </a:rPr>
              <a:t>species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from</a:t>
            </a:r>
            <a:r>
              <a:rPr lang="ru-RU" altLang="ru-RU" sz="2000" b="1" dirty="0">
                <a:solidFill>
                  <a:srgbClr val="001132"/>
                </a:solidFill>
                <a:latin typeface="Times New Roman" pitchFamily="18" charset="0"/>
                <a:ea typeface="Microsoft YaHei" pitchFamily="34" charset="-122"/>
              </a:rPr>
              <a:t> 47 </a:t>
            </a:r>
            <a:r>
              <a:rPr lang="ru-RU" altLang="ru-RU" sz="2000" b="1" dirty="0" err="1">
                <a:solidFill>
                  <a:srgbClr val="001132"/>
                </a:solidFill>
                <a:latin typeface="Times New Roman" pitchFamily="18" charset="0"/>
                <a:ea typeface="Microsoft YaHei" pitchFamily="34" charset="-122"/>
              </a:rPr>
              <a:t>genera</a:t>
            </a:r>
            <a:r>
              <a:rPr lang="ru-RU" altLang="ru-RU" sz="2000" b="1" dirty="0">
                <a:solidFill>
                  <a:srgbClr val="001132"/>
                </a:solidFill>
                <a:latin typeface="Times New Roman" pitchFamily="18" charset="0"/>
                <a:ea typeface="Microsoft YaHei" pitchFamily="34" charset="-122"/>
              </a:rPr>
              <a:t>, 18 </a:t>
            </a:r>
            <a:r>
              <a:rPr lang="ru-RU" altLang="ru-RU" sz="2000" b="1" dirty="0" err="1">
                <a:solidFill>
                  <a:srgbClr val="001132"/>
                </a:solidFill>
                <a:latin typeface="Times New Roman" pitchFamily="18" charset="0"/>
                <a:ea typeface="Microsoft YaHei" pitchFamily="34" charset="-122"/>
              </a:rPr>
              <a:t>families</a:t>
            </a:r>
            <a:r>
              <a:rPr lang="ru-RU" altLang="ru-RU" sz="2000" b="1" dirty="0">
                <a:solidFill>
                  <a:srgbClr val="001132"/>
                </a:solidFill>
                <a:latin typeface="Times New Roman" pitchFamily="18" charset="0"/>
                <a:ea typeface="Microsoft YaHei" pitchFamily="34" charset="-122"/>
              </a:rPr>
              <a:t>, 11 </a:t>
            </a:r>
            <a:r>
              <a:rPr lang="ru-RU" altLang="ru-RU" sz="2000" b="1" dirty="0" err="1">
                <a:solidFill>
                  <a:srgbClr val="001132"/>
                </a:solidFill>
                <a:latin typeface="Times New Roman" pitchFamily="18" charset="0"/>
                <a:ea typeface="Microsoft YaHei" pitchFamily="34" charset="-122"/>
              </a:rPr>
              <a:t>orders</a:t>
            </a:r>
            <a:r>
              <a:rPr lang="ru-RU" altLang="ru-RU" sz="2000" b="1" dirty="0">
                <a:solidFill>
                  <a:srgbClr val="001132"/>
                </a:solidFill>
                <a:latin typeface="Times New Roman" pitchFamily="18" charset="0"/>
                <a:ea typeface="Microsoft YaHei" pitchFamily="34" charset="-122"/>
              </a:rPr>
              <a:t>.</a:t>
            </a:r>
          </a:p>
          <a:p>
            <a:pPr lvl="1" algn="just"/>
            <a:r>
              <a:rPr lang="ru-RU" altLang="ru-RU" sz="2000" b="1" dirty="0">
                <a:solidFill>
                  <a:srgbClr val="001132"/>
                </a:solidFill>
                <a:latin typeface="Times New Roman" pitchFamily="18" charset="0"/>
                <a:ea typeface="Microsoft YaHei" pitchFamily="34" charset="-122"/>
              </a:rPr>
              <a:t> 2</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Orders </a:t>
            </a:r>
            <a:r>
              <a:rPr lang="ru-RU" altLang="ru-RU" sz="2000" b="1" dirty="0" err="1">
                <a:solidFill>
                  <a:srgbClr val="001132"/>
                </a:solidFill>
                <a:latin typeface="Times New Roman" pitchFamily="18" charset="0"/>
                <a:ea typeface="Microsoft YaHei" pitchFamily="34" charset="-122"/>
              </a:rPr>
              <a:t>Lecanorales</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Teloschistales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Caliciales</a:t>
            </a:r>
            <a:r>
              <a:rPr lang="en-US"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cs typeface="Times New Roman" pitchFamily="18" charset="0"/>
              </a:rPr>
              <a:t>are l</a:t>
            </a:r>
            <a:r>
              <a:rPr lang="ru-RU" altLang="ru-RU" sz="2000" b="1" dirty="0" err="1">
                <a:solidFill>
                  <a:srgbClr val="001132"/>
                </a:solidFill>
                <a:latin typeface="Times New Roman" pitchFamily="18" charset="0"/>
                <a:cs typeface="Times New Roman" pitchFamily="18" charset="0"/>
              </a:rPr>
              <a:t>eading</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o</a:t>
            </a:r>
            <a:r>
              <a:rPr lang="ru-RU" altLang="ru-RU" sz="2000" b="1" dirty="0">
                <a:solidFill>
                  <a:srgbClr val="001132"/>
                </a:solidFill>
                <a:latin typeface="Times New Roman" pitchFamily="18" charset="0"/>
                <a:cs typeface="Times New Roman" pitchFamily="18" charset="0"/>
              </a:rPr>
              <a:t>n </a:t>
            </a:r>
            <a:r>
              <a:rPr lang="ru-RU" altLang="ru-RU" sz="2000" b="1" dirty="0" err="1">
                <a:solidFill>
                  <a:srgbClr val="001132"/>
                </a:solidFill>
                <a:latin typeface="Times New Roman" pitchFamily="18" charset="0"/>
                <a:cs typeface="Times New Roman" pitchFamily="18" charset="0"/>
              </a:rPr>
              <a:t>the</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number</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of</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species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Leading</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families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are</a:t>
            </a:r>
            <a:r>
              <a:rPr lang="en-US"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Teloschistaceae</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Physciaceae</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Verrucariaceae</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Parmeliaceae</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Genera </a:t>
            </a:r>
            <a:r>
              <a:rPr lang="ru-RU" altLang="ru-RU" sz="2000" b="1" i="1" dirty="0" err="1">
                <a:solidFill>
                  <a:srgbClr val="001132"/>
                </a:solidFill>
                <a:latin typeface="Times New Roman" pitchFamily="18" charset="0"/>
                <a:ea typeface="Microsoft YaHei" pitchFamily="34" charset="-122"/>
              </a:rPr>
              <a:t>Cladonia</a:t>
            </a:r>
            <a:r>
              <a:rPr lang="ru-RU" altLang="ru-RU" sz="2000" b="1" dirty="0">
                <a:solidFill>
                  <a:srgbClr val="001132"/>
                </a:solidFill>
                <a:latin typeface="Times New Roman" pitchFamily="18" charset="0"/>
                <a:ea typeface="Microsoft YaHei" pitchFamily="34" charset="-122"/>
              </a:rPr>
              <a:t> (7 </a:t>
            </a:r>
            <a:r>
              <a:rPr lang="en-US" altLang="ru-RU" sz="2000" b="1" dirty="0">
                <a:solidFill>
                  <a:srgbClr val="001132"/>
                </a:solidFill>
                <a:latin typeface="Times New Roman" pitchFamily="18" charset="0"/>
                <a:ea typeface="Microsoft YaHei" pitchFamily="34" charset="-122"/>
              </a:rPr>
              <a:t>species</a:t>
            </a:r>
            <a:r>
              <a:rPr lang="ru-RU" altLang="ru-RU" sz="2000" b="1" dirty="0">
                <a:solidFill>
                  <a:srgbClr val="001132"/>
                </a:solidFill>
                <a:latin typeface="Times New Roman" pitchFamily="18" charset="0"/>
                <a:ea typeface="Microsoft YaHei" pitchFamily="34" charset="-122"/>
              </a:rPr>
              <a:t>) </a:t>
            </a:r>
            <a:r>
              <a:rPr lang="ru-RU" altLang="ru-RU" sz="2000" b="1" i="1" dirty="0" err="1">
                <a:solidFill>
                  <a:srgbClr val="001132"/>
                </a:solidFill>
                <a:latin typeface="Times New Roman" pitchFamily="18" charset="0"/>
                <a:ea typeface="Microsoft YaHei" pitchFamily="34" charset="-122"/>
              </a:rPr>
              <a:t>Acarospora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and</a:t>
            </a:r>
            <a:r>
              <a:rPr lang="ru-RU" altLang="ru-RU" sz="2000" b="1" dirty="0">
                <a:solidFill>
                  <a:srgbClr val="001132"/>
                </a:solidFill>
                <a:latin typeface="Times New Roman" pitchFamily="18" charset="0"/>
                <a:ea typeface="Microsoft YaHei" pitchFamily="34" charset="-122"/>
              </a:rPr>
              <a:t> </a:t>
            </a:r>
            <a:r>
              <a:rPr lang="ru-RU" altLang="ru-RU" sz="2000" b="1" i="1" dirty="0" err="1">
                <a:solidFill>
                  <a:srgbClr val="001132"/>
                </a:solidFill>
                <a:latin typeface="Times New Roman" pitchFamily="18" charset="0"/>
                <a:ea typeface="Microsoft YaHei" pitchFamily="34" charset="-122"/>
              </a:rPr>
              <a:t>Circinaria</a:t>
            </a:r>
            <a:r>
              <a:rPr lang="ru-RU" altLang="ru-RU" sz="2000" b="1" dirty="0">
                <a:solidFill>
                  <a:srgbClr val="001132"/>
                </a:solidFill>
                <a:latin typeface="Times New Roman" pitchFamily="18" charset="0"/>
                <a:ea typeface="Microsoft YaHei" pitchFamily="34" charset="-122"/>
              </a:rPr>
              <a:t> (5 </a:t>
            </a:r>
            <a:r>
              <a:rPr lang="ru-RU" altLang="ru-RU" sz="2000" b="1" dirty="0" err="1">
                <a:solidFill>
                  <a:srgbClr val="001132"/>
                </a:solidFill>
                <a:latin typeface="Times New Roman" pitchFamily="18" charset="0"/>
                <a:ea typeface="Microsoft YaHei" pitchFamily="34" charset="-122"/>
              </a:rPr>
              <a:t>species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are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largest</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on this territory</a:t>
            </a:r>
            <a:r>
              <a:rPr lang="ru-RU" altLang="ru-RU" sz="2000" b="1" dirty="0">
                <a:solidFill>
                  <a:srgbClr val="001132"/>
                </a:solidFill>
                <a:latin typeface="Times New Roman" pitchFamily="18" charset="0"/>
                <a:ea typeface="Microsoft YaHei" pitchFamily="34" charset="-122"/>
              </a:rPr>
              <a:t>.</a:t>
            </a:r>
          </a:p>
          <a:p>
            <a:pPr lvl="1" algn="just"/>
            <a:r>
              <a:rPr lang="ru-RU" altLang="ru-RU" sz="2000" b="1" dirty="0">
                <a:solidFill>
                  <a:srgbClr val="001132"/>
                </a:solidFill>
                <a:latin typeface="Times New Roman" pitchFamily="18" charset="0"/>
                <a:ea typeface="Microsoft YaHei" pitchFamily="34" charset="-122"/>
              </a:rPr>
              <a:t> 3</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cs typeface="Times New Roman" pitchFamily="18" charset="0"/>
              </a:rPr>
              <a:t>There are 11 ecological-substrate groups in the </a:t>
            </a:r>
            <a:r>
              <a:rPr lang="en-US" altLang="ru-RU" sz="2000" b="1" dirty="0" err="1">
                <a:solidFill>
                  <a:srgbClr val="001132"/>
                </a:solidFill>
                <a:latin typeface="Times New Roman" pitchFamily="18" charset="0"/>
                <a:cs typeface="Times New Roman" pitchFamily="18" charset="0"/>
              </a:rPr>
              <a:t>lichenbiota</a:t>
            </a:r>
            <a:r>
              <a:rPr lang="en-US" altLang="ru-RU" sz="2000" b="1" dirty="0">
                <a:solidFill>
                  <a:srgbClr val="001132"/>
                </a:solidFill>
                <a:latin typeface="Times New Roman" pitchFamily="18" charset="0"/>
                <a:cs typeface="Times New Roman" pitchFamily="18" charset="0"/>
              </a:rPr>
              <a:t> of steppes of the Samara Region, with </a:t>
            </a:r>
            <a:r>
              <a:rPr lang="ru-RU" altLang="ru-RU" sz="2000" b="1" dirty="0" err="1">
                <a:solidFill>
                  <a:srgbClr val="001132"/>
                </a:solidFill>
                <a:latin typeface="Times New Roman" pitchFamily="18" charset="0"/>
                <a:cs typeface="Times New Roman" pitchFamily="18" charset="0"/>
              </a:rPr>
              <a:t>dominated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epigeid</a:t>
            </a:r>
            <a:r>
              <a:rPr lang="en-US" altLang="ru-RU" sz="2000" b="1" dirty="0" err="1">
                <a:solidFill>
                  <a:srgbClr val="001132"/>
                </a:solidFill>
                <a:latin typeface="Times New Roman" pitchFamily="18" charset="0"/>
                <a:cs typeface="Times New Roman" pitchFamily="18" charset="0"/>
              </a:rPr>
              <a:t>ic</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and</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epilit</a:t>
            </a:r>
            <a:r>
              <a:rPr lang="en-US" altLang="ru-RU" sz="2000" b="1" dirty="0" err="1">
                <a:solidFill>
                  <a:srgbClr val="001132"/>
                </a:solidFill>
                <a:latin typeface="Times New Roman" pitchFamily="18" charset="0"/>
                <a:cs typeface="Times New Roman" pitchFamily="18" charset="0"/>
              </a:rPr>
              <a:t>ic</a:t>
            </a:r>
            <a:r>
              <a:rPr lang="en-US" altLang="ru-RU" sz="2000" b="1" dirty="0">
                <a:solidFill>
                  <a:srgbClr val="001132"/>
                </a:solidFill>
                <a:latin typeface="Times New Roman" pitchFamily="18" charset="0"/>
                <a:cs typeface="Times New Roman" pitchFamily="18" charset="0"/>
              </a:rPr>
              <a:t> species. </a:t>
            </a:r>
            <a:r>
              <a:rPr lang="ru-RU" altLang="ru-RU" sz="2000" b="1" dirty="0" err="1">
                <a:solidFill>
                  <a:srgbClr val="001132"/>
                </a:solidFill>
                <a:latin typeface="Times New Roman" pitchFamily="18" charset="0"/>
                <a:ea typeface="Microsoft YaHei" pitchFamily="34" charset="-122"/>
              </a:rPr>
              <a:t>For</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substrates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are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most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actively</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colonized</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by</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lichens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in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conditions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steppe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include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soil</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and</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stone</a:t>
            </a:r>
            <a:r>
              <a:rPr lang="ru-RU" altLang="ru-RU" sz="2000" b="1" dirty="0">
                <a:solidFill>
                  <a:srgbClr val="001132"/>
                </a:solidFill>
                <a:latin typeface="Times New Roman" pitchFamily="18" charset="0"/>
                <a:ea typeface="Microsoft YaHei" pitchFamily="34" charset="-122"/>
              </a:rPr>
              <a:t>.</a:t>
            </a:r>
            <a:endParaRPr lang="en-US" altLang="ru-RU" sz="2000" b="1" dirty="0">
              <a:solidFill>
                <a:srgbClr val="001132"/>
              </a:solidFill>
              <a:latin typeface="Times New Roman" pitchFamily="18" charset="0"/>
              <a:ea typeface="Microsoft YaHei" pitchFamily="34" charset="-122"/>
            </a:endParaRPr>
          </a:p>
          <a:p>
            <a:pPr lvl="1" algn="just"/>
            <a:r>
              <a:rPr lang="ru-RU" altLang="ru-RU" sz="2000" b="1" dirty="0">
                <a:solidFill>
                  <a:srgbClr val="001132"/>
                </a:solidFill>
                <a:latin typeface="Times New Roman" pitchFamily="18" charset="0"/>
                <a:ea typeface="Microsoft YaHei" pitchFamily="34" charset="-122"/>
              </a:rPr>
              <a:t>4</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Lichens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of </a:t>
            </a:r>
            <a:r>
              <a:rPr lang="ru-RU" altLang="ru-RU" sz="2000" b="1" dirty="0" err="1">
                <a:solidFill>
                  <a:srgbClr val="001132"/>
                </a:solidFill>
                <a:latin typeface="Times New Roman" pitchFamily="18" charset="0"/>
                <a:ea typeface="Microsoft YaHei" pitchFamily="34" charset="-122"/>
              </a:rPr>
              <a:t>steppes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Region</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grow in</a:t>
            </a:r>
            <a:r>
              <a:rPr lang="ru-RU" altLang="ru-RU" sz="2000" b="1" dirty="0">
                <a:solidFill>
                  <a:srgbClr val="001132"/>
                </a:solidFill>
                <a:latin typeface="Times New Roman" pitchFamily="18" charset="0"/>
                <a:ea typeface="Microsoft YaHei" pitchFamily="34" charset="-122"/>
              </a:rPr>
              <a:t> 21 </a:t>
            </a:r>
            <a:r>
              <a:rPr lang="ru-RU" altLang="ru-RU" sz="2000" b="1" dirty="0" err="1">
                <a:solidFill>
                  <a:srgbClr val="001132"/>
                </a:solidFill>
                <a:latin typeface="Times New Roman" pitchFamily="18" charset="0"/>
                <a:ea typeface="Microsoft YaHei" pitchFamily="34" charset="-122"/>
              </a:rPr>
              <a:t>types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communities</a:t>
            </a:r>
            <a:r>
              <a:rPr lang="ru-RU" altLang="ru-RU" sz="2000" b="1" dirty="0">
                <a:solidFill>
                  <a:srgbClr val="001132"/>
                </a:solidFill>
                <a:latin typeface="Times New Roman" pitchFamily="18" charset="0"/>
                <a:ea typeface="Microsoft YaHei" pitchFamily="34" charset="-122"/>
              </a:rPr>
              <a:t>. </a:t>
            </a:r>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Crinitaria</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 Forbs-</a:t>
            </a:r>
            <a:r>
              <a:rPr lang="en-US" altLang="ru-RU" sz="2000" b="1" i="1" dirty="0">
                <a:solidFill>
                  <a:srgbClr val="001132"/>
                </a:solidFill>
                <a:latin typeface="Times New Roman" pitchFamily="18" charset="0"/>
                <a:cs typeface="Times New Roman" pitchFamily="18" charset="0"/>
              </a:rPr>
              <a:t>Festuca-</a:t>
            </a:r>
            <a:r>
              <a:rPr lang="en-US" altLang="ru-RU" sz="2000" b="1" i="1" dirty="0" err="1">
                <a:solidFill>
                  <a:srgbClr val="001132"/>
                </a:solidFill>
                <a:latin typeface="Times New Roman" pitchFamily="18" charset="0"/>
                <a:cs typeface="Times New Roman" pitchFamily="18" charset="0"/>
              </a:rPr>
              <a:t>Stipa</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 </a:t>
            </a:r>
            <a:r>
              <a:rPr lang="en-US" altLang="ru-RU" sz="2000" b="1" i="1" dirty="0">
                <a:solidFill>
                  <a:srgbClr val="001132"/>
                </a:solidFill>
                <a:latin typeface="Times New Roman" pitchFamily="18" charset="0"/>
                <a:cs typeface="Times New Roman" pitchFamily="18" charset="0"/>
              </a:rPr>
              <a:t>Festuca</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Forb</a:t>
            </a:r>
            <a:r>
              <a:rPr lang="en-US" altLang="ru-RU" sz="2000" b="1" dirty="0">
                <a:solidFill>
                  <a:srgbClr val="001132"/>
                </a:solidFill>
                <a:latin typeface="Times New Roman" pitchFamily="18" charset="0"/>
                <a:cs typeface="Times New Roman" pitchFamily="18" charset="0"/>
              </a:rPr>
              <a:t>s</a:t>
            </a:r>
            <a:r>
              <a:rPr lang="ru-RU" altLang="ru-RU" sz="2000" b="1" dirty="0">
                <a:solidFill>
                  <a:srgbClr val="001132"/>
                </a:solidFill>
                <a:latin typeface="Times New Roman" pitchFamily="18" charset="0"/>
                <a:cs typeface="Times New Roman" pitchFamily="18" charset="0"/>
              </a:rPr>
              <a:t>-</a:t>
            </a:r>
            <a:r>
              <a:rPr lang="en-US" altLang="ru-RU" sz="2000" b="1" i="1" dirty="0">
                <a:solidFill>
                  <a:srgbClr val="001132"/>
                </a:solidFill>
                <a:latin typeface="Times New Roman" pitchFamily="18" charset="0"/>
                <a:cs typeface="Times New Roman" pitchFamily="18" charset="0"/>
              </a:rPr>
              <a:t>Artemisia</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 </a:t>
            </a:r>
            <a:r>
              <a:rPr lang="en-US" altLang="ru-RU" sz="2000" b="1" i="1" dirty="0">
                <a:solidFill>
                  <a:srgbClr val="001132"/>
                </a:solidFill>
                <a:latin typeface="Times New Roman" pitchFamily="18" charset="0"/>
                <a:cs typeface="Times New Roman" pitchFamily="18" charset="0"/>
              </a:rPr>
              <a:t>Festuca-Artemisia</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steppe</a:t>
            </a:r>
            <a:r>
              <a:rPr lang="en-US" altLang="ru-RU" sz="2000" b="1" dirty="0">
                <a:solidFill>
                  <a:srgbClr val="001132"/>
                </a:solidFill>
                <a:latin typeface="Times New Roman" pitchFamily="18" charset="0"/>
                <a:cs typeface="Times New Roman" pitchFamily="18" charset="0"/>
              </a:rPr>
              <a:t> are a lot of lichens. </a:t>
            </a:r>
          </a:p>
          <a:p>
            <a:pPr lvl="1" algn="just"/>
            <a:r>
              <a:rPr lang="ru-RU" altLang="ru-RU" sz="2000" b="1" dirty="0">
                <a:solidFill>
                  <a:srgbClr val="001132"/>
                </a:solidFill>
                <a:latin typeface="Times New Roman" pitchFamily="18" charset="0"/>
                <a:cs typeface="Times New Roman" pitchFamily="18" charset="0"/>
              </a:rPr>
              <a:t>5</a:t>
            </a:r>
            <a:r>
              <a:rPr lang="en-US" altLang="ru-RU" sz="2000" b="1" dirty="0">
                <a:solidFill>
                  <a:srgbClr val="001132"/>
                </a:solidFill>
                <a:latin typeface="Times New Roman" pitchFamily="18" charset="0"/>
                <a:cs typeface="Times New Roman" pitchFamily="18" charset="0"/>
              </a:rPr>
              <a:t>)</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There are</a:t>
            </a:r>
            <a:r>
              <a:rPr lang="ru-RU" altLang="ru-RU" sz="2000" b="1" dirty="0">
                <a:solidFill>
                  <a:srgbClr val="001132"/>
                </a:solidFill>
                <a:latin typeface="Times New Roman" pitchFamily="18" charset="0"/>
                <a:cs typeface="Times New Roman" pitchFamily="18" charset="0"/>
              </a:rPr>
              <a:t> 17 </a:t>
            </a:r>
            <a:r>
              <a:rPr lang="ru-RU" altLang="ru-RU" sz="2000" b="1" dirty="0" err="1">
                <a:solidFill>
                  <a:srgbClr val="001132"/>
                </a:solidFill>
                <a:latin typeface="Times New Roman" pitchFamily="18" charset="0"/>
                <a:cs typeface="Times New Roman" pitchFamily="18" charset="0"/>
              </a:rPr>
              <a:t>biomorphological</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groups</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in the </a:t>
            </a:r>
            <a:r>
              <a:rPr lang="en-US" altLang="ru-RU" sz="2000" b="1" dirty="0" err="1">
                <a:solidFill>
                  <a:srgbClr val="001132"/>
                </a:solidFill>
                <a:latin typeface="Times New Roman" pitchFamily="18" charset="0"/>
                <a:cs typeface="Times New Roman" pitchFamily="18" charset="0"/>
              </a:rPr>
              <a:t>biomorphological</a:t>
            </a:r>
            <a:r>
              <a:rPr lang="en-US" altLang="ru-RU" sz="2000" b="1" dirty="0">
                <a:solidFill>
                  <a:srgbClr val="001132"/>
                </a:solidFill>
                <a:latin typeface="Times New Roman" pitchFamily="18" charset="0"/>
                <a:cs typeface="Times New Roman" pitchFamily="18" charset="0"/>
              </a:rPr>
              <a:t> spectrum, with </a:t>
            </a:r>
            <a:r>
              <a:rPr lang="en-US" altLang="ru-RU" sz="2000" b="1" dirty="0" err="1">
                <a:solidFill>
                  <a:srgbClr val="001132"/>
                </a:solidFill>
                <a:latin typeface="Times New Roman" pitchFamily="18" charset="0"/>
                <a:cs typeface="Times New Roman" pitchFamily="18" charset="0"/>
              </a:rPr>
              <a:t>dominante</a:t>
            </a:r>
            <a:r>
              <a:rPr lang="en-US"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by</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crustose</a:t>
            </a:r>
            <a:r>
              <a:rPr lang="en-US" altLang="ru-RU" sz="2000" b="1" dirty="0">
                <a:solidFill>
                  <a:srgbClr val="001132"/>
                </a:solidFill>
                <a:latin typeface="Times New Roman" pitchFamily="18" charset="0"/>
                <a:cs typeface="Times New Roman" pitchFamily="18" charset="0"/>
              </a:rPr>
              <a:t> species</a:t>
            </a:r>
            <a:r>
              <a:rPr lang="ru-RU" altLang="ru-RU" sz="2000" b="1" dirty="0">
                <a:solidFill>
                  <a:srgbClr val="001132"/>
                </a:solidFill>
                <a:latin typeface="Times New Roman" pitchFamily="18" charset="0"/>
                <a:cs typeface="Times New Roman" pitchFamily="18" charset="0"/>
              </a:rPr>
              <a:t>.</a:t>
            </a:r>
            <a:endParaRPr lang="en-US" altLang="ru-RU" sz="2000" b="1" dirty="0">
              <a:solidFill>
                <a:srgbClr val="001132"/>
              </a:solidFill>
              <a:latin typeface="Times New Roman" pitchFamily="18" charset="0"/>
              <a:cs typeface="Times New Roman" pitchFamily="18" charset="0"/>
            </a:endParaRPr>
          </a:p>
          <a:p>
            <a:pPr lvl="1" algn="just"/>
            <a:r>
              <a:rPr lang="ru-RU" altLang="ru-RU" sz="2000" b="1" dirty="0">
                <a:solidFill>
                  <a:srgbClr val="001132"/>
                </a:solidFill>
                <a:latin typeface="Times New Roman" pitchFamily="18" charset="0"/>
                <a:ea typeface="Microsoft YaHei" pitchFamily="34" charset="-122"/>
              </a:rPr>
              <a:t>6</a:t>
            </a:r>
            <a:r>
              <a:rPr lang="en-US" altLang="ru-RU" sz="2000" b="1" dirty="0">
                <a:solidFill>
                  <a:srgbClr val="001132"/>
                </a:solidFill>
                <a:latin typeface="Times New Roman" pitchFamily="18" charset="0"/>
                <a:ea typeface="Microsoft YaHei" pitchFamily="34" charset="-122"/>
              </a:rPr>
              <a:t>)</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In steppe of Samara Region are </a:t>
            </a:r>
            <a:r>
              <a:rPr lang="ru-RU" altLang="ru-RU" sz="2000" b="1" dirty="0">
                <a:solidFill>
                  <a:srgbClr val="001132"/>
                </a:solidFill>
                <a:latin typeface="Times New Roman" pitchFamily="18" charset="0"/>
                <a:ea typeface="Microsoft YaHei" pitchFamily="34" charset="-122"/>
              </a:rPr>
              <a:t>7 </a:t>
            </a:r>
            <a:r>
              <a:rPr lang="ru-RU" altLang="ru-RU" sz="2000" b="1" dirty="0" err="1">
                <a:solidFill>
                  <a:srgbClr val="001132"/>
                </a:solidFill>
                <a:latin typeface="Times New Roman" pitchFamily="18" charset="0"/>
                <a:ea typeface="Microsoft YaHei" pitchFamily="34" charset="-122"/>
              </a:rPr>
              <a:t>rare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lichen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species</a:t>
            </a:r>
            <a:r>
              <a:rPr lang="en-US" altLang="ru-RU" sz="2000" b="1" dirty="0">
                <a:solidFill>
                  <a:srgbClr val="001132"/>
                </a:solidFill>
                <a:latin typeface="Times New Roman" pitchFamily="18" charset="0"/>
                <a:ea typeface="Microsoft YaHei" pitchFamily="34" charset="-122"/>
              </a:rPr>
              <a:t> from</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Red</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Book</a:t>
            </a:r>
            <a:r>
              <a:rPr lang="en-US" altLang="ru-RU" sz="2000" b="1" dirty="0">
                <a:solidFill>
                  <a:srgbClr val="001132"/>
                </a:solidFill>
                <a:latin typeface="Times New Roman" pitchFamily="18" charset="0"/>
                <a:ea typeface="Microsoft YaHei" pitchFamily="34" charset="-122"/>
              </a:rPr>
              <a:t>, </a:t>
            </a:r>
            <a:r>
              <a:rPr lang="ru-RU" altLang="ru-RU" sz="2000" b="1" dirty="0">
                <a:solidFill>
                  <a:srgbClr val="001132"/>
                </a:solidFill>
                <a:latin typeface="Times New Roman" pitchFamily="18" charset="0"/>
                <a:ea typeface="Microsoft YaHei" pitchFamily="34" charset="-122"/>
              </a:rPr>
              <a:t>7 </a:t>
            </a:r>
            <a:r>
              <a:rPr lang="ru-RU" altLang="ru-RU" sz="2000" b="1" dirty="0" err="1">
                <a:solidFill>
                  <a:srgbClr val="001132"/>
                </a:solidFill>
                <a:latin typeface="Times New Roman" pitchFamily="18" charset="0"/>
                <a:ea typeface="Microsoft YaHei" pitchFamily="34" charset="-122"/>
              </a:rPr>
              <a:t>need</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to</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be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monitored</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6</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are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new</a:t>
            </a:r>
            <a:r>
              <a:rPr lang="en-US" altLang="ru-RU" sz="2000" b="1" dirty="0">
                <a:solidFill>
                  <a:srgbClr val="001132"/>
                </a:solidFill>
                <a:latin typeface="Times New Roman" pitchFamily="18" charset="0"/>
                <a:ea typeface="Microsoft YaHei" pitchFamily="34" charset="-122"/>
              </a:rPr>
              <a:t> for Samara Region</a:t>
            </a:r>
            <a:r>
              <a:rPr lang="ru-RU" altLang="ru-RU" sz="2000" b="1" dirty="0">
                <a:solidFill>
                  <a:srgbClr val="001132"/>
                </a:solidFill>
                <a:latin typeface="Times New Roman" pitchFamily="18" charset="0"/>
                <a:ea typeface="Microsoft YaHei" pitchFamily="34" charset="-122"/>
              </a:rPr>
              <a:t>. </a:t>
            </a:r>
          </a:p>
        </p:txBody>
      </p:sp>
      <p:sp>
        <p:nvSpPr>
          <p:cNvPr id="8" name="TextBox 4">
            <a:extLst>
              <a:ext uri="{FF2B5EF4-FFF2-40B4-BE49-F238E27FC236}">
                <a16:creationId xmlns:a16="http://schemas.microsoft.com/office/drawing/2014/main" id="{4D866EAB-E912-4FAF-B414-F3E1B938BF3E}"/>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24</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A432C7B-008D-4694-ABC2-977978167856}"/>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78" name="Номер слайда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fontAlgn="base">
              <a:spcBef>
                <a:spcPct val="0"/>
              </a:spcBef>
              <a:spcAft>
                <a:spcPct val="0"/>
              </a:spcAft>
            </a:pPr>
            <a:fld id="{F52BF006-AE21-4408-BD2E-D045509811AC}" type="slidenum">
              <a:rPr altLang="ru-RU">
                <a:solidFill>
                  <a:srgbClr val="FFFFFF"/>
                </a:solidFill>
                <a:ea typeface="Microsoft YaHei" pitchFamily="34" charset="-122"/>
              </a:rPr>
              <a:pPr fontAlgn="base">
                <a:spcBef>
                  <a:spcPct val="0"/>
                </a:spcBef>
                <a:spcAft>
                  <a:spcPct val="0"/>
                </a:spcAft>
              </a:pPr>
              <a:t>25</a:t>
            </a:fld>
            <a:endParaRPr altLang="ru-RU">
              <a:solidFill>
                <a:srgbClr val="FFFFFF"/>
              </a:solidFill>
              <a:ea typeface="Microsoft YaHei" pitchFamily="34" charset="-122"/>
            </a:endParaRPr>
          </a:p>
        </p:txBody>
      </p:sp>
      <p:sp>
        <p:nvSpPr>
          <p:cNvPr id="24579" name="Номер слайда 2"/>
          <p:cNvSpPr>
            <a:spLocks/>
          </p:cNvSpPr>
          <p:nvPr/>
        </p:nvSpPr>
        <p:spPr bwMode="auto">
          <a:xfrm>
            <a:off x="6553200" y="6356350"/>
            <a:ext cx="2132013" cy="363538"/>
          </a:xfrm>
          <a:custGeom>
            <a:avLst/>
            <a:gdLst>
              <a:gd name="T0" fmla="*/ 1066140 w 21600"/>
              <a:gd name="T1" fmla="*/ 0 h 21600"/>
              <a:gd name="T2" fmla="*/ 2132280 w 21600"/>
              <a:gd name="T3" fmla="*/ 181620 h 21600"/>
              <a:gd name="T4" fmla="*/ 1066140 w 21600"/>
              <a:gd name="T5" fmla="*/ 363239 h 21600"/>
              <a:gd name="T6" fmla="*/ 0 w 21600"/>
              <a:gd name="T7" fmla="*/ 1816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E91DAC90-B2D0-44D7-A533-D6792E642DCC}" type="slidenum">
              <a:rPr lang="ru-RU" altLang="ru-RU" sz="1200">
                <a:solidFill>
                  <a:srgbClr val="898989"/>
                </a:solidFill>
                <a:ea typeface="Microsoft YaHei" pitchFamily="34" charset="-122"/>
              </a:rPr>
              <a:pPr algn="r"/>
              <a:t>25</a:t>
            </a:fld>
            <a:endParaRPr lang="ru-RU" altLang="ru-RU" sz="1200">
              <a:solidFill>
                <a:srgbClr val="898989"/>
              </a:solidFill>
              <a:ea typeface="Microsoft YaHei" pitchFamily="34" charset="-122"/>
            </a:endParaRPr>
          </a:p>
        </p:txBody>
      </p:sp>
      <p:sp>
        <p:nvSpPr>
          <p:cNvPr id="24580"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9B77FA02-D9D4-419E-B56F-BC48D6CE1DCA}" type="slidenum">
              <a:rPr lang="ru-RU" altLang="ru-RU" sz="1200">
                <a:solidFill>
                  <a:srgbClr val="898989"/>
                </a:solidFill>
                <a:ea typeface="Microsoft YaHei" pitchFamily="34" charset="-122"/>
              </a:rPr>
              <a:pPr algn="r"/>
              <a:t>25</a:t>
            </a:fld>
            <a:endParaRPr lang="ru-RU" altLang="ru-RU" sz="1200">
              <a:solidFill>
                <a:srgbClr val="898989"/>
              </a:solidFill>
              <a:ea typeface="Microsoft YaHei" pitchFamily="34" charset="-122"/>
            </a:endParaRPr>
          </a:p>
        </p:txBody>
      </p:sp>
      <p:pic>
        <p:nvPicPr>
          <p:cNvPr id="24581"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8" y="-17463"/>
            <a:ext cx="91789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3"/>
          <p:cNvSpPr>
            <a:spLocks/>
          </p:cNvSpPr>
          <p:nvPr/>
        </p:nvSpPr>
        <p:spPr bwMode="auto">
          <a:xfrm>
            <a:off x="0" y="0"/>
            <a:ext cx="9144000" cy="520700"/>
          </a:xfrm>
          <a:custGeom>
            <a:avLst/>
            <a:gdLst>
              <a:gd name="T0" fmla="*/ 4572000 w 21600"/>
              <a:gd name="T1" fmla="*/ 0 h 21600"/>
              <a:gd name="T2" fmla="*/ 9144000 w 21600"/>
              <a:gd name="T3" fmla="*/ 260280 h 21600"/>
              <a:gd name="T4" fmla="*/ 4572000 w 21600"/>
              <a:gd name="T5" fmla="*/ 520560 h 21600"/>
              <a:gd name="T6" fmla="*/ 0 w 21600"/>
              <a:gd name="T7" fmla="*/ 2602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en-US" altLang="ru-RU" sz="2800" b="1" dirty="0">
                <a:solidFill>
                  <a:srgbClr val="001132"/>
                </a:solidFill>
                <a:latin typeface="Times New Roman" panose="02020603050405020304" pitchFamily="18" charset="0"/>
                <a:ea typeface="Microsoft YaHei" pitchFamily="34" charset="-122"/>
                <a:cs typeface="Times New Roman" panose="02020603050405020304" pitchFamily="18" charset="0"/>
              </a:rPr>
              <a:t>ACKNOWLEDGMENTS</a:t>
            </a:r>
            <a:endParaRPr lang="ru-RU" altLang="ru-RU" sz="2800" b="1" dirty="0">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24583" name="Rectangle 4"/>
          <p:cNvSpPr>
            <a:spLocks/>
          </p:cNvSpPr>
          <p:nvPr/>
        </p:nvSpPr>
        <p:spPr bwMode="auto">
          <a:xfrm>
            <a:off x="6361" y="782353"/>
            <a:ext cx="9151938" cy="1941173"/>
          </a:xfrm>
          <a:custGeom>
            <a:avLst/>
            <a:gdLst>
              <a:gd name="T0" fmla="*/ 4575960 w 21600"/>
              <a:gd name="T1" fmla="*/ 0 h 21600"/>
              <a:gd name="T2" fmla="*/ 9151919 w 21600"/>
              <a:gd name="T3" fmla="*/ 1571580 h 21600"/>
              <a:gd name="T4" fmla="*/ 4575960 w 21600"/>
              <a:gd name="T5" fmla="*/ 3143159 h 21600"/>
              <a:gd name="T6" fmla="*/ 0 w 21600"/>
              <a:gd name="T7" fmla="*/ 15715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a:r>
              <a:rPr lang="ru-RU" altLang="ru-RU" sz="2000" b="1" dirty="0">
                <a:solidFill>
                  <a:srgbClr val="001132"/>
                </a:solidFill>
                <a:latin typeface="Times New Roman" pitchFamily="18" charset="0"/>
                <a:ea typeface="Microsoft YaHei" pitchFamily="34" charset="-122"/>
              </a:rPr>
              <a:t>1. </a:t>
            </a:r>
            <a:r>
              <a:rPr lang="en-US" altLang="ru-RU" sz="2000" b="1" dirty="0">
                <a:solidFill>
                  <a:srgbClr val="001132"/>
                </a:solidFill>
                <a:latin typeface="Times New Roman" pitchFamily="18" charset="0"/>
                <a:ea typeface="Microsoft YaHei" pitchFamily="34" charset="-122"/>
              </a:rPr>
              <a:t>S</a:t>
            </a:r>
            <a:r>
              <a:rPr lang="ru-RU" altLang="ru-RU" sz="2000" b="1" dirty="0" err="1">
                <a:solidFill>
                  <a:srgbClr val="001132"/>
                </a:solidFill>
                <a:latin typeface="Times New Roman" pitchFamily="18" charset="0"/>
                <a:ea typeface="Microsoft YaHei" pitchFamily="34" charset="-122"/>
              </a:rPr>
              <a:t>tudent</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University</a:t>
            </a:r>
            <a:r>
              <a:rPr lang="ru-RU" altLang="ru-RU" sz="2000" b="1" dirty="0">
                <a:solidFill>
                  <a:srgbClr val="001132"/>
                </a:solidFill>
                <a:latin typeface="Times New Roman" pitchFamily="18" charset="0"/>
                <a:ea typeface="Microsoft YaHei" pitchFamily="34" charset="-122"/>
              </a:rPr>
              <a:t> D. </a:t>
            </a:r>
            <a:r>
              <a:rPr lang="ru-RU" altLang="ru-RU" sz="2000" b="1" dirty="0" err="1">
                <a:solidFill>
                  <a:srgbClr val="001132"/>
                </a:solidFill>
                <a:latin typeface="Times New Roman" pitchFamily="18" charset="0"/>
                <a:ea typeface="Microsoft YaHei" pitchFamily="34" charset="-122"/>
              </a:rPr>
              <a:t>Yu</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Ovchinnikov</a:t>
            </a:r>
            <a:r>
              <a:rPr lang="en-US" altLang="ru-RU" sz="2000" b="1" dirty="0">
                <a:solidFill>
                  <a:srgbClr val="001132"/>
                </a:solidFill>
                <a:latin typeface="Times New Roman" pitchFamily="18" charset="0"/>
                <a:ea typeface="Microsoft YaHei" pitchFamily="34" charset="-122"/>
              </a:rPr>
              <a:t>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for</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assistance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in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collection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field</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data</a:t>
            </a:r>
            <a:r>
              <a:rPr lang="ru-RU" altLang="ru-RU" sz="2000" b="1" dirty="0">
                <a:solidFill>
                  <a:srgbClr val="001132"/>
                </a:solidFill>
                <a:latin typeface="Times New Roman" pitchFamily="18" charset="0"/>
                <a:ea typeface="Microsoft YaHei" pitchFamily="34" charset="-122"/>
              </a:rPr>
              <a:t>.</a:t>
            </a:r>
          </a:p>
          <a:p>
            <a:pPr algn="just"/>
            <a:r>
              <a:rPr lang="ru-RU" altLang="ru-RU" sz="2000" b="1" dirty="0">
                <a:solidFill>
                  <a:srgbClr val="001132"/>
                </a:solidFill>
                <a:latin typeface="Times New Roman" pitchFamily="18" charset="0"/>
                <a:ea typeface="Microsoft YaHei" pitchFamily="34" charset="-122"/>
              </a:rPr>
              <a:t> 2.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University</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for</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opportunity</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to</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fielding</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practice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and</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provision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transport</a:t>
            </a:r>
            <a:r>
              <a:rPr lang="ru-RU" altLang="ru-RU" sz="2000" b="1" dirty="0">
                <a:solidFill>
                  <a:srgbClr val="001132"/>
                </a:solidFill>
                <a:latin typeface="Times New Roman" pitchFamily="18" charset="0"/>
                <a:ea typeface="Microsoft YaHei" pitchFamily="34" charset="-122"/>
              </a:rPr>
              <a:t>.</a:t>
            </a:r>
          </a:p>
          <a:p>
            <a:pPr algn="just"/>
            <a:r>
              <a:rPr lang="ru-RU" altLang="ru-RU" sz="2000" b="1" dirty="0">
                <a:solidFill>
                  <a:srgbClr val="001132"/>
                </a:solidFill>
                <a:latin typeface="Times New Roman" pitchFamily="18" charset="0"/>
                <a:ea typeface="Microsoft YaHei" pitchFamily="34" charset="-122"/>
              </a:rPr>
              <a:t>3. </a:t>
            </a:r>
            <a:r>
              <a:rPr lang="ru-RU" altLang="ru-RU" sz="2000" b="1" dirty="0" err="1">
                <a:solidFill>
                  <a:srgbClr val="001132"/>
                </a:solidFill>
                <a:latin typeface="Times New Roman" pitchFamily="18" charset="0"/>
                <a:ea typeface="Microsoft YaHei" pitchFamily="34" charset="-122"/>
              </a:rPr>
              <a:t>Laboratory</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Ecotone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and</a:t>
            </a:r>
            <a:r>
              <a:rPr lang="ru-RU" altLang="ru-RU" sz="2000" b="1" dirty="0">
                <a:solidFill>
                  <a:srgbClr val="001132"/>
                </a:solidFill>
                <a:latin typeface="Times New Roman" pitchFamily="18" charset="0"/>
                <a:ea typeface="Microsoft YaHei" pitchFamily="34" charset="-122"/>
              </a:rPr>
              <a:t> A.</a:t>
            </a:r>
            <a:r>
              <a:rPr lang="en-US" altLang="ru-RU" sz="2000" b="1" dirty="0">
                <a:solidFill>
                  <a:srgbClr val="001132"/>
                </a:solidFill>
                <a:latin typeface="Times New Roman" pitchFamily="18" charset="0"/>
                <a:ea typeface="Microsoft YaHei" pitchFamily="34" charset="-122"/>
              </a:rPr>
              <a:t> 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Pazhenkov</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for</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organization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visits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to</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some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NS</a:t>
            </a:r>
            <a:r>
              <a:rPr lang="ru-RU" altLang="ru-RU" sz="2000" b="1" dirty="0">
                <a:solidFill>
                  <a:srgbClr val="001132"/>
                </a:solidFill>
                <a:latin typeface="Times New Roman" pitchFamily="18" charset="0"/>
                <a:ea typeface="Microsoft YaHei" pitchFamily="34" charset="-122"/>
              </a:rPr>
              <a:t>.</a:t>
            </a:r>
          </a:p>
        </p:txBody>
      </p:sp>
      <p:sp>
        <p:nvSpPr>
          <p:cNvPr id="10" name="TextBox 4">
            <a:extLst>
              <a:ext uri="{FF2B5EF4-FFF2-40B4-BE49-F238E27FC236}">
                <a16:creationId xmlns:a16="http://schemas.microsoft.com/office/drawing/2014/main" id="{9A38D154-B505-48C7-81DC-C7FEC61D456F}"/>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25</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E2F46E4-E588-4472-9FD2-323EAFAD2962}"/>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7" name="Прямоугольник 6">
            <a:extLst>
              <a:ext uri="{FF2B5EF4-FFF2-40B4-BE49-F238E27FC236}">
                <a16:creationId xmlns:a16="http://schemas.microsoft.com/office/drawing/2014/main" id="{CF908A0B-5A27-4E7D-8392-AD0E9A1BB331}"/>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8" name="TextBox 4"/>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3</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pic>
        <p:nvPicPr>
          <p:cNvPr id="15" name="Picture 44" descr="атлас 057">
            <a:extLst>
              <a:ext uri="{FF2B5EF4-FFF2-40B4-BE49-F238E27FC236}">
                <a16:creationId xmlns:a16="http://schemas.microsoft.com/office/drawing/2014/main" id="{EB2586CE-D912-4271-A707-6A5A845442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5513" y="188913"/>
            <a:ext cx="4654550" cy="6570662"/>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sp>
        <p:nvSpPr>
          <p:cNvPr id="17" name="Freeform 45">
            <a:extLst>
              <a:ext uri="{FF2B5EF4-FFF2-40B4-BE49-F238E27FC236}">
                <a16:creationId xmlns:a16="http://schemas.microsoft.com/office/drawing/2014/main" id="{FD7AA3EE-4B1E-42A7-8E18-19F56E0F299D}"/>
              </a:ext>
            </a:extLst>
          </p:cNvPr>
          <p:cNvSpPr>
            <a:spLocks/>
          </p:cNvSpPr>
          <p:nvPr/>
        </p:nvSpPr>
        <p:spPr bwMode="auto">
          <a:xfrm>
            <a:off x="2700338" y="2168525"/>
            <a:ext cx="3671887" cy="684213"/>
          </a:xfrm>
          <a:custGeom>
            <a:avLst/>
            <a:gdLst>
              <a:gd name="T0" fmla="*/ 0 w 2404"/>
              <a:gd name="T1" fmla="*/ 431 h 431"/>
              <a:gd name="T2" fmla="*/ 136 w 2404"/>
              <a:gd name="T3" fmla="*/ 295 h 431"/>
              <a:gd name="T4" fmla="*/ 408 w 2404"/>
              <a:gd name="T5" fmla="*/ 204 h 431"/>
              <a:gd name="T6" fmla="*/ 725 w 2404"/>
              <a:gd name="T7" fmla="*/ 385 h 431"/>
              <a:gd name="T8" fmla="*/ 952 w 2404"/>
              <a:gd name="T9" fmla="*/ 295 h 431"/>
              <a:gd name="T10" fmla="*/ 1224 w 2404"/>
              <a:gd name="T11" fmla="*/ 295 h 431"/>
              <a:gd name="T12" fmla="*/ 1406 w 2404"/>
              <a:gd name="T13" fmla="*/ 204 h 431"/>
              <a:gd name="T14" fmla="*/ 1633 w 2404"/>
              <a:gd name="T15" fmla="*/ 159 h 431"/>
              <a:gd name="T16" fmla="*/ 1995 w 2404"/>
              <a:gd name="T17" fmla="*/ 23 h 431"/>
              <a:gd name="T18" fmla="*/ 2268 w 2404"/>
              <a:gd name="T19" fmla="*/ 23 h 431"/>
              <a:gd name="T20" fmla="*/ 2404 w 2404"/>
              <a:gd name="T21" fmla="*/ 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4" h="431">
                <a:moveTo>
                  <a:pt x="0" y="431"/>
                </a:moveTo>
                <a:cubicBezTo>
                  <a:pt x="34" y="382"/>
                  <a:pt x="68" y="333"/>
                  <a:pt x="136" y="295"/>
                </a:cubicBezTo>
                <a:cubicBezTo>
                  <a:pt x="204" y="257"/>
                  <a:pt x="310" y="189"/>
                  <a:pt x="408" y="204"/>
                </a:cubicBezTo>
                <a:cubicBezTo>
                  <a:pt x="506" y="219"/>
                  <a:pt x="634" y="370"/>
                  <a:pt x="725" y="385"/>
                </a:cubicBezTo>
                <a:cubicBezTo>
                  <a:pt x="816" y="400"/>
                  <a:pt x="869" y="310"/>
                  <a:pt x="952" y="295"/>
                </a:cubicBezTo>
                <a:cubicBezTo>
                  <a:pt x="1035" y="280"/>
                  <a:pt x="1148" y="310"/>
                  <a:pt x="1224" y="295"/>
                </a:cubicBezTo>
                <a:cubicBezTo>
                  <a:pt x="1300" y="280"/>
                  <a:pt x="1338" y="227"/>
                  <a:pt x="1406" y="204"/>
                </a:cubicBezTo>
                <a:cubicBezTo>
                  <a:pt x="1474" y="181"/>
                  <a:pt x="1535" y="189"/>
                  <a:pt x="1633" y="159"/>
                </a:cubicBezTo>
                <a:cubicBezTo>
                  <a:pt x="1731" y="129"/>
                  <a:pt x="1889" y="46"/>
                  <a:pt x="1995" y="23"/>
                </a:cubicBezTo>
                <a:cubicBezTo>
                  <a:pt x="2101" y="0"/>
                  <a:pt x="2200" y="23"/>
                  <a:pt x="2268" y="23"/>
                </a:cubicBezTo>
                <a:cubicBezTo>
                  <a:pt x="2336" y="23"/>
                  <a:pt x="2381" y="23"/>
                  <a:pt x="2404" y="23"/>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Text Box 4">
            <a:extLst>
              <a:ext uri="{FF2B5EF4-FFF2-40B4-BE49-F238E27FC236}">
                <a16:creationId xmlns:a16="http://schemas.microsoft.com/office/drawing/2014/main" id="{3B9D460D-50B3-4648-A956-2CC52C6E5500}"/>
              </a:ext>
            </a:extLst>
          </p:cNvPr>
          <p:cNvSpPr txBox="1">
            <a:spLocks noChangeArrowheads="1"/>
          </p:cNvSpPr>
          <p:nvPr/>
        </p:nvSpPr>
        <p:spPr bwMode="auto">
          <a:xfrm>
            <a:off x="511175" y="188640"/>
            <a:ext cx="3671888"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800" b="1" dirty="0">
                <a:solidFill>
                  <a:srgbClr val="001132"/>
                </a:solidFill>
                <a:latin typeface="Arial" panose="020B0604020202020204" pitchFamily="34" charset="0"/>
                <a:cs typeface="Times New Roman" panose="02020603050405020304" pitchFamily="18" charset="0"/>
              </a:rPr>
              <a:t>Geobotanical zoning of the Samara region</a:t>
            </a:r>
            <a:endParaRPr lang="ru-RU" altLang="ru-RU" sz="2800" b="1" dirty="0">
              <a:solidFill>
                <a:srgbClr val="001132"/>
              </a:solidFill>
              <a:latin typeface="Arial" panose="020B0604020202020204" pitchFamily="34" charset="0"/>
            </a:endParaRPr>
          </a:p>
        </p:txBody>
      </p:sp>
      <p:sp>
        <p:nvSpPr>
          <p:cNvPr id="11" name="Text Box 46">
            <a:extLst>
              <a:ext uri="{FF2B5EF4-FFF2-40B4-BE49-F238E27FC236}">
                <a16:creationId xmlns:a16="http://schemas.microsoft.com/office/drawing/2014/main" id="{A888D83F-AFBB-4866-B5E8-B71BC17471C0}"/>
              </a:ext>
            </a:extLst>
          </p:cNvPr>
          <p:cNvSpPr txBox="1">
            <a:spLocks noChangeArrowheads="1"/>
          </p:cNvSpPr>
          <p:nvPr/>
        </p:nvSpPr>
        <p:spPr bwMode="auto">
          <a:xfrm>
            <a:off x="3347865" y="2924944"/>
            <a:ext cx="280831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3500" b="1" dirty="0" err="1">
                <a:solidFill>
                  <a:srgbClr val="CC0000"/>
                </a:solidFill>
                <a:latin typeface="Arial Black" panose="020B0A04020102020204" pitchFamily="34" charset="0"/>
              </a:rPr>
              <a:t>steppe</a:t>
            </a:r>
            <a:r>
              <a:rPr lang="en-US" altLang="ru-RU" sz="3500" b="1" dirty="0">
                <a:solidFill>
                  <a:srgbClr val="CC0000"/>
                </a:solidFill>
                <a:latin typeface="Arial Black" panose="020B0A04020102020204" pitchFamily="34" charset="0"/>
              </a:rPr>
              <a:t> zone</a:t>
            </a:r>
            <a:endParaRPr lang="ru-RU" altLang="ru-RU" sz="3500" b="1" dirty="0">
              <a:solidFill>
                <a:srgbClr val="CC0000"/>
              </a:solidFill>
              <a:latin typeface="Arial Black" panose="020B0A04020102020204" pitchFamily="34" charset="0"/>
            </a:endParaRPr>
          </a:p>
        </p:txBody>
      </p:sp>
      <p:sp>
        <p:nvSpPr>
          <p:cNvPr id="12" name="Text Box 48">
            <a:extLst>
              <a:ext uri="{FF2B5EF4-FFF2-40B4-BE49-F238E27FC236}">
                <a16:creationId xmlns:a16="http://schemas.microsoft.com/office/drawing/2014/main" id="{55EFECF2-5610-467D-ACAB-3748828F068F}"/>
              </a:ext>
            </a:extLst>
          </p:cNvPr>
          <p:cNvSpPr txBox="1">
            <a:spLocks noChangeArrowheads="1"/>
          </p:cNvSpPr>
          <p:nvPr/>
        </p:nvSpPr>
        <p:spPr bwMode="auto">
          <a:xfrm>
            <a:off x="2195513" y="1395353"/>
            <a:ext cx="44377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3500" b="1" dirty="0" err="1">
                <a:solidFill>
                  <a:srgbClr val="CC0000"/>
                </a:solidFill>
                <a:latin typeface="Arial Black" panose="020B0A04020102020204" pitchFamily="34" charset="0"/>
              </a:rPr>
              <a:t>forest-steppe</a:t>
            </a:r>
            <a:r>
              <a:rPr lang="en-US" altLang="ru-RU" sz="3500" b="1" dirty="0">
                <a:solidFill>
                  <a:srgbClr val="CC0000"/>
                </a:solidFill>
                <a:latin typeface="Arial Black" panose="020B0A04020102020204" pitchFamily="34" charset="0"/>
              </a:rPr>
              <a:t> zone</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E2F46E4-E588-4472-9FD2-323EAFAD2962}"/>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7" name="Прямоугольник 6">
            <a:extLst>
              <a:ext uri="{FF2B5EF4-FFF2-40B4-BE49-F238E27FC236}">
                <a16:creationId xmlns:a16="http://schemas.microsoft.com/office/drawing/2014/main" id="{CF908A0B-5A27-4E7D-8392-AD0E9A1BB331}"/>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a:extLst>
              <a:ext uri="{FF2B5EF4-FFF2-40B4-BE49-F238E27FC236}">
                <a16:creationId xmlns:a16="http://schemas.microsoft.com/office/drawing/2014/main" id="{89C91499-7A72-4354-9F19-2E1D2FFAB9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1917059" y="430587"/>
            <a:ext cx="4757005" cy="5281204"/>
          </a:xfrm>
          <a:prstGeom prst="rect">
            <a:avLst/>
          </a:prstGeom>
        </p:spPr>
      </p:pic>
      <p:pic>
        <p:nvPicPr>
          <p:cNvPr id="5" name="Рисунок 4">
            <a:extLst>
              <a:ext uri="{FF2B5EF4-FFF2-40B4-BE49-F238E27FC236}">
                <a16:creationId xmlns:a16="http://schemas.microsoft.com/office/drawing/2014/main" id="{99462BE1-4DE7-4E02-A6AB-AABEFE51DC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2659871" y="1776022"/>
            <a:ext cx="3271380" cy="5281200"/>
          </a:xfrm>
          <a:prstGeom prst="rect">
            <a:avLst/>
          </a:prstGeom>
        </p:spPr>
      </p:pic>
      <p:sp>
        <p:nvSpPr>
          <p:cNvPr id="9" name="Freeform 45">
            <a:extLst>
              <a:ext uri="{FF2B5EF4-FFF2-40B4-BE49-F238E27FC236}">
                <a16:creationId xmlns:a16="http://schemas.microsoft.com/office/drawing/2014/main" id="{CABC9890-C676-423E-BC3D-70ACD9113C30}"/>
              </a:ext>
            </a:extLst>
          </p:cNvPr>
          <p:cNvSpPr>
            <a:spLocks/>
          </p:cNvSpPr>
          <p:nvPr/>
        </p:nvSpPr>
        <p:spPr bwMode="auto">
          <a:xfrm>
            <a:off x="2239553" y="2996195"/>
            <a:ext cx="4306645" cy="749266"/>
          </a:xfrm>
          <a:custGeom>
            <a:avLst/>
            <a:gdLst>
              <a:gd name="T0" fmla="*/ 0 w 2404"/>
              <a:gd name="T1" fmla="*/ 431 h 431"/>
              <a:gd name="T2" fmla="*/ 136 w 2404"/>
              <a:gd name="T3" fmla="*/ 295 h 431"/>
              <a:gd name="T4" fmla="*/ 408 w 2404"/>
              <a:gd name="T5" fmla="*/ 204 h 431"/>
              <a:gd name="T6" fmla="*/ 725 w 2404"/>
              <a:gd name="T7" fmla="*/ 385 h 431"/>
              <a:gd name="T8" fmla="*/ 952 w 2404"/>
              <a:gd name="T9" fmla="*/ 295 h 431"/>
              <a:gd name="T10" fmla="*/ 1224 w 2404"/>
              <a:gd name="T11" fmla="*/ 295 h 431"/>
              <a:gd name="T12" fmla="*/ 1406 w 2404"/>
              <a:gd name="T13" fmla="*/ 204 h 431"/>
              <a:gd name="T14" fmla="*/ 1633 w 2404"/>
              <a:gd name="T15" fmla="*/ 159 h 431"/>
              <a:gd name="T16" fmla="*/ 1995 w 2404"/>
              <a:gd name="T17" fmla="*/ 23 h 431"/>
              <a:gd name="T18" fmla="*/ 2268 w 2404"/>
              <a:gd name="T19" fmla="*/ 23 h 431"/>
              <a:gd name="T20" fmla="*/ 2404 w 2404"/>
              <a:gd name="T21" fmla="*/ 23 h 431"/>
              <a:gd name="connsiteX0" fmla="*/ 0 w 10000"/>
              <a:gd name="connsiteY0" fmla="*/ 9704 h 9704"/>
              <a:gd name="connsiteX1" fmla="*/ 566 w 10000"/>
              <a:gd name="connsiteY1" fmla="*/ 6549 h 9704"/>
              <a:gd name="connsiteX2" fmla="*/ 1697 w 10000"/>
              <a:gd name="connsiteY2" fmla="*/ 4437 h 9704"/>
              <a:gd name="connsiteX3" fmla="*/ 3016 w 10000"/>
              <a:gd name="connsiteY3" fmla="*/ 7848 h 9704"/>
              <a:gd name="connsiteX4" fmla="*/ 3960 w 10000"/>
              <a:gd name="connsiteY4" fmla="*/ 6549 h 9704"/>
              <a:gd name="connsiteX5" fmla="*/ 5092 w 10000"/>
              <a:gd name="connsiteY5" fmla="*/ 6549 h 9704"/>
              <a:gd name="connsiteX6" fmla="*/ 5849 w 10000"/>
              <a:gd name="connsiteY6" fmla="*/ 4437 h 9704"/>
              <a:gd name="connsiteX7" fmla="*/ 6793 w 10000"/>
              <a:gd name="connsiteY7" fmla="*/ 3393 h 9704"/>
              <a:gd name="connsiteX8" fmla="*/ 8299 w 10000"/>
              <a:gd name="connsiteY8" fmla="*/ 238 h 9704"/>
              <a:gd name="connsiteX9" fmla="*/ 9434 w 10000"/>
              <a:gd name="connsiteY9" fmla="*/ 238 h 9704"/>
              <a:gd name="connsiteX10" fmla="*/ 10000 w 10000"/>
              <a:gd name="connsiteY10" fmla="*/ 238 h 9704"/>
              <a:gd name="connsiteX0" fmla="*/ 0 w 10000"/>
              <a:gd name="connsiteY0" fmla="*/ 10000 h 10000"/>
              <a:gd name="connsiteX1" fmla="*/ 566 w 10000"/>
              <a:gd name="connsiteY1" fmla="*/ 6749 h 10000"/>
              <a:gd name="connsiteX2" fmla="*/ 1697 w 10000"/>
              <a:gd name="connsiteY2" fmla="*/ 4572 h 10000"/>
              <a:gd name="connsiteX3" fmla="*/ 3016 w 10000"/>
              <a:gd name="connsiteY3" fmla="*/ 8087 h 10000"/>
              <a:gd name="connsiteX4" fmla="*/ 3931 w 10000"/>
              <a:gd name="connsiteY4" fmla="*/ 6175 h 10000"/>
              <a:gd name="connsiteX5" fmla="*/ 5092 w 10000"/>
              <a:gd name="connsiteY5" fmla="*/ 6749 h 10000"/>
              <a:gd name="connsiteX6" fmla="*/ 5849 w 10000"/>
              <a:gd name="connsiteY6" fmla="*/ 4572 h 10000"/>
              <a:gd name="connsiteX7" fmla="*/ 6793 w 10000"/>
              <a:gd name="connsiteY7" fmla="*/ 3496 h 10000"/>
              <a:gd name="connsiteX8" fmla="*/ 8299 w 10000"/>
              <a:gd name="connsiteY8" fmla="*/ 245 h 10000"/>
              <a:gd name="connsiteX9" fmla="*/ 9434 w 10000"/>
              <a:gd name="connsiteY9" fmla="*/ 245 h 10000"/>
              <a:gd name="connsiteX10" fmla="*/ 10000 w 10000"/>
              <a:gd name="connsiteY10" fmla="*/ 245 h 10000"/>
              <a:gd name="connsiteX0" fmla="*/ 0 w 10000"/>
              <a:gd name="connsiteY0" fmla="*/ 10000 h 10000"/>
              <a:gd name="connsiteX1" fmla="*/ 566 w 10000"/>
              <a:gd name="connsiteY1" fmla="*/ 6749 h 10000"/>
              <a:gd name="connsiteX2" fmla="*/ 1997 w 10000"/>
              <a:gd name="connsiteY2" fmla="*/ 4763 h 10000"/>
              <a:gd name="connsiteX3" fmla="*/ 3016 w 10000"/>
              <a:gd name="connsiteY3" fmla="*/ 8087 h 10000"/>
              <a:gd name="connsiteX4" fmla="*/ 3931 w 10000"/>
              <a:gd name="connsiteY4" fmla="*/ 6175 h 10000"/>
              <a:gd name="connsiteX5" fmla="*/ 5092 w 10000"/>
              <a:gd name="connsiteY5" fmla="*/ 6749 h 10000"/>
              <a:gd name="connsiteX6" fmla="*/ 5849 w 10000"/>
              <a:gd name="connsiteY6" fmla="*/ 4572 h 10000"/>
              <a:gd name="connsiteX7" fmla="*/ 6793 w 10000"/>
              <a:gd name="connsiteY7" fmla="*/ 3496 h 10000"/>
              <a:gd name="connsiteX8" fmla="*/ 8299 w 10000"/>
              <a:gd name="connsiteY8" fmla="*/ 245 h 10000"/>
              <a:gd name="connsiteX9" fmla="*/ 9434 w 10000"/>
              <a:gd name="connsiteY9" fmla="*/ 245 h 10000"/>
              <a:gd name="connsiteX10" fmla="*/ 10000 w 10000"/>
              <a:gd name="connsiteY10" fmla="*/ 245 h 10000"/>
              <a:gd name="connsiteX0" fmla="*/ 0 w 10000"/>
              <a:gd name="connsiteY0" fmla="*/ 10000 h 10000"/>
              <a:gd name="connsiteX1" fmla="*/ 668 w 10000"/>
              <a:gd name="connsiteY1" fmla="*/ 7323 h 10000"/>
              <a:gd name="connsiteX2" fmla="*/ 1997 w 10000"/>
              <a:gd name="connsiteY2" fmla="*/ 4763 h 10000"/>
              <a:gd name="connsiteX3" fmla="*/ 3016 w 10000"/>
              <a:gd name="connsiteY3" fmla="*/ 8087 h 10000"/>
              <a:gd name="connsiteX4" fmla="*/ 3931 w 10000"/>
              <a:gd name="connsiteY4" fmla="*/ 6175 h 10000"/>
              <a:gd name="connsiteX5" fmla="*/ 5092 w 10000"/>
              <a:gd name="connsiteY5" fmla="*/ 6749 h 10000"/>
              <a:gd name="connsiteX6" fmla="*/ 5849 w 10000"/>
              <a:gd name="connsiteY6" fmla="*/ 4572 h 10000"/>
              <a:gd name="connsiteX7" fmla="*/ 6793 w 10000"/>
              <a:gd name="connsiteY7" fmla="*/ 3496 h 10000"/>
              <a:gd name="connsiteX8" fmla="*/ 8299 w 10000"/>
              <a:gd name="connsiteY8" fmla="*/ 245 h 10000"/>
              <a:gd name="connsiteX9" fmla="*/ 9434 w 10000"/>
              <a:gd name="connsiteY9" fmla="*/ 245 h 10000"/>
              <a:gd name="connsiteX10" fmla="*/ 10000 w 10000"/>
              <a:gd name="connsiteY10" fmla="*/ 245 h 10000"/>
              <a:gd name="connsiteX0" fmla="*/ 0 w 9927"/>
              <a:gd name="connsiteY0" fmla="*/ 10622 h 10622"/>
              <a:gd name="connsiteX1" fmla="*/ 595 w 9927"/>
              <a:gd name="connsiteY1" fmla="*/ 7323 h 10622"/>
              <a:gd name="connsiteX2" fmla="*/ 1924 w 9927"/>
              <a:gd name="connsiteY2" fmla="*/ 4763 h 10622"/>
              <a:gd name="connsiteX3" fmla="*/ 2943 w 9927"/>
              <a:gd name="connsiteY3" fmla="*/ 8087 h 10622"/>
              <a:gd name="connsiteX4" fmla="*/ 3858 w 9927"/>
              <a:gd name="connsiteY4" fmla="*/ 6175 h 10622"/>
              <a:gd name="connsiteX5" fmla="*/ 5019 w 9927"/>
              <a:gd name="connsiteY5" fmla="*/ 6749 h 10622"/>
              <a:gd name="connsiteX6" fmla="*/ 5776 w 9927"/>
              <a:gd name="connsiteY6" fmla="*/ 4572 h 10622"/>
              <a:gd name="connsiteX7" fmla="*/ 6720 w 9927"/>
              <a:gd name="connsiteY7" fmla="*/ 3496 h 10622"/>
              <a:gd name="connsiteX8" fmla="*/ 8226 w 9927"/>
              <a:gd name="connsiteY8" fmla="*/ 245 h 10622"/>
              <a:gd name="connsiteX9" fmla="*/ 9361 w 9927"/>
              <a:gd name="connsiteY9" fmla="*/ 245 h 10622"/>
              <a:gd name="connsiteX10" fmla="*/ 9927 w 9927"/>
              <a:gd name="connsiteY10" fmla="*/ 245 h 10622"/>
              <a:gd name="connsiteX0" fmla="*/ 0 w 10000"/>
              <a:gd name="connsiteY0" fmla="*/ 10000 h 10000"/>
              <a:gd name="connsiteX1" fmla="*/ 599 w 10000"/>
              <a:gd name="connsiteY1" fmla="*/ 6894 h 10000"/>
              <a:gd name="connsiteX2" fmla="*/ 1791 w 10000"/>
              <a:gd name="connsiteY2" fmla="*/ 5114 h 10000"/>
              <a:gd name="connsiteX3" fmla="*/ 2965 w 10000"/>
              <a:gd name="connsiteY3" fmla="*/ 7613 h 10000"/>
              <a:gd name="connsiteX4" fmla="*/ 3886 w 10000"/>
              <a:gd name="connsiteY4" fmla="*/ 5813 h 10000"/>
              <a:gd name="connsiteX5" fmla="*/ 5056 w 10000"/>
              <a:gd name="connsiteY5" fmla="*/ 6354 h 10000"/>
              <a:gd name="connsiteX6" fmla="*/ 5818 w 10000"/>
              <a:gd name="connsiteY6" fmla="*/ 4304 h 10000"/>
              <a:gd name="connsiteX7" fmla="*/ 6769 w 10000"/>
              <a:gd name="connsiteY7" fmla="*/ 3291 h 10000"/>
              <a:gd name="connsiteX8" fmla="*/ 8286 w 10000"/>
              <a:gd name="connsiteY8" fmla="*/ 231 h 10000"/>
              <a:gd name="connsiteX9" fmla="*/ 9430 w 10000"/>
              <a:gd name="connsiteY9" fmla="*/ 231 h 10000"/>
              <a:gd name="connsiteX10" fmla="*/ 10000 w 10000"/>
              <a:gd name="connsiteY10" fmla="*/ 231 h 10000"/>
              <a:gd name="connsiteX0" fmla="*/ 0 w 10000"/>
              <a:gd name="connsiteY0" fmla="*/ 10000 h 10000"/>
              <a:gd name="connsiteX1" fmla="*/ 599 w 10000"/>
              <a:gd name="connsiteY1" fmla="*/ 6894 h 10000"/>
              <a:gd name="connsiteX2" fmla="*/ 1791 w 10000"/>
              <a:gd name="connsiteY2" fmla="*/ 5114 h 10000"/>
              <a:gd name="connsiteX3" fmla="*/ 2965 w 10000"/>
              <a:gd name="connsiteY3" fmla="*/ 6938 h 10000"/>
              <a:gd name="connsiteX4" fmla="*/ 3886 w 10000"/>
              <a:gd name="connsiteY4" fmla="*/ 5813 h 10000"/>
              <a:gd name="connsiteX5" fmla="*/ 5056 w 10000"/>
              <a:gd name="connsiteY5" fmla="*/ 6354 h 10000"/>
              <a:gd name="connsiteX6" fmla="*/ 5818 w 10000"/>
              <a:gd name="connsiteY6" fmla="*/ 4304 h 10000"/>
              <a:gd name="connsiteX7" fmla="*/ 6769 w 10000"/>
              <a:gd name="connsiteY7" fmla="*/ 3291 h 10000"/>
              <a:gd name="connsiteX8" fmla="*/ 8286 w 10000"/>
              <a:gd name="connsiteY8" fmla="*/ 231 h 10000"/>
              <a:gd name="connsiteX9" fmla="*/ 9430 w 10000"/>
              <a:gd name="connsiteY9" fmla="*/ 231 h 10000"/>
              <a:gd name="connsiteX10" fmla="*/ 10000 w 10000"/>
              <a:gd name="connsiteY10" fmla="*/ 231 h 10000"/>
              <a:gd name="connsiteX0" fmla="*/ 0 w 9985"/>
              <a:gd name="connsiteY0" fmla="*/ 10624 h 10624"/>
              <a:gd name="connsiteX1" fmla="*/ 599 w 9985"/>
              <a:gd name="connsiteY1" fmla="*/ 7518 h 10624"/>
              <a:gd name="connsiteX2" fmla="*/ 1791 w 9985"/>
              <a:gd name="connsiteY2" fmla="*/ 5738 h 10624"/>
              <a:gd name="connsiteX3" fmla="*/ 2965 w 9985"/>
              <a:gd name="connsiteY3" fmla="*/ 7562 h 10624"/>
              <a:gd name="connsiteX4" fmla="*/ 3886 w 9985"/>
              <a:gd name="connsiteY4" fmla="*/ 6437 h 10624"/>
              <a:gd name="connsiteX5" fmla="*/ 5056 w 9985"/>
              <a:gd name="connsiteY5" fmla="*/ 6978 h 10624"/>
              <a:gd name="connsiteX6" fmla="*/ 5818 w 9985"/>
              <a:gd name="connsiteY6" fmla="*/ 4928 h 10624"/>
              <a:gd name="connsiteX7" fmla="*/ 6769 w 9985"/>
              <a:gd name="connsiteY7" fmla="*/ 3915 h 10624"/>
              <a:gd name="connsiteX8" fmla="*/ 8286 w 9985"/>
              <a:gd name="connsiteY8" fmla="*/ 855 h 10624"/>
              <a:gd name="connsiteX9" fmla="*/ 9430 w 9985"/>
              <a:gd name="connsiteY9" fmla="*/ 855 h 10624"/>
              <a:gd name="connsiteX10" fmla="*/ 9985 w 9985"/>
              <a:gd name="connsiteY10" fmla="*/ 0 h 10624"/>
              <a:gd name="connsiteX0" fmla="*/ 0 w 10000"/>
              <a:gd name="connsiteY0" fmla="*/ 10000 h 10000"/>
              <a:gd name="connsiteX1" fmla="*/ 600 w 10000"/>
              <a:gd name="connsiteY1" fmla="*/ 7076 h 10000"/>
              <a:gd name="connsiteX2" fmla="*/ 1794 w 10000"/>
              <a:gd name="connsiteY2" fmla="*/ 5401 h 10000"/>
              <a:gd name="connsiteX3" fmla="*/ 2969 w 10000"/>
              <a:gd name="connsiteY3" fmla="*/ 7118 h 10000"/>
              <a:gd name="connsiteX4" fmla="*/ 3892 w 10000"/>
              <a:gd name="connsiteY4" fmla="*/ 6059 h 10000"/>
              <a:gd name="connsiteX5" fmla="*/ 5064 w 10000"/>
              <a:gd name="connsiteY5" fmla="*/ 6568 h 10000"/>
              <a:gd name="connsiteX6" fmla="*/ 5827 w 10000"/>
              <a:gd name="connsiteY6" fmla="*/ 4639 h 10000"/>
              <a:gd name="connsiteX7" fmla="*/ 6779 w 10000"/>
              <a:gd name="connsiteY7" fmla="*/ 3685 h 10000"/>
              <a:gd name="connsiteX8" fmla="*/ 8298 w 10000"/>
              <a:gd name="connsiteY8" fmla="*/ 805 h 10000"/>
              <a:gd name="connsiteX9" fmla="*/ 9201 w 10000"/>
              <a:gd name="connsiteY9" fmla="*/ 636 h 10000"/>
              <a:gd name="connsiteX10" fmla="*/ 10000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10000"/>
                </a:moveTo>
                <a:cubicBezTo>
                  <a:pt x="142" y="8962"/>
                  <a:pt x="301" y="7843"/>
                  <a:pt x="600" y="7076"/>
                </a:cubicBezTo>
                <a:cubicBezTo>
                  <a:pt x="898" y="6310"/>
                  <a:pt x="1399" y="5394"/>
                  <a:pt x="1794" y="5401"/>
                </a:cubicBezTo>
                <a:cubicBezTo>
                  <a:pt x="2188" y="5408"/>
                  <a:pt x="2620" y="7009"/>
                  <a:pt x="2969" y="7118"/>
                </a:cubicBezTo>
                <a:cubicBezTo>
                  <a:pt x="3319" y="7228"/>
                  <a:pt x="3543" y="6150"/>
                  <a:pt x="3892" y="6059"/>
                </a:cubicBezTo>
                <a:cubicBezTo>
                  <a:pt x="4240" y="5968"/>
                  <a:pt x="4741" y="6804"/>
                  <a:pt x="5064" y="6568"/>
                </a:cubicBezTo>
                <a:cubicBezTo>
                  <a:pt x="5386" y="6331"/>
                  <a:pt x="5541" y="5127"/>
                  <a:pt x="5827" y="4639"/>
                </a:cubicBezTo>
                <a:cubicBezTo>
                  <a:pt x="6112" y="4152"/>
                  <a:pt x="6368" y="4321"/>
                  <a:pt x="6779" y="3685"/>
                </a:cubicBezTo>
                <a:cubicBezTo>
                  <a:pt x="7190" y="3050"/>
                  <a:pt x="7894" y="1313"/>
                  <a:pt x="8298" y="805"/>
                </a:cubicBezTo>
                <a:cubicBezTo>
                  <a:pt x="8702" y="297"/>
                  <a:pt x="8916" y="636"/>
                  <a:pt x="9201" y="636"/>
                </a:cubicBezTo>
                <a:lnTo>
                  <a:pt x="10000" y="0"/>
                </a:ln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Прямоугольник 1">
            <a:extLst>
              <a:ext uri="{FF2B5EF4-FFF2-40B4-BE49-F238E27FC236}">
                <a16:creationId xmlns:a16="http://schemas.microsoft.com/office/drawing/2014/main" id="{10E9107E-BC8C-4FC3-A7BB-BEFACDA615FF}"/>
              </a:ext>
            </a:extLst>
          </p:cNvPr>
          <p:cNvSpPr/>
          <p:nvPr/>
        </p:nvSpPr>
        <p:spPr>
          <a:xfrm>
            <a:off x="1654958" y="5805264"/>
            <a:ext cx="3168354"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a:extLst>
              <a:ext uri="{FF2B5EF4-FFF2-40B4-BE49-F238E27FC236}">
                <a16:creationId xmlns:a16="http://schemas.microsoft.com/office/drawing/2014/main" id="{C9C08F0B-7FC7-46E4-9363-473C1D7BFC6B}"/>
              </a:ext>
            </a:extLst>
          </p:cNvPr>
          <p:cNvSpPr/>
          <p:nvPr/>
        </p:nvSpPr>
        <p:spPr>
          <a:xfrm>
            <a:off x="5292083" y="5764312"/>
            <a:ext cx="164408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a:extLst>
              <a:ext uri="{FF2B5EF4-FFF2-40B4-BE49-F238E27FC236}">
                <a16:creationId xmlns:a16="http://schemas.microsoft.com/office/drawing/2014/main" id="{E0967DF2-2E2C-4E8F-A9D7-F9DB36E511DB}"/>
              </a:ext>
            </a:extLst>
          </p:cNvPr>
          <p:cNvSpPr/>
          <p:nvPr/>
        </p:nvSpPr>
        <p:spPr>
          <a:xfrm flipH="1">
            <a:off x="5256261" y="5797669"/>
            <a:ext cx="45719"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id="{71F85C39-81E6-4B4D-9978-19080F836A72}"/>
              </a:ext>
            </a:extLst>
          </p:cNvPr>
          <p:cNvSpPr/>
          <p:nvPr/>
        </p:nvSpPr>
        <p:spPr>
          <a:xfrm flipH="1">
            <a:off x="5148063" y="5871824"/>
            <a:ext cx="144016" cy="17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a:extLst>
              <a:ext uri="{FF2B5EF4-FFF2-40B4-BE49-F238E27FC236}">
                <a16:creationId xmlns:a16="http://schemas.microsoft.com/office/drawing/2014/main" id="{72FD73F4-FAD7-4914-A34E-F9849119555A}"/>
              </a:ext>
            </a:extLst>
          </p:cNvPr>
          <p:cNvSpPr/>
          <p:nvPr/>
        </p:nvSpPr>
        <p:spPr>
          <a:xfrm>
            <a:off x="6359721" y="5589868"/>
            <a:ext cx="572347" cy="10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4">
            <a:extLst>
              <a:ext uri="{FF2B5EF4-FFF2-40B4-BE49-F238E27FC236}">
                <a16:creationId xmlns:a16="http://schemas.microsoft.com/office/drawing/2014/main" id="{C496BA70-FF35-4BC2-9661-8AF3CC2E96F5}"/>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4</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6" name="Text Box 4">
            <a:extLst>
              <a:ext uri="{FF2B5EF4-FFF2-40B4-BE49-F238E27FC236}">
                <a16:creationId xmlns:a16="http://schemas.microsoft.com/office/drawing/2014/main" id="{CC50FA26-8C6E-488A-9A36-B52FF4746491}"/>
              </a:ext>
            </a:extLst>
          </p:cNvPr>
          <p:cNvSpPr txBox="1">
            <a:spLocks noChangeArrowheads="1"/>
          </p:cNvSpPr>
          <p:nvPr/>
        </p:nvSpPr>
        <p:spPr bwMode="auto">
          <a:xfrm>
            <a:off x="251520" y="196850"/>
            <a:ext cx="3960439"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800" b="1" dirty="0">
                <a:solidFill>
                  <a:srgbClr val="001132"/>
                </a:solidFill>
                <a:latin typeface="Arial" panose="020B0604020202020204" pitchFamily="34" charset="0"/>
                <a:cs typeface="Times New Roman" panose="02020603050405020304" pitchFamily="18" charset="0"/>
              </a:rPr>
              <a:t>The structure of </a:t>
            </a:r>
            <a:r>
              <a:rPr lang="ru-RU" altLang="ru-RU" sz="2800" b="1" dirty="0" err="1">
                <a:solidFill>
                  <a:srgbClr val="001132"/>
                </a:solidFill>
                <a:latin typeface="Arial" panose="020B0604020202020204" pitchFamily="34" charset="0"/>
                <a:cs typeface="Times New Roman" panose="02020603050405020304" pitchFamily="18" charset="0"/>
              </a:rPr>
              <a:t>the</a:t>
            </a:r>
            <a:r>
              <a:rPr lang="ru-RU" altLang="ru-RU" sz="2800" b="1" dirty="0">
                <a:solidFill>
                  <a:srgbClr val="001132"/>
                </a:solidFill>
                <a:latin typeface="Arial" panose="020B0604020202020204" pitchFamily="34" charset="0"/>
                <a:cs typeface="Times New Roman" panose="02020603050405020304" pitchFamily="18" charset="0"/>
              </a:rPr>
              <a:t> </a:t>
            </a:r>
            <a:r>
              <a:rPr lang="ru-RU" altLang="ru-RU" sz="2800" b="1" dirty="0" err="1">
                <a:solidFill>
                  <a:srgbClr val="001132"/>
                </a:solidFill>
                <a:latin typeface="Arial" panose="020B0604020202020204" pitchFamily="34" charset="0"/>
                <a:cs typeface="Times New Roman" panose="02020603050405020304" pitchFamily="18" charset="0"/>
              </a:rPr>
              <a:t>Samara</a:t>
            </a:r>
            <a:r>
              <a:rPr lang="ru-RU" altLang="ru-RU" sz="2800" b="1" dirty="0">
                <a:solidFill>
                  <a:srgbClr val="001132"/>
                </a:solidFill>
                <a:latin typeface="Arial" panose="020B0604020202020204" pitchFamily="34" charset="0"/>
                <a:cs typeface="Times New Roman" panose="02020603050405020304" pitchFamily="18" charset="0"/>
              </a:rPr>
              <a:t> </a:t>
            </a:r>
            <a:r>
              <a:rPr lang="ru-RU" altLang="ru-RU" sz="2800" b="1" dirty="0" err="1">
                <a:solidFill>
                  <a:srgbClr val="001132"/>
                </a:solidFill>
                <a:latin typeface="Arial" panose="020B0604020202020204" pitchFamily="34" charset="0"/>
                <a:cs typeface="Times New Roman" panose="02020603050405020304" pitchFamily="18" charset="0"/>
              </a:rPr>
              <a:t>Region</a:t>
            </a:r>
            <a:r>
              <a:rPr lang="ru-RU" altLang="ru-RU" sz="2800" b="1" dirty="0">
                <a:solidFill>
                  <a:srgbClr val="001132"/>
                </a:solidFill>
                <a:latin typeface="Arial" panose="020B0604020202020204" pitchFamily="34" charset="0"/>
                <a:cs typeface="Times New Roman" panose="02020603050405020304" pitchFamily="18" charset="0"/>
              </a:rPr>
              <a:t> </a:t>
            </a:r>
            <a:r>
              <a:rPr lang="ru-RU" altLang="ru-RU" sz="2800" b="1" dirty="0" err="1">
                <a:solidFill>
                  <a:srgbClr val="001132"/>
                </a:solidFill>
                <a:latin typeface="Arial" panose="020B0604020202020204" pitchFamily="34" charset="0"/>
                <a:cs typeface="Times New Roman" panose="02020603050405020304" pitchFamily="18" charset="0"/>
              </a:rPr>
              <a:t>land</a:t>
            </a:r>
            <a:r>
              <a:rPr lang="ru-RU" altLang="ru-RU" sz="2800" b="1" dirty="0">
                <a:solidFill>
                  <a:srgbClr val="001132"/>
                </a:solidFill>
                <a:latin typeface="Arial" panose="020B0604020202020204" pitchFamily="34" charset="0"/>
                <a:cs typeface="Times New Roman" panose="02020603050405020304" pitchFamily="18" charset="0"/>
              </a:rPr>
              <a:t> </a:t>
            </a:r>
            <a:r>
              <a:rPr lang="ru-RU" altLang="ru-RU" sz="2800" b="1" dirty="0" err="1">
                <a:solidFill>
                  <a:srgbClr val="001132"/>
                </a:solidFill>
                <a:latin typeface="Arial" panose="020B0604020202020204" pitchFamily="34" charset="0"/>
                <a:cs typeface="Times New Roman" panose="02020603050405020304" pitchFamily="18" charset="0"/>
              </a:rPr>
              <a:t>resources</a:t>
            </a:r>
            <a:endParaRPr lang="ru-RU" altLang="ru-RU" sz="2800" b="1" dirty="0">
              <a:solidFill>
                <a:srgbClr val="001132"/>
              </a:solidFill>
              <a:latin typeface="Arial" panose="020B0604020202020204" pitchFamily="34" charset="0"/>
            </a:endParaRPr>
          </a:p>
        </p:txBody>
      </p:sp>
    </p:spTree>
    <p:extLst>
      <p:ext uri="{BB962C8B-B14F-4D97-AF65-F5344CB8AC3E}">
        <p14:creationId xmlns:p14="http://schemas.microsoft.com/office/powerpoint/2010/main" val="33265641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AA528F27-7995-4BFD-A986-C2EDEB956294}"/>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1" name="Прямоугольник 10">
            <a:extLst>
              <a:ext uri="{FF2B5EF4-FFF2-40B4-BE49-F238E27FC236}">
                <a16:creationId xmlns:a16="http://schemas.microsoft.com/office/drawing/2014/main" id="{E87380D8-4C24-493D-B9DD-EA3B7D51C887}"/>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3" name="Номер слайда 2"/>
          <p:cNvSpPr>
            <a:spLocks/>
          </p:cNvSpPr>
          <p:nvPr/>
        </p:nvSpPr>
        <p:spPr bwMode="auto">
          <a:xfrm>
            <a:off x="6553200" y="6356350"/>
            <a:ext cx="2132013" cy="363538"/>
          </a:xfrm>
          <a:custGeom>
            <a:avLst/>
            <a:gdLst>
              <a:gd name="T0" fmla="*/ 1066140 w 21600"/>
              <a:gd name="T1" fmla="*/ 0 h 21600"/>
              <a:gd name="T2" fmla="*/ 2132280 w 21600"/>
              <a:gd name="T3" fmla="*/ 181620 h 21600"/>
              <a:gd name="T4" fmla="*/ 1066140 w 21600"/>
              <a:gd name="T5" fmla="*/ 363239 h 21600"/>
              <a:gd name="T6" fmla="*/ 0 w 21600"/>
              <a:gd name="T7" fmla="*/ 1816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5124"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5126" name="Text Box 3"/>
          <p:cNvSpPr>
            <a:spLocks/>
          </p:cNvSpPr>
          <p:nvPr/>
        </p:nvSpPr>
        <p:spPr bwMode="auto">
          <a:xfrm>
            <a:off x="179388" y="908050"/>
            <a:ext cx="4359275" cy="825500"/>
          </a:xfrm>
          <a:custGeom>
            <a:avLst/>
            <a:gdLst>
              <a:gd name="T0" fmla="*/ 2179620 w 21600"/>
              <a:gd name="T1" fmla="*/ 0 h 21600"/>
              <a:gd name="T2" fmla="*/ 4359240 w 21600"/>
              <a:gd name="T3" fmla="*/ 412740 h 21600"/>
              <a:gd name="T4" fmla="*/ 2179620 w 21600"/>
              <a:gd name="T5" fmla="*/ 825480 h 21600"/>
              <a:gd name="T6" fmla="*/ 0 w 21600"/>
              <a:gd name="T7" fmla="*/ 41274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sp>
        <p:nvSpPr>
          <p:cNvPr id="5127" name="Text Box 4"/>
          <p:cNvSpPr>
            <a:spLocks/>
          </p:cNvSpPr>
          <p:nvPr/>
        </p:nvSpPr>
        <p:spPr bwMode="auto">
          <a:xfrm>
            <a:off x="6697663" y="4300538"/>
            <a:ext cx="180975" cy="825500"/>
          </a:xfrm>
          <a:custGeom>
            <a:avLst/>
            <a:gdLst>
              <a:gd name="T0" fmla="*/ 90360 w 21600"/>
              <a:gd name="T1" fmla="*/ 0 h 21600"/>
              <a:gd name="T2" fmla="*/ 180720 w 21600"/>
              <a:gd name="T3" fmla="*/ 412740 h 21600"/>
              <a:gd name="T4" fmla="*/ 90360 w 21600"/>
              <a:gd name="T5" fmla="*/ 825480 h 21600"/>
              <a:gd name="T6" fmla="*/ 0 w 21600"/>
              <a:gd name="T7" fmla="*/ 4127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endParaRPr lang="ru-RU" altLang="ru-RU" sz="2400" i="1">
              <a:solidFill>
                <a:srgbClr val="000000"/>
              </a:solidFill>
              <a:ea typeface="Microsoft YaHei" pitchFamily="34" charset="-122"/>
            </a:endParaRPr>
          </a:p>
          <a:p>
            <a:pPr algn="ctr"/>
            <a:endParaRPr lang="ru-RU" altLang="ru-RU" sz="2400" i="1">
              <a:solidFill>
                <a:srgbClr val="000000"/>
              </a:solidFill>
              <a:ea typeface="Microsoft YaHei" pitchFamily="34" charset="-122"/>
            </a:endParaRPr>
          </a:p>
        </p:txBody>
      </p:sp>
      <p:pic>
        <p:nvPicPr>
          <p:cNvPr id="5128"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98554" y="1124744"/>
            <a:ext cx="6048375" cy="51577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4">
            <a:extLst>
              <a:ext uri="{FF2B5EF4-FFF2-40B4-BE49-F238E27FC236}">
                <a16:creationId xmlns:a16="http://schemas.microsoft.com/office/drawing/2014/main" id="{DFBFC4D6-F037-4046-9BB2-C019C8E80451}"/>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5</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4" name="Text Box 2">
            <a:extLst>
              <a:ext uri="{FF2B5EF4-FFF2-40B4-BE49-F238E27FC236}">
                <a16:creationId xmlns:a16="http://schemas.microsoft.com/office/drawing/2014/main" id="{3A07BAC5-F7B0-4ED5-8B31-76539B46530E}"/>
              </a:ext>
            </a:extLst>
          </p:cNvPr>
          <p:cNvSpPr>
            <a:spLocks/>
          </p:cNvSpPr>
          <p:nvPr/>
        </p:nvSpPr>
        <p:spPr bwMode="auto">
          <a:xfrm>
            <a:off x="0" y="227581"/>
            <a:ext cx="9144000" cy="633123"/>
          </a:xfrm>
          <a:custGeom>
            <a:avLst/>
            <a:gdLst>
              <a:gd name="T0" fmla="*/ 3022560 w 21600"/>
              <a:gd name="T1" fmla="*/ 0 h 21600"/>
              <a:gd name="T2" fmla="*/ 6045119 w 21600"/>
              <a:gd name="T3" fmla="*/ 214560 h 21600"/>
              <a:gd name="T4" fmla="*/ 3022560 w 21600"/>
              <a:gd name="T5" fmla="*/ 429120 h 21600"/>
              <a:gd name="T6" fmla="*/ 0 w 21600"/>
              <a:gd name="T7" fmla="*/ 2145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ru-RU" altLang="ru-RU" sz="3500" b="1" dirty="0">
                <a:solidFill>
                  <a:srgbClr val="001132"/>
                </a:solidFill>
                <a:latin typeface="Times New Roman" pitchFamily="18" charset="0"/>
                <a:ea typeface="Microsoft YaHei" pitchFamily="34" charset="-122"/>
              </a:rPr>
              <a:t>STUDY AREAS</a:t>
            </a:r>
          </a:p>
        </p:txBody>
      </p:sp>
      <p:sp>
        <p:nvSpPr>
          <p:cNvPr id="15" name="Text Box 6">
            <a:extLst>
              <a:ext uri="{FF2B5EF4-FFF2-40B4-BE49-F238E27FC236}">
                <a16:creationId xmlns:a16="http://schemas.microsoft.com/office/drawing/2014/main" id="{0A4DC63F-2171-492C-AC0E-E7417C213AB6}"/>
              </a:ext>
            </a:extLst>
          </p:cNvPr>
          <p:cNvSpPr>
            <a:spLocks/>
          </p:cNvSpPr>
          <p:nvPr/>
        </p:nvSpPr>
        <p:spPr bwMode="auto">
          <a:xfrm>
            <a:off x="6354706" y="1700808"/>
            <a:ext cx="2490740" cy="4089960"/>
          </a:xfrm>
          <a:custGeom>
            <a:avLst/>
            <a:gdLst>
              <a:gd name="T0" fmla="*/ 4633920 w 21600"/>
              <a:gd name="T1" fmla="*/ 0 h 21600"/>
              <a:gd name="T2" fmla="*/ 9267840 w 21600"/>
              <a:gd name="T3" fmla="*/ 501660 h 21600"/>
              <a:gd name="T4" fmla="*/ 4633920 w 21600"/>
              <a:gd name="T5" fmla="*/ 1003320 h 21600"/>
              <a:gd name="T6" fmla="*/ 0 w 21600"/>
              <a:gd name="T7" fmla="*/ 5016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ru-RU" altLang="ru-RU" sz="1500" b="1" dirty="0">
                <a:solidFill>
                  <a:srgbClr val="001132"/>
                </a:solidFill>
                <a:latin typeface="Times New Roman" pitchFamily="18" charset="0"/>
                <a:cs typeface="Times New Roman" pitchFamily="18" charset="0"/>
              </a:rPr>
              <a:t>1 - </a:t>
            </a:r>
            <a:r>
              <a:rPr lang="en-US" altLang="ru-RU" sz="1500" b="1" dirty="0">
                <a:solidFill>
                  <a:srgbClr val="001132"/>
                </a:solidFill>
                <a:latin typeface="Times New Roman" pitchFamily="18" charset="0"/>
                <a:cs typeface="Times New Roman" pitchFamily="18" charset="0"/>
              </a:rPr>
              <a:t>nature sanctuary (NS)</a:t>
            </a:r>
          </a:p>
          <a:p>
            <a:pPr algn="just" hangingPunct="0"/>
            <a:r>
              <a:rPr lang="ru-RU" altLang="ru-RU" sz="1500" b="1" dirty="0">
                <a:solidFill>
                  <a:srgbClr val="001132"/>
                </a:solidFill>
                <a:latin typeface="Times New Roman" pitchFamily="18" charset="0"/>
                <a:cs typeface="Times New Roman" pitchFamily="18" charset="0"/>
              </a:rPr>
              <a:t>"Birch ravine"</a:t>
            </a:r>
          </a:p>
          <a:p>
            <a:pPr algn="just" hangingPunct="0"/>
            <a:r>
              <a:rPr lang="ru-RU" altLang="ru-RU" sz="1500" b="1" dirty="0">
                <a:solidFill>
                  <a:srgbClr val="001132"/>
                </a:solidFill>
                <a:latin typeface="Times New Roman" pitchFamily="18" charset="0"/>
                <a:cs typeface="Times New Roman" pitchFamily="18" charset="0"/>
              </a:rPr>
              <a:t>2 - </a:t>
            </a:r>
            <a:r>
              <a:rPr lang="ru-RU" altLang="ru-RU" sz="1500" b="1" dirty="0" err="1">
                <a:solidFill>
                  <a:srgbClr val="001132"/>
                </a:solidFill>
                <a:latin typeface="Times New Roman" pitchFamily="18" charset="0"/>
                <a:cs typeface="Times New Roman" pitchFamily="18" charset="0"/>
              </a:rPr>
              <a:t>Subbotinski</a:t>
            </a:r>
            <a:r>
              <a:rPr lang="en-US" altLang="ru-RU" sz="1500" b="1" dirty="0">
                <a:solidFill>
                  <a:srgbClr val="001132"/>
                </a:solidFill>
                <a:latin typeface="Times New Roman" pitchFamily="18" charset="0"/>
                <a:cs typeface="Times New Roman" pitchFamily="18" charset="0"/>
              </a:rPr>
              <a:t>y</a:t>
            </a:r>
            <a:r>
              <a:rPr lang="ru-RU" altLang="ru-RU" sz="1500" b="1" dirty="0">
                <a:solidFill>
                  <a:srgbClr val="001132"/>
                </a:solidFill>
                <a:latin typeface="Times New Roman" pitchFamily="18" charset="0"/>
                <a:cs typeface="Times New Roman" pitchFamily="18" charset="0"/>
              </a:rPr>
              <a:t>e hills, </a:t>
            </a:r>
          </a:p>
          <a:p>
            <a:pPr algn="just" hangingPunct="0"/>
            <a:r>
              <a:rPr lang="ru-RU" altLang="ru-RU" sz="1500" b="1" dirty="0">
                <a:solidFill>
                  <a:srgbClr val="001132"/>
                </a:solidFill>
                <a:latin typeface="Times New Roman" pitchFamily="18" charset="0"/>
                <a:cs typeface="Times New Roman" pitchFamily="18" charset="0"/>
              </a:rPr>
              <a:t>3 -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Bogatyr</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4 -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Kostinsky</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log</a:t>
            </a:r>
            <a:r>
              <a:rPr lang="en-US" altLang="ru-RU" sz="1500" b="1" dirty="0">
                <a:solidFill>
                  <a:srgbClr val="001132"/>
                </a:solidFill>
                <a:latin typeface="Times New Roman" pitchFamily="18" charset="0"/>
                <a:cs typeface="Times New Roman" pitchFamily="18" charset="0"/>
              </a:rPr>
              <a:t>a</a:t>
            </a:r>
            <a:r>
              <a:rPr lang="ru-RU" altLang="ru-RU" sz="1500" b="1" dirty="0">
                <a:solidFill>
                  <a:srgbClr val="001132"/>
                </a:solidFill>
                <a:latin typeface="Times New Roman" pitchFamily="18" charset="0"/>
                <a:cs typeface="Times New Roman" pitchFamily="18" charset="0"/>
              </a:rPr>
              <a:t>"</a:t>
            </a:r>
          </a:p>
          <a:p>
            <a:pPr algn="just" hangingPunct="0"/>
            <a:r>
              <a:rPr lang="ru-RU" altLang="ru-RU" sz="1500" b="1" dirty="0">
                <a:solidFill>
                  <a:srgbClr val="001132"/>
                </a:solidFill>
                <a:latin typeface="Times New Roman" pitchFamily="18" charset="0"/>
                <a:cs typeface="Times New Roman" pitchFamily="18" charset="0"/>
              </a:rPr>
              <a:t>5 -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"Stone log № 1"</a:t>
            </a:r>
          </a:p>
          <a:p>
            <a:pPr algn="just" hangingPunct="0"/>
            <a:r>
              <a:rPr lang="ru-RU" altLang="ru-RU" sz="1500" b="1" dirty="0">
                <a:solidFill>
                  <a:srgbClr val="001132"/>
                </a:solidFill>
                <a:latin typeface="Times New Roman" pitchFamily="18" charset="0"/>
                <a:cs typeface="Times New Roman" pitchFamily="18" charset="0"/>
              </a:rPr>
              <a:t>6 – </a:t>
            </a:r>
            <a:r>
              <a:rPr lang="en-US" altLang="ru-RU" sz="1500" b="1" dirty="0">
                <a:solidFill>
                  <a:srgbClr val="001132"/>
                </a:solidFill>
                <a:latin typeface="Times New Roman" pitchFamily="18" charset="0"/>
                <a:cs typeface="Times New Roman" pitchFamily="18" charset="0"/>
              </a:rPr>
              <a:t>neighborhood of the town</a:t>
            </a:r>
            <a:endParaRPr lang="ru-RU" altLang="ru-RU" sz="1500" b="1" dirty="0">
              <a:solidFill>
                <a:srgbClr val="001132"/>
              </a:solidFill>
              <a:latin typeface="Times New Roman" pitchFamily="18" charset="0"/>
              <a:cs typeface="Times New Roman" pitchFamily="18" charset="0"/>
            </a:endParaRPr>
          </a:p>
          <a:p>
            <a:pPr algn="just" hangingPunct="0"/>
            <a:r>
              <a:rPr lang="ru-RU" altLang="ru-RU" sz="1500" b="1" dirty="0" err="1">
                <a:solidFill>
                  <a:srgbClr val="001132"/>
                </a:solidFill>
                <a:latin typeface="Times New Roman" pitchFamily="18" charset="0"/>
                <a:cs typeface="Times New Roman" pitchFamily="18" charset="0"/>
              </a:rPr>
              <a:t>Kras</a:t>
            </a:r>
            <a:r>
              <a:rPr lang="en-US" altLang="ru-RU" sz="1500" b="1" dirty="0" err="1">
                <a:solidFill>
                  <a:srgbClr val="001132"/>
                </a:solidFill>
                <a:latin typeface="Times New Roman" pitchFamily="18" charset="0"/>
                <a:cs typeface="Times New Roman" pitchFamily="18" charset="0"/>
              </a:rPr>
              <a:t>nooktyabrsky</a:t>
            </a:r>
            <a:endParaRPr lang="ru-RU" altLang="ru-RU" sz="1500" b="1" dirty="0">
              <a:solidFill>
                <a:srgbClr val="001132"/>
              </a:solidFill>
              <a:latin typeface="Times New Roman" pitchFamily="18" charset="0"/>
              <a:cs typeface="Times New Roman" pitchFamily="18" charset="0"/>
            </a:endParaRPr>
          </a:p>
          <a:p>
            <a:pPr algn="just" hangingPunct="0"/>
            <a:r>
              <a:rPr lang="ru-RU" altLang="ru-RU" sz="1500" b="1" dirty="0">
                <a:solidFill>
                  <a:srgbClr val="001132"/>
                </a:solidFill>
                <a:latin typeface="Times New Roman" pitchFamily="18" charset="0"/>
                <a:cs typeface="Times New Roman" pitchFamily="18" charset="0"/>
              </a:rPr>
              <a:t>7 -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en-US" altLang="ru-RU" sz="1500" b="1" dirty="0" err="1">
                <a:solidFill>
                  <a:srgbClr val="001132"/>
                </a:solidFill>
                <a:latin typeface="Times New Roman" pitchFamily="18" charset="0"/>
                <a:cs typeface="Times New Roman" pitchFamily="18" charset="0"/>
              </a:rPr>
              <a:t>Mulin’s</a:t>
            </a:r>
            <a:r>
              <a:rPr lang="ru-RU" altLang="ru-RU" sz="1500" b="1" dirty="0">
                <a:solidFill>
                  <a:srgbClr val="001132"/>
                </a:solidFill>
                <a:latin typeface="Times New Roman" pitchFamily="18" charset="0"/>
                <a:cs typeface="Times New Roman" pitchFamily="18" charset="0"/>
              </a:rPr>
              <a:t> dale "</a:t>
            </a:r>
          </a:p>
          <a:p>
            <a:pPr algn="just" hangingPunct="0"/>
            <a:r>
              <a:rPr lang="ru-RU" altLang="ru-RU" sz="1500" b="1" dirty="0">
                <a:solidFill>
                  <a:srgbClr val="001132"/>
                </a:solidFill>
                <a:latin typeface="Times New Roman" pitchFamily="18" charset="0"/>
                <a:cs typeface="Times New Roman" pitchFamily="18" charset="0"/>
              </a:rPr>
              <a:t>8 -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Sister</a:t>
            </a:r>
            <a:r>
              <a:rPr lang="en-US"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fossils</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9 -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Dol</a:t>
            </a:r>
            <a:r>
              <a:rPr lang="ru-RU" altLang="ru-RU" sz="1500" b="1" dirty="0">
                <a:solidFill>
                  <a:srgbClr val="001132"/>
                </a:solidFill>
                <a:latin typeface="Times New Roman" pitchFamily="18" charset="0"/>
                <a:cs typeface="Times New Roman" pitchFamily="18" charset="0"/>
              </a:rPr>
              <a:t> </a:t>
            </a:r>
            <a:r>
              <a:rPr lang="en-US" altLang="ru-RU" sz="1500" b="1" dirty="0" err="1">
                <a:solidFill>
                  <a:srgbClr val="001132"/>
                </a:solidFill>
                <a:latin typeface="Times New Roman" pitchFamily="18" charset="0"/>
                <a:cs typeface="Times New Roman" pitchFamily="18" charset="0"/>
              </a:rPr>
              <a:t>Verbludka</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10 -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Plot</a:t>
            </a:r>
            <a:r>
              <a:rPr lang="ru-RU" altLang="ru-RU" sz="1500" b="1" dirty="0">
                <a:solidFill>
                  <a:srgbClr val="001132"/>
                </a:solidFill>
                <a:latin typeface="Times New Roman" pitchFamily="18" charset="0"/>
                <a:cs typeface="Times New Roman" pitchFamily="18" charset="0"/>
              </a:rPr>
              <a:t> </a:t>
            </a:r>
            <a:endParaRPr lang="en-US" altLang="ru-RU" sz="1500" b="1" dirty="0">
              <a:solidFill>
                <a:srgbClr val="001132"/>
              </a:solidFill>
              <a:latin typeface="Times New Roman" pitchFamily="18" charset="0"/>
              <a:cs typeface="Times New Roman" pitchFamily="18" charset="0"/>
            </a:endParaRPr>
          </a:p>
          <a:p>
            <a:pPr algn="just" hangingPunct="0"/>
            <a:r>
              <a:rPr lang="en-US" altLang="ru-RU" sz="1500" b="1" i="1" dirty="0">
                <a:solidFill>
                  <a:srgbClr val="001132"/>
                </a:solidFill>
                <a:latin typeface="Times New Roman" pitchFamily="18" charset="0"/>
                <a:cs typeface="Times New Roman" pitchFamily="18" charset="0"/>
              </a:rPr>
              <a:t>Festuca-</a:t>
            </a:r>
            <a:r>
              <a:rPr lang="en-US" altLang="ru-RU" sz="1500" b="1" i="1" dirty="0" err="1">
                <a:solidFill>
                  <a:srgbClr val="001132"/>
                </a:solidFill>
                <a:latin typeface="Times New Roman" pitchFamily="18" charset="0"/>
                <a:cs typeface="Times New Roman" pitchFamily="18" charset="0"/>
              </a:rPr>
              <a:t>Stipa</a:t>
            </a:r>
            <a:r>
              <a:rPr lang="en-US" altLang="ru-RU" sz="1500" b="1" i="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steppe</a:t>
            </a:r>
            <a:r>
              <a:rPr lang="ru-RU" altLang="ru-RU" sz="1500" b="1" dirty="0">
                <a:solidFill>
                  <a:srgbClr val="001132"/>
                </a:solidFill>
                <a:latin typeface="Times New Roman" pitchFamily="18" charset="0"/>
                <a:cs typeface="Times New Roman" pitchFamily="18" charset="0"/>
              </a:rPr>
              <a:t> " </a:t>
            </a:r>
          </a:p>
          <a:p>
            <a:pPr algn="just" hangingPunct="0"/>
            <a:r>
              <a:rPr lang="ru-RU" altLang="ru-RU" sz="1500" b="1" dirty="0">
                <a:solidFill>
                  <a:srgbClr val="001132"/>
                </a:solidFill>
                <a:latin typeface="Times New Roman" pitchFamily="18" charset="0"/>
                <a:cs typeface="Times New Roman" pitchFamily="18" charset="0"/>
              </a:rPr>
              <a:t>11 - </a:t>
            </a:r>
            <a:r>
              <a:rPr lang="en-US" altLang="ru-RU" sz="1500" b="1" dirty="0">
                <a:solidFill>
                  <a:srgbClr val="001132"/>
                </a:solidFill>
                <a:latin typeface="Times New Roman" pitchFamily="18" charset="0"/>
                <a:cs typeface="Times New Roman" pitchFamily="18" charset="0"/>
              </a:rPr>
              <a:t>neighborhood of the town </a:t>
            </a:r>
          </a:p>
          <a:p>
            <a:pPr algn="just" hangingPunct="0"/>
            <a:r>
              <a:rPr lang="ru-RU" altLang="ru-RU" sz="1500" b="1" dirty="0" err="1">
                <a:solidFill>
                  <a:srgbClr val="001132"/>
                </a:solidFill>
                <a:latin typeface="Times New Roman" pitchFamily="18" charset="0"/>
                <a:cs typeface="Times New Roman" pitchFamily="18" charset="0"/>
              </a:rPr>
              <a:t>Polyakov</a:t>
            </a:r>
            <a:r>
              <a:rPr lang="ru-RU" altLang="ru-RU" sz="1500" b="1" dirty="0">
                <a:solidFill>
                  <a:srgbClr val="001132"/>
                </a:solidFill>
                <a:latin typeface="Times New Roman" pitchFamily="18" charset="0"/>
                <a:cs typeface="Times New Roman" pitchFamily="18" charset="0"/>
              </a:rPr>
              <a:t>. </a:t>
            </a:r>
          </a:p>
          <a:p>
            <a:pPr algn="just" hangingPunct="0"/>
            <a:r>
              <a:rPr lang="ru-RU" altLang="ru-RU" sz="1500" b="1" dirty="0">
                <a:solidFill>
                  <a:srgbClr val="001132"/>
                </a:solidFill>
                <a:latin typeface="Times New Roman" pitchFamily="18" charset="0"/>
                <a:cs typeface="Times New Roman" pitchFamily="18" charset="0"/>
              </a:rPr>
              <a:t>12 - </a:t>
            </a:r>
            <a:r>
              <a:rPr lang="en-US" altLang="ru-RU" sz="1500" b="1" dirty="0">
                <a:solidFill>
                  <a:srgbClr val="001132"/>
                </a:solidFill>
                <a:latin typeface="Times New Roman" pitchFamily="18" charset="0"/>
                <a:cs typeface="Times New Roman" pitchFamily="18" charset="0"/>
              </a:rPr>
              <a:t>NS</a:t>
            </a:r>
            <a:r>
              <a:rPr lang="ru-RU" altLang="ru-RU" sz="1500" b="1" dirty="0">
                <a:solidFill>
                  <a:srgbClr val="001132"/>
                </a:solidFill>
                <a:latin typeface="Times New Roman" pitchFamily="18" charset="0"/>
                <a:cs typeface="Times New Roman" pitchFamily="18" charset="0"/>
              </a:rPr>
              <a:t> "</a:t>
            </a:r>
            <a:r>
              <a:rPr lang="ru-RU" altLang="ru-RU" sz="1500" b="1" dirty="0" err="1">
                <a:solidFill>
                  <a:srgbClr val="001132"/>
                </a:solidFill>
                <a:latin typeface="Times New Roman" pitchFamily="18" charset="0"/>
                <a:cs typeface="Times New Roman" pitchFamily="18" charset="0"/>
              </a:rPr>
              <a:t>Gryzl</a:t>
            </a:r>
            <a:r>
              <a:rPr lang="en-US" altLang="ru-RU" sz="1500" b="1" dirty="0">
                <a:solidFill>
                  <a:srgbClr val="001132"/>
                </a:solidFill>
                <a:latin typeface="Times New Roman" pitchFamily="18" charset="0"/>
                <a:cs typeface="Times New Roman" pitchFamily="18" charset="0"/>
              </a:rPr>
              <a:t>y</a:t>
            </a:r>
            <a:r>
              <a:rPr lang="ru-RU" altLang="ru-RU" sz="1500" b="1" dirty="0">
                <a:solidFill>
                  <a:srgbClr val="001132"/>
                </a:solidFill>
                <a:latin typeface="Times New Roman" pitchFamily="18" charset="0"/>
                <a:cs typeface="Times New Roman" pitchFamily="18" charset="0"/>
              </a:rPr>
              <a:t> - </a:t>
            </a:r>
          </a:p>
          <a:p>
            <a:pPr algn="just" hangingPunct="0"/>
            <a:r>
              <a:rPr lang="ru-RU" altLang="ru-RU" sz="1500" b="1" dirty="0" err="1">
                <a:solidFill>
                  <a:srgbClr val="001132"/>
                </a:solidFill>
                <a:latin typeface="Times New Roman" pitchFamily="18" charset="0"/>
                <a:cs typeface="Times New Roman" pitchFamily="18" charset="0"/>
              </a:rPr>
              <a:t>Deserted</a:t>
            </a:r>
            <a:r>
              <a:rPr lang="ru-RU" altLang="ru-RU" sz="1500" b="1" dirty="0">
                <a:solidFill>
                  <a:srgbClr val="001132"/>
                </a:solidFill>
                <a:latin typeface="Times New Roman" pitchFamily="18" charset="0"/>
                <a:cs typeface="Times New Roman" pitchFamily="18" charset="0"/>
              </a:rPr>
              <a:t> steppe"</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BCB96AD9-2018-4E5A-8BD7-0DE53F132C0B}"/>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16" name="Прямоугольник 15">
            <a:extLst>
              <a:ext uri="{FF2B5EF4-FFF2-40B4-BE49-F238E27FC236}">
                <a16:creationId xmlns:a16="http://schemas.microsoft.com/office/drawing/2014/main" id="{AAEC3A4D-AC10-4B43-89D0-226039E3B492}"/>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47"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pic>
        <p:nvPicPr>
          <p:cNvPr id="6148" name="Picture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14650" y="-12520613"/>
            <a:ext cx="10799762" cy="719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3"/>
          <p:cNvSpPr>
            <a:spLocks/>
          </p:cNvSpPr>
          <p:nvPr/>
        </p:nvSpPr>
        <p:spPr bwMode="auto">
          <a:xfrm>
            <a:off x="250825" y="60325"/>
            <a:ext cx="8640763" cy="520700"/>
          </a:xfrm>
          <a:custGeom>
            <a:avLst/>
            <a:gdLst>
              <a:gd name="T0" fmla="*/ 4320360 w 21600"/>
              <a:gd name="T1" fmla="*/ 0 h 21600"/>
              <a:gd name="T2" fmla="*/ 8640720 w 21600"/>
              <a:gd name="T3" fmla="*/ 260280 h 21600"/>
              <a:gd name="T4" fmla="*/ 4320360 w 21600"/>
              <a:gd name="T5" fmla="*/ 520560 h 21600"/>
              <a:gd name="T6" fmla="*/ 0 w 21600"/>
              <a:gd name="T7" fmla="*/ 26028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ru-RU"/>
          </a:p>
        </p:txBody>
      </p:sp>
      <p:pic>
        <p:nvPicPr>
          <p:cNvPr id="6151"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7338" y="3140968"/>
            <a:ext cx="3959225" cy="2970213"/>
          </a:xfrm>
          <a:prstGeom prst="rect">
            <a:avLst/>
          </a:prstGeom>
          <a:noFill/>
          <a:ln w="9525">
            <a:solidFill>
              <a:srgbClr val="001132"/>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92613" y="3140968"/>
            <a:ext cx="4410075" cy="2952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4">
            <a:extLst>
              <a:ext uri="{FF2B5EF4-FFF2-40B4-BE49-F238E27FC236}">
                <a16:creationId xmlns:a16="http://schemas.microsoft.com/office/drawing/2014/main" id="{9BE04B32-54AA-43FB-A0F5-2BFE2BB7C7E0}"/>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6</a:t>
            </a:fld>
            <a:endParaRPr lang="ru-RU" altLang="ru-RU" b="1" dirty="0">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7" name="Text Box 4">
            <a:extLst>
              <a:ext uri="{FF2B5EF4-FFF2-40B4-BE49-F238E27FC236}">
                <a16:creationId xmlns:a16="http://schemas.microsoft.com/office/drawing/2014/main" id="{D2C7573F-5C6D-4152-9777-CF70E84DBF31}"/>
              </a:ext>
            </a:extLst>
          </p:cNvPr>
          <p:cNvSpPr>
            <a:spLocks/>
          </p:cNvSpPr>
          <p:nvPr/>
        </p:nvSpPr>
        <p:spPr bwMode="auto">
          <a:xfrm>
            <a:off x="251520" y="397892"/>
            <a:ext cx="8640763" cy="2959100"/>
          </a:xfrm>
          <a:custGeom>
            <a:avLst/>
            <a:gdLst>
              <a:gd name="T0" fmla="*/ 4536360 w 21600"/>
              <a:gd name="T1" fmla="*/ 0 h 21600"/>
              <a:gd name="T2" fmla="*/ 9072720 w 21600"/>
              <a:gd name="T3" fmla="*/ 1479420 h 21600"/>
              <a:gd name="T4" fmla="*/ 4536360 w 21600"/>
              <a:gd name="T5" fmla="*/ 2958840 h 21600"/>
              <a:gd name="T6" fmla="*/ 0 w 21600"/>
              <a:gd name="T7" fmla="*/ 14794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spcAft>
                <a:spcPts val="1000"/>
              </a:spcAft>
            </a:pPr>
            <a:endParaRPr lang="ru-RU" altLang="ru-RU" sz="600" dirty="0">
              <a:solidFill>
                <a:srgbClr val="000000"/>
              </a:solidFill>
              <a:latin typeface="Times New Roman" pitchFamily="18" charset="0"/>
              <a:cs typeface="Times New Roman" pitchFamily="18" charset="0"/>
            </a:endParaRPr>
          </a:p>
          <a:p>
            <a:pPr algn="just" hangingPunct="0">
              <a:spcAft>
                <a:spcPts val="1000"/>
              </a:spcAft>
            </a:pPr>
            <a:r>
              <a:rPr lang="ru-RU" altLang="ru-RU" sz="1900" b="1" dirty="0">
                <a:solidFill>
                  <a:srgbClr val="001132"/>
                </a:solidFill>
                <a:latin typeface="Times New Roman" pitchFamily="18" charset="0"/>
                <a:cs typeface="Times New Roman" pitchFamily="18" charset="0"/>
              </a:rPr>
              <a:t>To identify the species composition of lichens on the basis of cartographic material, </a:t>
            </a:r>
            <a:r>
              <a:rPr lang="ru-RU" altLang="ru-RU" sz="1900" b="1" dirty="0" err="1">
                <a:solidFill>
                  <a:srgbClr val="001132"/>
                </a:solidFill>
                <a:latin typeface="Times New Roman" pitchFamily="18" charset="0"/>
                <a:cs typeface="Times New Roman" pitchFamily="18" charset="0"/>
              </a:rPr>
              <a:t>literature</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were</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planned</a:t>
            </a:r>
            <a:r>
              <a:rPr lang="en-US" altLang="ru-RU" sz="1900" b="1" dirty="0">
                <a:solidFill>
                  <a:srgbClr val="001132"/>
                </a:solidFill>
                <a:latin typeface="Times New Roman" pitchFamily="18" charset="0"/>
                <a:cs typeface="Times New Roman" pitchFamily="18" charset="0"/>
              </a:rPr>
              <a:t> our trips</a:t>
            </a:r>
            <a:r>
              <a:rPr lang="ru-RU" altLang="ru-RU" sz="1900" b="1" dirty="0">
                <a:solidFill>
                  <a:srgbClr val="001132"/>
                </a:solidFill>
                <a:latin typeface="Times New Roman" pitchFamily="18" charset="0"/>
                <a:cs typeface="Times New Roman" pitchFamily="18" charset="0"/>
              </a:rPr>
              <a:t>, covering the main types of plant communities. Then, in the years 2012-2018 </a:t>
            </a:r>
            <a:r>
              <a:rPr lang="en-US" altLang="ru-RU" sz="1900" b="1" dirty="0">
                <a:solidFill>
                  <a:srgbClr val="001132"/>
                </a:solidFill>
                <a:latin typeface="Times New Roman" pitchFamily="18" charset="0"/>
                <a:cs typeface="Times New Roman" pitchFamily="18" charset="0"/>
              </a:rPr>
              <a:t>investigated </a:t>
            </a:r>
            <a:r>
              <a:rPr lang="ru-RU" altLang="ru-RU" sz="1900" b="1" dirty="0" err="1">
                <a:solidFill>
                  <a:srgbClr val="001132"/>
                </a:solidFill>
                <a:latin typeface="Times New Roman" pitchFamily="18" charset="0"/>
                <a:cs typeface="Times New Roman" pitchFamily="18" charset="0"/>
              </a:rPr>
              <a:t>territory</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and</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its</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vegetation</a:t>
            </a:r>
            <a:r>
              <a:rPr lang="en-US" altLang="ru-RU" sz="1900" b="1" dirty="0">
                <a:solidFill>
                  <a:srgbClr val="001132"/>
                </a:solidFill>
                <a:latin typeface="Times New Roman" pitchFamily="18" charset="0"/>
                <a:cs typeface="Times New Roman" pitchFamily="18" charset="0"/>
              </a:rPr>
              <a:t> </a:t>
            </a:r>
            <a:r>
              <a:rPr lang="ru-RU" altLang="ru-RU" sz="1900" b="1" dirty="0">
                <a:solidFill>
                  <a:srgbClr val="001132"/>
                </a:solidFill>
                <a:latin typeface="Times New Roman" pitchFamily="18" charset="0"/>
                <a:cs typeface="Times New Roman" pitchFamily="18" charset="0"/>
              </a:rPr>
              <a:t>w</a:t>
            </a:r>
            <a:r>
              <a:rPr lang="en-US" altLang="ru-RU" sz="1900" b="1" dirty="0">
                <a:solidFill>
                  <a:srgbClr val="001132"/>
                </a:solidFill>
                <a:latin typeface="Times New Roman" pitchFamily="18" charset="0"/>
                <a:cs typeface="Times New Roman" pitchFamily="18" charset="0"/>
              </a:rPr>
              <a:t>ere</a:t>
            </a:r>
            <a:r>
              <a:rPr lang="ru-RU" altLang="ru-RU" sz="1900" b="1" dirty="0">
                <a:solidFill>
                  <a:srgbClr val="001132"/>
                </a:solidFill>
                <a:latin typeface="Times New Roman" pitchFamily="18" charset="0"/>
                <a:cs typeface="Times New Roman" pitchFamily="18" charset="0"/>
              </a:rPr>
              <a:t> </a:t>
            </a:r>
            <a:r>
              <a:rPr lang="en-US" altLang="ru-RU" sz="1900" b="1" dirty="0">
                <a:solidFill>
                  <a:srgbClr val="001132"/>
                </a:solidFill>
                <a:latin typeface="Times New Roman" pitchFamily="18" charset="0"/>
                <a:cs typeface="Times New Roman" pitchFamily="18" charset="0"/>
              </a:rPr>
              <a:t>described</a:t>
            </a:r>
            <a:r>
              <a:rPr lang="ru-RU" altLang="ru-RU" sz="1900" b="1" dirty="0">
                <a:solidFill>
                  <a:srgbClr val="001132"/>
                </a:solidFill>
                <a:latin typeface="Times New Roman" pitchFamily="18" charset="0"/>
                <a:cs typeface="Times New Roman" pitchFamily="18" charset="0"/>
              </a:rPr>
              <a:t>, </a:t>
            </a:r>
            <a:r>
              <a:rPr lang="en-US" altLang="ru-RU" sz="1900" b="1" dirty="0">
                <a:solidFill>
                  <a:srgbClr val="001132"/>
                </a:solidFill>
                <a:latin typeface="Times New Roman" pitchFamily="18" charset="0"/>
                <a:cs typeface="Times New Roman" pitchFamily="18" charset="0"/>
              </a:rPr>
              <a:t>specimens of lichens were fond. </a:t>
            </a:r>
            <a:r>
              <a:rPr lang="ru-RU" altLang="ru-RU" sz="1900" b="1" dirty="0" err="1">
                <a:solidFill>
                  <a:srgbClr val="001132"/>
                </a:solidFill>
                <a:latin typeface="Times New Roman" pitchFamily="18" charset="0"/>
                <a:cs typeface="Times New Roman" pitchFamily="18" charset="0"/>
              </a:rPr>
              <a:t>Field</a:t>
            </a:r>
            <a:r>
              <a:rPr lang="ru-RU" altLang="ru-RU" sz="1900" b="1" dirty="0">
                <a:solidFill>
                  <a:srgbClr val="001132"/>
                </a:solidFill>
                <a:latin typeface="Times New Roman" pitchFamily="18" charset="0"/>
                <a:cs typeface="Times New Roman" pitchFamily="18" charset="0"/>
              </a:rPr>
              <a:t> gathering lichens were treated in the laboratory of ecology of lichens, mosses and productivity of </a:t>
            </a:r>
            <a:r>
              <a:rPr lang="ru-RU" altLang="ru-RU" sz="1900" b="1" dirty="0" err="1">
                <a:solidFill>
                  <a:srgbClr val="001132"/>
                </a:solidFill>
                <a:latin typeface="Times New Roman" pitchFamily="18" charset="0"/>
                <a:cs typeface="Times New Roman" pitchFamily="18" charset="0"/>
              </a:rPr>
              <a:t>the</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plant</a:t>
            </a:r>
            <a:r>
              <a:rPr lang="ru-RU" altLang="ru-RU" sz="1900" b="1" dirty="0">
                <a:solidFill>
                  <a:srgbClr val="001132"/>
                </a:solidFill>
                <a:latin typeface="Times New Roman" pitchFamily="18" charset="0"/>
                <a:cs typeface="Times New Roman" pitchFamily="18" charset="0"/>
              </a:rPr>
              <a:t> </a:t>
            </a:r>
            <a:r>
              <a:rPr lang="en-US" altLang="ru-RU" sz="1900" b="1" dirty="0">
                <a:solidFill>
                  <a:srgbClr val="001132"/>
                </a:solidFill>
                <a:latin typeface="Times New Roman" pitchFamily="18" charset="0"/>
                <a:cs typeface="Times New Roman" pitchFamily="18" charset="0"/>
              </a:rPr>
              <a:t>of the </a:t>
            </a:r>
            <a:r>
              <a:rPr lang="ru-RU" altLang="ru-RU" sz="1900" b="1" dirty="0" err="1">
                <a:solidFill>
                  <a:srgbClr val="001132"/>
                </a:solidFill>
                <a:latin typeface="Times New Roman" pitchFamily="18" charset="0"/>
                <a:cs typeface="Times New Roman" pitchFamily="18" charset="0"/>
              </a:rPr>
              <a:t>Samara</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University</a:t>
            </a:r>
            <a:r>
              <a:rPr lang="en-US" altLang="ru-RU" sz="1900" b="1" dirty="0">
                <a:solidFill>
                  <a:srgbClr val="001132"/>
                </a:solidFill>
                <a:latin typeface="Times New Roman" pitchFamily="18" charset="0"/>
                <a:cs typeface="Times New Roman" pitchFamily="18" charset="0"/>
              </a:rPr>
              <a:t> by</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standar</a:t>
            </a:r>
            <a:r>
              <a:rPr lang="en-US" altLang="ru-RU" sz="1900" b="1" dirty="0">
                <a:solidFill>
                  <a:srgbClr val="001132"/>
                </a:solidFill>
                <a:latin typeface="Times New Roman" pitchFamily="18" charset="0"/>
                <a:cs typeface="Times New Roman" pitchFamily="18" charset="0"/>
              </a:rPr>
              <a:t>d</a:t>
            </a:r>
            <a:r>
              <a:rPr lang="ru-RU" altLang="ru-RU" sz="1900" b="1" dirty="0">
                <a:solidFill>
                  <a:srgbClr val="001132"/>
                </a:solidFill>
                <a:latin typeface="Times New Roman" pitchFamily="18" charset="0"/>
                <a:cs typeface="Times New Roman" pitchFamily="18" charset="0"/>
              </a:rPr>
              <a:t> microscopic methods using microscopes Mikmed-6 </a:t>
            </a:r>
            <a:r>
              <a:rPr lang="ru-RU" altLang="ru-RU" sz="1900" b="1" dirty="0" err="1">
                <a:solidFill>
                  <a:srgbClr val="001132"/>
                </a:solidFill>
                <a:latin typeface="Times New Roman" pitchFamily="18" charset="0"/>
                <a:cs typeface="Times New Roman" pitchFamily="18" charset="0"/>
              </a:rPr>
              <a:t>and</a:t>
            </a:r>
            <a:r>
              <a:rPr lang="en-US"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Mikromed</a:t>
            </a:r>
            <a:r>
              <a:rPr lang="ru-RU" altLang="ru-RU" sz="1900" b="1" dirty="0">
                <a:solidFill>
                  <a:srgbClr val="001132"/>
                </a:solidFill>
                <a:latin typeface="Times New Roman" pitchFamily="18" charset="0"/>
                <a:cs typeface="Times New Roman" pitchFamily="18" charset="0"/>
              </a:rPr>
              <a:t> MC2 </a:t>
            </a:r>
            <a:r>
              <a:rPr lang="ru-RU" altLang="ru-RU" sz="1900" b="1" dirty="0" err="1">
                <a:solidFill>
                  <a:srgbClr val="001132"/>
                </a:solidFill>
                <a:latin typeface="Times New Roman" pitchFamily="18" charset="0"/>
                <a:cs typeface="Times New Roman" pitchFamily="18" charset="0"/>
              </a:rPr>
              <a:t>Zoom</a:t>
            </a:r>
            <a:r>
              <a:rPr lang="ru-RU" altLang="ru-RU" sz="1900" b="1" dirty="0">
                <a:solidFill>
                  <a:srgbClr val="001132"/>
                </a:solidFill>
                <a:latin typeface="Times New Roman" pitchFamily="18" charset="0"/>
                <a:cs typeface="Times New Roman" pitchFamily="18" charset="0"/>
              </a:rPr>
              <a:t> 2CR and </a:t>
            </a:r>
            <a:r>
              <a:rPr lang="ru-RU" altLang="ru-RU" sz="1900" b="1" dirty="0" err="1">
                <a:solidFill>
                  <a:srgbClr val="001132"/>
                </a:solidFill>
                <a:latin typeface="Times New Roman" pitchFamily="18" charset="0"/>
                <a:cs typeface="Times New Roman" pitchFamily="18" charset="0"/>
              </a:rPr>
              <a:t>identification</a:t>
            </a:r>
            <a:r>
              <a:rPr lang="ru-RU" altLang="ru-RU" sz="1900" b="1" dirty="0">
                <a:solidFill>
                  <a:srgbClr val="001132"/>
                </a:solidFill>
                <a:latin typeface="Times New Roman" pitchFamily="18" charset="0"/>
                <a:cs typeface="Times New Roman" pitchFamily="18" charset="0"/>
              </a:rPr>
              <a:t> </a:t>
            </a:r>
            <a:r>
              <a:rPr lang="ru-RU" altLang="ru-RU" sz="1900" b="1" dirty="0" err="1">
                <a:solidFill>
                  <a:srgbClr val="001132"/>
                </a:solidFill>
                <a:latin typeface="Times New Roman" pitchFamily="18" charset="0"/>
                <a:cs typeface="Times New Roman" pitchFamily="18" charset="0"/>
              </a:rPr>
              <a:t>keys</a:t>
            </a:r>
            <a:r>
              <a:rPr lang="ru-RU" altLang="ru-RU" sz="1900" b="1" dirty="0">
                <a:solidFill>
                  <a:srgbClr val="001132"/>
                </a:solidFill>
                <a:latin typeface="Times New Roman" pitchFamily="18" charset="0"/>
                <a:cs typeface="Times New Roman" pitchFamily="18" charset="0"/>
              </a:rPr>
              <a:t> </a:t>
            </a:r>
            <a:r>
              <a:rPr lang="en-US" altLang="ru-RU" sz="1900" b="1" dirty="0">
                <a:solidFill>
                  <a:srgbClr val="001132"/>
                </a:solidFill>
                <a:latin typeface="Times New Roman" pitchFamily="18" charset="0"/>
                <a:cs typeface="Times New Roman" pitchFamily="18" charset="0"/>
              </a:rPr>
              <a:t>with TLC methods.</a:t>
            </a:r>
            <a:endParaRPr lang="ru-RU" altLang="ru-RU" sz="1900" b="1" dirty="0">
              <a:solidFill>
                <a:srgbClr val="001132"/>
              </a:solidFill>
              <a:latin typeface="Times New Roman" pitchFamily="18" charset="0"/>
              <a:cs typeface="Times New Roman" pitchFamily="18" charset="0"/>
            </a:endParaRPr>
          </a:p>
        </p:txBody>
      </p:sp>
      <p:sp>
        <p:nvSpPr>
          <p:cNvPr id="18" name="Text Box 6">
            <a:extLst>
              <a:ext uri="{FF2B5EF4-FFF2-40B4-BE49-F238E27FC236}">
                <a16:creationId xmlns:a16="http://schemas.microsoft.com/office/drawing/2014/main" id="{1309653A-A60D-4F6D-92EA-D096B4686E1A}"/>
              </a:ext>
            </a:extLst>
          </p:cNvPr>
          <p:cNvSpPr>
            <a:spLocks/>
          </p:cNvSpPr>
          <p:nvPr/>
        </p:nvSpPr>
        <p:spPr bwMode="auto">
          <a:xfrm>
            <a:off x="1187624" y="6165304"/>
            <a:ext cx="2347024" cy="387402"/>
          </a:xfrm>
          <a:custGeom>
            <a:avLst/>
            <a:gdLst>
              <a:gd name="T0" fmla="*/ 1215360 w 21600"/>
              <a:gd name="T1" fmla="*/ 0 h 21600"/>
              <a:gd name="T2" fmla="*/ 2430720 w 21600"/>
              <a:gd name="T3" fmla="*/ 182520 h 21600"/>
              <a:gd name="T4" fmla="*/ 1215360 w 21600"/>
              <a:gd name="T5" fmla="*/ 365040 h 21600"/>
              <a:gd name="T6" fmla="*/ 0 w 21600"/>
              <a:gd name="T7" fmla="*/ 1825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hangingPunct="0"/>
            <a:r>
              <a:rPr lang="en-US" altLang="ru-RU" b="1" dirty="0">
                <a:solidFill>
                  <a:srgbClr val="001132"/>
                </a:solidFill>
                <a:latin typeface="Times New Roman" pitchFamily="18" charset="0"/>
                <a:ea typeface="Microsoft YaHei" pitchFamily="34" charset="-122"/>
              </a:rPr>
              <a:t>NS</a:t>
            </a:r>
            <a:r>
              <a:rPr lang="ru-RU" altLang="ru-RU" b="1" dirty="0">
                <a:solidFill>
                  <a:srgbClr val="001132"/>
                </a:solidFill>
                <a:latin typeface="Times New Roman" pitchFamily="18" charset="0"/>
                <a:ea typeface="Microsoft YaHei" pitchFamily="34" charset="-122"/>
              </a:rPr>
              <a:t> "Kostinsky log"</a:t>
            </a:r>
          </a:p>
        </p:txBody>
      </p:sp>
      <p:sp>
        <p:nvSpPr>
          <p:cNvPr id="19" name="Text Box 8">
            <a:extLst>
              <a:ext uri="{FF2B5EF4-FFF2-40B4-BE49-F238E27FC236}">
                <a16:creationId xmlns:a16="http://schemas.microsoft.com/office/drawing/2014/main" id="{10CA33E6-193B-4961-9AA1-819B73497EE5}"/>
              </a:ext>
            </a:extLst>
          </p:cNvPr>
          <p:cNvSpPr>
            <a:spLocks/>
          </p:cNvSpPr>
          <p:nvPr/>
        </p:nvSpPr>
        <p:spPr bwMode="auto">
          <a:xfrm>
            <a:off x="5609353" y="6187581"/>
            <a:ext cx="2836863" cy="365125"/>
          </a:xfrm>
          <a:custGeom>
            <a:avLst/>
            <a:gdLst>
              <a:gd name="T0" fmla="*/ 1418400 w 21600"/>
              <a:gd name="T1" fmla="*/ 0 h 21600"/>
              <a:gd name="T2" fmla="*/ 2836800 w 21600"/>
              <a:gd name="T3" fmla="*/ 182520 h 21600"/>
              <a:gd name="T4" fmla="*/ 1418400 w 21600"/>
              <a:gd name="T5" fmla="*/ 365040 h 21600"/>
              <a:gd name="T6" fmla="*/ 0 w 21600"/>
              <a:gd name="T7" fmla="*/ 1825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hangingPunct="0"/>
            <a:r>
              <a:rPr lang="en-US" altLang="ru-RU" b="1" dirty="0">
                <a:solidFill>
                  <a:srgbClr val="001132"/>
                </a:solidFill>
                <a:latin typeface="Times New Roman" pitchFamily="18" charset="0"/>
                <a:ea typeface="Microsoft YaHei" pitchFamily="34" charset="-122"/>
              </a:rPr>
              <a:t>NS</a:t>
            </a:r>
            <a:r>
              <a:rPr lang="ru-RU" altLang="ru-RU" b="1" dirty="0">
                <a:solidFill>
                  <a:srgbClr val="001132"/>
                </a:solidFill>
                <a:latin typeface="Times New Roman" pitchFamily="18" charset="0"/>
                <a:ea typeface="Microsoft YaHei" pitchFamily="34" charset="-122"/>
              </a:rPr>
              <a:t> “</a:t>
            </a:r>
            <a:r>
              <a:rPr lang="en-US" altLang="ru-RU" b="1" dirty="0" err="1">
                <a:solidFill>
                  <a:srgbClr val="001132"/>
                </a:solidFill>
                <a:latin typeface="Times New Roman" pitchFamily="18" charset="0"/>
                <a:ea typeface="Microsoft YaHei" pitchFamily="34" charset="-122"/>
              </a:rPr>
              <a:t>Mulin’s</a:t>
            </a:r>
            <a:r>
              <a:rPr lang="ru-RU" altLang="ru-RU" b="1" dirty="0">
                <a:solidFill>
                  <a:srgbClr val="001132"/>
                </a:solidFill>
                <a:latin typeface="Times New Roman" pitchFamily="18" charset="0"/>
                <a:ea typeface="Microsoft YaHei" pitchFamily="34" charset="-122"/>
              </a:rPr>
              <a:t> dol "</a:t>
            </a:r>
          </a:p>
        </p:txBody>
      </p:sp>
      <p:sp>
        <p:nvSpPr>
          <p:cNvPr id="20" name="Text Box 9">
            <a:extLst>
              <a:ext uri="{FF2B5EF4-FFF2-40B4-BE49-F238E27FC236}">
                <a16:creationId xmlns:a16="http://schemas.microsoft.com/office/drawing/2014/main" id="{1069E7B5-68C0-44E3-BB10-92A3624C06BF}"/>
              </a:ext>
            </a:extLst>
          </p:cNvPr>
          <p:cNvSpPr>
            <a:spLocks/>
          </p:cNvSpPr>
          <p:nvPr/>
        </p:nvSpPr>
        <p:spPr bwMode="auto">
          <a:xfrm>
            <a:off x="69850" y="135986"/>
            <a:ext cx="9002713" cy="445038"/>
          </a:xfrm>
          <a:custGeom>
            <a:avLst/>
            <a:gdLst>
              <a:gd name="T0" fmla="*/ 723960 w 21600"/>
              <a:gd name="T1" fmla="*/ 0 h 21600"/>
              <a:gd name="T2" fmla="*/ 1447919 w 21600"/>
              <a:gd name="T3" fmla="*/ 212580 h 21600"/>
              <a:gd name="T4" fmla="*/ 723960 w 21600"/>
              <a:gd name="T5" fmla="*/ 425160 h 21600"/>
              <a:gd name="T6" fmla="*/ 0 w 21600"/>
              <a:gd name="T7" fmla="*/ 21258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3000" b="1" dirty="0">
                <a:solidFill>
                  <a:srgbClr val="001132"/>
                </a:solidFill>
                <a:latin typeface="Times New Roman" pitchFamily="18" charset="0"/>
                <a:ea typeface="Microsoft YaHei" pitchFamily="34" charset="-122"/>
              </a:rPr>
              <a:t>METHODS</a:t>
            </a:r>
            <a:endParaRPr lang="ru-RU" altLang="ru-RU" sz="30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D2FC7BB-F7D5-4794-8904-3CFC8F2DA376}"/>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8" name="Прямоугольник 7">
            <a:extLst>
              <a:ext uri="{FF2B5EF4-FFF2-40B4-BE49-F238E27FC236}">
                <a16:creationId xmlns:a16="http://schemas.microsoft.com/office/drawing/2014/main" id="{5F163342-04B5-4EC2-ACD2-90569DA3FE92}"/>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Object 5"/>
          <p:cNvGraphicFramePr/>
          <p:nvPr>
            <p:extLst>
              <p:ext uri="{D42A27DB-BD31-4B8C-83A1-F6EECF244321}">
                <p14:modId xmlns:p14="http://schemas.microsoft.com/office/powerpoint/2010/main" val="2518206376"/>
              </p:ext>
            </p:extLst>
          </p:nvPr>
        </p:nvGraphicFramePr>
        <p:xfrm>
          <a:off x="169863" y="1614371"/>
          <a:ext cx="8496360" cy="4962600"/>
        </p:xfrm>
        <a:graphic>
          <a:graphicData uri="http://schemas.openxmlformats.org/drawingml/2006/chart">
            <c:chart xmlns:c="http://schemas.openxmlformats.org/drawingml/2006/chart" xmlns:r="http://schemas.openxmlformats.org/officeDocument/2006/relationships" r:id="rId5"/>
          </a:graphicData>
        </a:graphic>
      </p:graphicFrame>
      <p:sp>
        <p:nvSpPr>
          <p:cNvPr id="2" name="Прямоугольник 1">
            <a:extLst>
              <a:ext uri="{FF2B5EF4-FFF2-40B4-BE49-F238E27FC236}">
                <a16:creationId xmlns:a16="http://schemas.microsoft.com/office/drawing/2014/main" id="{39F944F6-968C-46B1-98EA-F1C81D1AB167}"/>
              </a:ext>
            </a:extLst>
          </p:cNvPr>
          <p:cNvSpPr/>
          <p:nvPr/>
        </p:nvSpPr>
        <p:spPr>
          <a:xfrm>
            <a:off x="971600" y="1916832"/>
            <a:ext cx="1944216" cy="338437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4">
            <a:extLst>
              <a:ext uri="{FF2B5EF4-FFF2-40B4-BE49-F238E27FC236}">
                <a16:creationId xmlns:a16="http://schemas.microsoft.com/office/drawing/2014/main" id="{1B222E35-1D2B-4C2C-9452-F712AE1AD161}"/>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7</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
        <p:nvSpPr>
          <p:cNvPr id="11" name="Rectangle 3">
            <a:extLst>
              <a:ext uri="{FF2B5EF4-FFF2-40B4-BE49-F238E27FC236}">
                <a16:creationId xmlns:a16="http://schemas.microsoft.com/office/drawing/2014/main" id="{DD80A214-5679-4A2B-AE0E-9AC404C54339}"/>
              </a:ext>
            </a:extLst>
          </p:cNvPr>
          <p:cNvSpPr>
            <a:spLocks/>
          </p:cNvSpPr>
          <p:nvPr/>
        </p:nvSpPr>
        <p:spPr bwMode="auto">
          <a:xfrm>
            <a:off x="15876" y="127225"/>
            <a:ext cx="9128124" cy="925511"/>
          </a:xfrm>
          <a:custGeom>
            <a:avLst/>
            <a:gdLst>
              <a:gd name="T0" fmla="*/ 4392720 w 21600"/>
              <a:gd name="T1" fmla="*/ 0 h 21600"/>
              <a:gd name="T2" fmla="*/ 8785440 w 21600"/>
              <a:gd name="T3" fmla="*/ 382140 h 21600"/>
              <a:gd name="T4" fmla="*/ 4392720 w 21600"/>
              <a:gd name="T5" fmla="*/ 764280 h 21600"/>
              <a:gd name="T6" fmla="*/ 0 w 21600"/>
              <a:gd name="T7" fmla="*/ 3821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en-US" altLang="ru-RU" sz="2700" b="1" dirty="0">
                <a:solidFill>
                  <a:srgbClr val="001132"/>
                </a:solidFill>
                <a:latin typeface="Times New Roman" pitchFamily="18" charset="0"/>
                <a:ea typeface="Microsoft YaHei" pitchFamily="34" charset="-122"/>
              </a:rPr>
              <a:t>TAXONOMIC ANALYSIS OF THE LICHENBIOTA </a:t>
            </a:r>
          </a:p>
          <a:p>
            <a:pPr algn="ctr"/>
            <a:r>
              <a:rPr lang="en-US" altLang="ru-RU" sz="2700" b="1" dirty="0">
                <a:solidFill>
                  <a:srgbClr val="001132"/>
                </a:solidFill>
                <a:latin typeface="Times New Roman" pitchFamily="18" charset="0"/>
                <a:ea typeface="Microsoft YaHei" pitchFamily="34" charset="-122"/>
              </a:rPr>
              <a:t>OF STEPPES OF THE SAMARA REGION</a:t>
            </a:r>
            <a:endParaRPr lang="ru-RU" altLang="ru-RU" sz="2700" b="1" dirty="0">
              <a:solidFill>
                <a:srgbClr val="001132"/>
              </a:solidFill>
              <a:latin typeface="Times New Roman" pitchFamily="18" charset="0"/>
              <a:ea typeface="Microsoft YaHei" pitchFamily="34" charset="-122"/>
            </a:endParaRPr>
          </a:p>
        </p:txBody>
      </p:sp>
      <p:sp>
        <p:nvSpPr>
          <p:cNvPr id="12" name="Rectangle 2">
            <a:extLst>
              <a:ext uri="{FF2B5EF4-FFF2-40B4-BE49-F238E27FC236}">
                <a16:creationId xmlns:a16="http://schemas.microsoft.com/office/drawing/2014/main" id="{106BE3EE-31DC-49AC-8FDA-FFA8B8456298}"/>
              </a:ext>
            </a:extLst>
          </p:cNvPr>
          <p:cNvSpPr>
            <a:spLocks/>
          </p:cNvSpPr>
          <p:nvPr/>
        </p:nvSpPr>
        <p:spPr bwMode="auto">
          <a:xfrm>
            <a:off x="169863" y="908720"/>
            <a:ext cx="8820150" cy="703262"/>
          </a:xfrm>
          <a:custGeom>
            <a:avLst/>
            <a:gdLst>
              <a:gd name="T0" fmla="*/ 4410000 w 21600"/>
              <a:gd name="T1" fmla="*/ 0 h 21600"/>
              <a:gd name="T2" fmla="*/ 8820000 w 21600"/>
              <a:gd name="T3" fmla="*/ 351900 h 21600"/>
              <a:gd name="T4" fmla="*/ 4410000 w 21600"/>
              <a:gd name="T5" fmla="*/ 703800 h 21600"/>
              <a:gd name="T6" fmla="*/ 0 w 21600"/>
              <a:gd name="T7" fmla="*/ 3519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en-US" altLang="ru-RU" sz="2000" b="1" dirty="0">
                <a:solidFill>
                  <a:srgbClr val="001132"/>
                </a:solidFill>
                <a:latin typeface="Times New Roman" pitchFamily="18" charset="0"/>
                <a:ea typeface="Microsoft YaHei" pitchFamily="34" charset="-122"/>
              </a:rPr>
              <a:t>L</a:t>
            </a:r>
            <a:r>
              <a:rPr lang="ru-RU" altLang="ru-RU" sz="2000" b="1" dirty="0" err="1">
                <a:solidFill>
                  <a:srgbClr val="001132"/>
                </a:solidFill>
                <a:latin typeface="Times New Roman" pitchFamily="18" charset="0"/>
                <a:ea typeface="Microsoft YaHei" pitchFamily="34" charset="-122"/>
              </a:rPr>
              <a:t>ichen</a:t>
            </a:r>
            <a:r>
              <a:rPr lang="en-US" altLang="ru-RU" sz="2000" b="1" dirty="0">
                <a:solidFill>
                  <a:srgbClr val="001132"/>
                </a:solidFill>
                <a:latin typeface="Times New Roman" pitchFamily="18" charset="0"/>
                <a:ea typeface="Microsoft YaHei" pitchFamily="34" charset="-122"/>
              </a:rPr>
              <a:t>biota</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of s</a:t>
            </a:r>
            <a:r>
              <a:rPr lang="ru-RU" altLang="ru-RU" sz="2000" b="1" dirty="0" err="1">
                <a:solidFill>
                  <a:srgbClr val="001132"/>
                </a:solidFill>
                <a:latin typeface="Times New Roman" pitchFamily="18" charset="0"/>
                <a:ea typeface="Microsoft YaHei" pitchFamily="34" charset="-122"/>
              </a:rPr>
              <a:t>teppe</a:t>
            </a:r>
            <a:r>
              <a:rPr lang="en-US" altLang="ru-RU" sz="2000" b="1" dirty="0">
                <a:solidFill>
                  <a:srgbClr val="001132"/>
                </a:solidFill>
                <a:latin typeface="Times New Roman" pitchFamily="18" charset="0"/>
                <a:ea typeface="Microsoft YaHei" pitchFamily="34" charset="-122"/>
              </a:rPr>
              <a:t>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of 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Region</a:t>
            </a:r>
            <a:r>
              <a:rPr lang="ru-RU" altLang="ru-RU" sz="2000" b="1" dirty="0">
                <a:solidFill>
                  <a:srgbClr val="001132"/>
                </a:solidFill>
                <a:latin typeface="Times New Roman" pitchFamily="18" charset="0"/>
                <a:ea typeface="Microsoft YaHei" pitchFamily="34" charset="-122"/>
              </a:rPr>
              <a:t> has at least 97 </a:t>
            </a:r>
            <a:r>
              <a:rPr lang="ru-RU" altLang="ru-RU" sz="2000" b="1" dirty="0" err="1">
                <a:solidFill>
                  <a:srgbClr val="001132"/>
                </a:solidFill>
                <a:latin typeface="Times New Roman" pitchFamily="18" charset="0"/>
                <a:ea typeface="Microsoft YaHei" pitchFamily="34" charset="-122"/>
              </a:rPr>
              <a:t>species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from </a:t>
            </a:r>
            <a:r>
              <a:rPr lang="ru-RU" altLang="ru-RU" sz="2000" b="1" dirty="0">
                <a:solidFill>
                  <a:srgbClr val="001132"/>
                </a:solidFill>
                <a:latin typeface="Times New Roman" pitchFamily="18" charset="0"/>
                <a:ea typeface="Microsoft YaHei" pitchFamily="34" charset="-122"/>
              </a:rPr>
              <a:t>47 genera, 18 families, 11 orders.</a:t>
            </a:r>
          </a:p>
        </p:txBody>
      </p:sp>
      <p:sp>
        <p:nvSpPr>
          <p:cNvPr id="13" name="Text Box 4">
            <a:extLst>
              <a:ext uri="{FF2B5EF4-FFF2-40B4-BE49-F238E27FC236}">
                <a16:creationId xmlns:a16="http://schemas.microsoft.com/office/drawing/2014/main" id="{EF368778-9E7C-486B-B0F2-58570F20A734}"/>
              </a:ext>
            </a:extLst>
          </p:cNvPr>
          <p:cNvSpPr>
            <a:spLocks/>
          </p:cNvSpPr>
          <p:nvPr/>
        </p:nvSpPr>
        <p:spPr bwMode="auto">
          <a:xfrm>
            <a:off x="3635896" y="1700808"/>
            <a:ext cx="4963516" cy="710067"/>
          </a:xfrm>
          <a:custGeom>
            <a:avLst/>
            <a:gdLst>
              <a:gd name="T0" fmla="*/ 2352780 w 21600"/>
              <a:gd name="T1" fmla="*/ 0 h 21600"/>
              <a:gd name="T2" fmla="*/ 4705560 w 21600"/>
              <a:gd name="T3" fmla="*/ 351900 h 21600"/>
              <a:gd name="T4" fmla="*/ 2352780 w 21600"/>
              <a:gd name="T5" fmla="*/ 703800 h 21600"/>
              <a:gd name="T6" fmla="*/ 0 w 21600"/>
              <a:gd name="T7" fmla="*/ 3519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r>
              <a:rPr lang="ru-RU" altLang="ru-RU" sz="2000" b="1" dirty="0">
                <a:solidFill>
                  <a:srgbClr val="001132"/>
                </a:solidFill>
                <a:latin typeface="Times New Roman" pitchFamily="18" charset="0"/>
                <a:ea typeface="Microsoft YaHei" pitchFamily="34" charset="-122"/>
              </a:rPr>
              <a:t>The number of species in the </a:t>
            </a:r>
            <a:r>
              <a:rPr lang="ru-RU" altLang="ru-RU" sz="2000" b="1" dirty="0" err="1">
                <a:solidFill>
                  <a:srgbClr val="001132"/>
                </a:solidFill>
                <a:latin typeface="Times New Roman" pitchFamily="18" charset="0"/>
                <a:ea typeface="Microsoft YaHei" pitchFamily="34" charset="-122"/>
              </a:rPr>
              <a:t>orders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of the</a:t>
            </a:r>
          </a:p>
          <a:p>
            <a:r>
              <a:rPr lang="en-US" altLang="ru-RU" sz="2000" b="1" dirty="0">
                <a:solidFill>
                  <a:srgbClr val="001132"/>
                </a:solidFill>
                <a:latin typeface="Times New Roman" pitchFamily="18" charset="0"/>
                <a:ea typeface="Microsoft YaHei" pitchFamily="34" charset="-122"/>
              </a:rPr>
              <a:t>l</a:t>
            </a:r>
            <a:r>
              <a:rPr lang="ru-RU" altLang="ru-RU" sz="2000" b="1" dirty="0" err="1">
                <a:solidFill>
                  <a:srgbClr val="001132"/>
                </a:solidFill>
                <a:latin typeface="Times New Roman" pitchFamily="18" charset="0"/>
                <a:ea typeface="Microsoft YaHei" pitchFamily="34" charset="-122"/>
              </a:rPr>
              <a:t>ichen</a:t>
            </a:r>
            <a:r>
              <a:rPr lang="en-US" altLang="ru-RU" sz="2000" b="1" dirty="0">
                <a:solidFill>
                  <a:srgbClr val="001132"/>
                </a:solidFill>
                <a:latin typeface="Times New Roman" pitchFamily="18" charset="0"/>
                <a:ea typeface="Microsoft YaHei" pitchFamily="34" charset="-122"/>
              </a:rPr>
              <a:t>biota of </a:t>
            </a:r>
            <a:r>
              <a:rPr lang="ru-RU" altLang="ru-RU" sz="2000" b="1" dirty="0" err="1">
                <a:solidFill>
                  <a:srgbClr val="001132"/>
                </a:solidFill>
                <a:latin typeface="Times New Roman" pitchFamily="18" charset="0"/>
                <a:ea typeface="Microsoft YaHei" pitchFamily="34" charset="-122"/>
              </a:rPr>
              <a:t>steppes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the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R</a:t>
            </a:r>
            <a:r>
              <a:rPr lang="ru-RU" altLang="ru-RU" sz="2000" b="1" dirty="0" err="1">
                <a:solidFill>
                  <a:srgbClr val="001132"/>
                </a:solidFill>
                <a:latin typeface="Times New Roman" pitchFamily="18" charset="0"/>
                <a:ea typeface="Microsoft YaHei" pitchFamily="34" charset="-122"/>
              </a:rPr>
              <a:t>egion</a:t>
            </a:r>
            <a:endParaRPr lang="ru-RU" altLang="ru-RU" sz="2000" b="1" dirty="0">
              <a:solidFill>
                <a:srgbClr val="001132"/>
              </a:solidFill>
              <a:latin typeface="Times New Roman" pitchFamily="18" charset="0"/>
              <a:ea typeface="Microsoft YaHei"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39674E26-5B84-46EF-8925-C129971F5922}"/>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32"/>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softEdge rad="112500"/>
          </a:effectLst>
        </p:spPr>
      </p:pic>
      <p:sp>
        <p:nvSpPr>
          <p:cNvPr id="9" name="Прямоугольник 8">
            <a:extLst>
              <a:ext uri="{FF2B5EF4-FFF2-40B4-BE49-F238E27FC236}">
                <a16:creationId xmlns:a16="http://schemas.microsoft.com/office/drawing/2014/main" id="{12B0772C-3736-49F0-AF90-066449FAE64D}"/>
              </a:ext>
            </a:extLst>
          </p:cNvPr>
          <p:cNvSpPr/>
          <p:nvPr/>
        </p:nvSpPr>
        <p:spPr>
          <a:xfrm>
            <a:off x="0" y="44624"/>
            <a:ext cx="9144000"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95"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graphicFrame>
        <p:nvGraphicFramePr>
          <p:cNvPr id="3" name="Object 2"/>
          <p:cNvGraphicFramePr/>
          <p:nvPr>
            <p:extLst>
              <p:ext uri="{D42A27DB-BD31-4B8C-83A1-F6EECF244321}">
                <p14:modId xmlns:p14="http://schemas.microsoft.com/office/powerpoint/2010/main" val="864671070"/>
              </p:ext>
            </p:extLst>
          </p:nvPr>
        </p:nvGraphicFramePr>
        <p:xfrm>
          <a:off x="188206" y="1773440"/>
          <a:ext cx="8766000" cy="4967928"/>
        </p:xfrm>
        <a:graphic>
          <a:graphicData uri="http://schemas.openxmlformats.org/drawingml/2006/chart">
            <c:chart xmlns:c="http://schemas.openxmlformats.org/drawingml/2006/chart" xmlns:r="http://schemas.openxmlformats.org/officeDocument/2006/relationships" r:id="rId5"/>
          </a:graphicData>
        </a:graphic>
      </p:graphicFrame>
      <p:sp>
        <p:nvSpPr>
          <p:cNvPr id="8198" name="Text Box 4"/>
          <p:cNvSpPr>
            <a:spLocks/>
          </p:cNvSpPr>
          <p:nvPr/>
        </p:nvSpPr>
        <p:spPr bwMode="auto">
          <a:xfrm>
            <a:off x="71438" y="77788"/>
            <a:ext cx="8999537" cy="425450"/>
          </a:xfrm>
          <a:custGeom>
            <a:avLst/>
            <a:gdLst>
              <a:gd name="T0" fmla="*/ 4286340 w 21600"/>
              <a:gd name="T1" fmla="*/ 0 h 21600"/>
              <a:gd name="T2" fmla="*/ 8572680 w 21600"/>
              <a:gd name="T3" fmla="*/ 212760 h 21600"/>
              <a:gd name="T4" fmla="*/ 4286340 w 21600"/>
              <a:gd name="T5" fmla="*/ 425520 h 21600"/>
              <a:gd name="T6" fmla="*/ 0 w 21600"/>
              <a:gd name="T7" fmla="*/ 21276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hangingPunct="0"/>
            <a:r>
              <a:rPr lang="en-US" altLang="ru-RU" sz="2500" b="1" dirty="0">
                <a:solidFill>
                  <a:srgbClr val="001132"/>
                </a:solidFill>
                <a:latin typeface="Times New Roman" pitchFamily="18" charset="0"/>
                <a:ea typeface="Microsoft YaHei" pitchFamily="34" charset="-122"/>
              </a:rPr>
              <a:t>FAMILIES OF THE LICHENBIOTA</a:t>
            </a:r>
          </a:p>
          <a:p>
            <a:pPr algn="ctr" hangingPunct="0"/>
            <a:r>
              <a:rPr lang="en-US" altLang="ru-RU" sz="2500" b="1" dirty="0">
                <a:solidFill>
                  <a:srgbClr val="001132"/>
                </a:solidFill>
                <a:latin typeface="Times New Roman" pitchFamily="18" charset="0"/>
                <a:ea typeface="Microsoft YaHei" pitchFamily="34" charset="-122"/>
              </a:rPr>
              <a:t>OF STEPPES OF THE SAMARA REGION</a:t>
            </a:r>
          </a:p>
        </p:txBody>
      </p:sp>
      <p:sp>
        <p:nvSpPr>
          <p:cNvPr id="8199" name="Text Box 5"/>
          <p:cNvSpPr>
            <a:spLocks/>
          </p:cNvSpPr>
          <p:nvPr/>
        </p:nvSpPr>
        <p:spPr bwMode="auto">
          <a:xfrm>
            <a:off x="58058" y="823168"/>
            <a:ext cx="9012918" cy="1309688"/>
          </a:xfrm>
          <a:custGeom>
            <a:avLst/>
            <a:gdLst>
              <a:gd name="T0" fmla="*/ 4499820 w 21600"/>
              <a:gd name="T1" fmla="*/ 0 h 21600"/>
              <a:gd name="T2" fmla="*/ 8999640 w 21600"/>
              <a:gd name="T3" fmla="*/ 654840 h 21600"/>
              <a:gd name="T4" fmla="*/ 4499820 w 21600"/>
              <a:gd name="T5" fmla="*/ 1309680 h 21600"/>
              <a:gd name="T6" fmla="*/ 0 w 21600"/>
              <a:gd name="T7" fmla="*/ 65484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indent="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just" hangingPunct="0"/>
            <a:r>
              <a:rPr lang="en-US" altLang="ru-RU" sz="2000" b="1" dirty="0">
                <a:solidFill>
                  <a:srgbClr val="001132"/>
                </a:solidFill>
                <a:latin typeface="Times New Roman" pitchFamily="18" charset="0"/>
                <a:cs typeface="Times New Roman" pitchFamily="18" charset="0"/>
              </a:rPr>
              <a:t>Families </a:t>
            </a:r>
            <a:r>
              <a:rPr lang="en-US" altLang="ru-RU" sz="2000" b="1" dirty="0" err="1">
                <a:solidFill>
                  <a:srgbClr val="001132"/>
                </a:solidFill>
                <a:latin typeface="Times New Roman" pitchFamily="18" charset="0"/>
                <a:cs typeface="Times New Roman" pitchFamily="18" charset="0"/>
              </a:rPr>
              <a:t>Teloschistaceae</a:t>
            </a:r>
            <a:r>
              <a:rPr lang="en-US" altLang="ru-RU" sz="2000" b="1" dirty="0">
                <a:solidFill>
                  <a:srgbClr val="001132"/>
                </a:solidFill>
                <a:latin typeface="Times New Roman" pitchFamily="18" charset="0"/>
                <a:cs typeface="Times New Roman" pitchFamily="18" charset="0"/>
              </a:rPr>
              <a:t>,</a:t>
            </a:r>
            <a:r>
              <a:rPr lang="ru-RU" altLang="ru-RU" sz="2000" b="1" dirty="0">
                <a:solidFill>
                  <a:srgbClr val="001132"/>
                </a:solidFill>
                <a:latin typeface="Times New Roman" pitchFamily="18" charset="0"/>
                <a:cs typeface="Times New Roman" pitchFamily="18" charset="0"/>
              </a:rPr>
              <a:t> </a:t>
            </a:r>
            <a:r>
              <a:rPr lang="en-US" altLang="ru-RU" sz="2000" b="1" dirty="0" err="1">
                <a:solidFill>
                  <a:srgbClr val="001132"/>
                </a:solidFill>
                <a:latin typeface="Times New Roman" pitchFamily="18" charset="0"/>
                <a:cs typeface="Times New Roman" pitchFamily="18" charset="0"/>
              </a:rPr>
              <a:t>Physciaceae</a:t>
            </a:r>
            <a:r>
              <a:rPr lang="en-US" altLang="ru-RU" sz="2000" b="1" dirty="0">
                <a:solidFill>
                  <a:srgbClr val="001132"/>
                </a:solidFill>
                <a:latin typeface="Times New Roman" pitchFamily="18" charset="0"/>
                <a:cs typeface="Times New Roman" pitchFamily="18" charset="0"/>
              </a:rPr>
              <a:t>,</a:t>
            </a:r>
            <a:r>
              <a:rPr lang="ru-RU" altLang="ru-RU" sz="2000" b="1" dirty="0">
                <a:solidFill>
                  <a:srgbClr val="001132"/>
                </a:solidFill>
                <a:latin typeface="Times New Roman" pitchFamily="18" charset="0"/>
                <a:cs typeface="Times New Roman" pitchFamily="18" charset="0"/>
              </a:rPr>
              <a:t> </a:t>
            </a:r>
            <a:r>
              <a:rPr lang="en-US" altLang="ru-RU" sz="2000" b="1" dirty="0" err="1">
                <a:solidFill>
                  <a:srgbClr val="001132"/>
                </a:solidFill>
                <a:latin typeface="Times New Roman" pitchFamily="18" charset="0"/>
                <a:cs typeface="Times New Roman" pitchFamily="18" charset="0"/>
              </a:rPr>
              <a:t>Verrucariaceae</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and</a:t>
            </a:r>
            <a:r>
              <a:rPr lang="ru-RU" altLang="ru-RU" sz="2000" b="1" dirty="0">
                <a:solidFill>
                  <a:srgbClr val="001132"/>
                </a:solidFill>
                <a:latin typeface="Times New Roman" pitchFamily="18" charset="0"/>
                <a:cs typeface="Times New Roman" pitchFamily="18" charset="0"/>
              </a:rPr>
              <a:t> </a:t>
            </a:r>
            <a:r>
              <a:rPr lang="en-US" altLang="ru-RU" sz="2000" b="1" dirty="0" err="1">
                <a:solidFill>
                  <a:srgbClr val="001132"/>
                </a:solidFill>
                <a:latin typeface="Times New Roman" pitchFamily="18" charset="0"/>
                <a:cs typeface="Times New Roman" pitchFamily="18" charset="0"/>
              </a:rPr>
              <a:t>Parmeliaceae</a:t>
            </a:r>
            <a:r>
              <a:rPr lang="en-US" altLang="ru-RU" sz="2000" b="1" dirty="0">
                <a:solidFill>
                  <a:srgbClr val="001132"/>
                </a:solidFill>
                <a:latin typeface="Times New Roman" pitchFamily="18" charset="0"/>
                <a:cs typeface="Times New Roman" pitchFamily="18" charset="0"/>
              </a:rPr>
              <a:t> are l</a:t>
            </a:r>
            <a:r>
              <a:rPr lang="ru-RU" altLang="ru-RU" sz="2000" b="1" dirty="0" err="1">
                <a:solidFill>
                  <a:srgbClr val="001132"/>
                </a:solidFill>
                <a:latin typeface="Times New Roman" pitchFamily="18" charset="0"/>
                <a:cs typeface="Times New Roman" pitchFamily="18" charset="0"/>
              </a:rPr>
              <a:t>eading</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o</a:t>
            </a:r>
            <a:r>
              <a:rPr lang="ru-RU" altLang="ru-RU" sz="2000" b="1" dirty="0">
                <a:solidFill>
                  <a:srgbClr val="001132"/>
                </a:solidFill>
                <a:latin typeface="Times New Roman" pitchFamily="18" charset="0"/>
                <a:cs typeface="Times New Roman" pitchFamily="18" charset="0"/>
              </a:rPr>
              <a:t>n </a:t>
            </a:r>
            <a:r>
              <a:rPr lang="ru-RU" altLang="ru-RU" sz="2000" b="1" dirty="0" err="1">
                <a:solidFill>
                  <a:srgbClr val="001132"/>
                </a:solidFill>
                <a:latin typeface="Times New Roman" pitchFamily="18" charset="0"/>
                <a:cs typeface="Times New Roman" pitchFamily="18" charset="0"/>
              </a:rPr>
              <a:t>the</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number</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of</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species</a:t>
            </a:r>
            <a:r>
              <a:rPr lang="ru-RU" altLang="ru-RU" sz="2000" b="1" dirty="0">
                <a:solidFill>
                  <a:srgbClr val="001132"/>
                </a:solidFill>
                <a:latin typeface="Times New Roman" pitchFamily="18" charset="0"/>
                <a:cs typeface="Times New Roman" pitchFamily="18" charset="0"/>
              </a:rPr>
              <a:t> </a:t>
            </a:r>
            <a:r>
              <a:rPr lang="en-US" altLang="ru-RU" sz="2000" b="1" dirty="0">
                <a:solidFill>
                  <a:srgbClr val="001132"/>
                </a:solidFill>
                <a:latin typeface="Times New Roman" pitchFamily="18" charset="0"/>
                <a:cs typeface="Times New Roman" pitchFamily="18" charset="0"/>
              </a:rPr>
              <a:t>(</a:t>
            </a:r>
            <a:r>
              <a:rPr lang="ru-RU" altLang="ru-RU" sz="2000" b="1" dirty="0">
                <a:solidFill>
                  <a:srgbClr val="001132"/>
                </a:solidFill>
                <a:latin typeface="Times New Roman" pitchFamily="18" charset="0"/>
                <a:cs typeface="Times New Roman" pitchFamily="18" charset="0"/>
              </a:rPr>
              <a:t>49 </a:t>
            </a:r>
            <a:r>
              <a:rPr lang="ru-RU" altLang="ru-RU" sz="2000" b="1" dirty="0" err="1">
                <a:solidFill>
                  <a:srgbClr val="001132"/>
                </a:solidFill>
                <a:latin typeface="Times New Roman" pitchFamily="18" charset="0"/>
                <a:cs typeface="Times New Roman" pitchFamily="18" charset="0"/>
              </a:rPr>
              <a:t>species</a:t>
            </a:r>
            <a:r>
              <a:rPr lang="en-US" altLang="ru-RU" sz="2000" b="1" dirty="0">
                <a:solidFill>
                  <a:srgbClr val="001132"/>
                </a:solidFill>
                <a:latin typeface="Times New Roman" pitchFamily="18" charset="0"/>
                <a:cs typeface="Times New Roman" pitchFamily="18" charset="0"/>
              </a:rPr>
              <a:t>, </a:t>
            </a:r>
            <a:r>
              <a:rPr lang="ru-RU" altLang="ru-RU" sz="2000" b="1" dirty="0">
                <a:solidFill>
                  <a:srgbClr val="001132"/>
                </a:solidFill>
                <a:latin typeface="Times New Roman" pitchFamily="18" charset="0"/>
                <a:cs typeface="Times New Roman" pitchFamily="18" charset="0"/>
              </a:rPr>
              <a:t>50</a:t>
            </a:r>
            <a:r>
              <a:rPr lang="en-US" altLang="ru-RU" sz="2000" b="1" dirty="0">
                <a:solidFill>
                  <a:srgbClr val="001132"/>
                </a:solidFill>
                <a:latin typeface="Times New Roman" pitchFamily="18" charset="0"/>
                <a:cs typeface="Times New Roman" pitchFamily="18" charset="0"/>
              </a:rPr>
              <a:t>,</a:t>
            </a:r>
            <a:r>
              <a:rPr lang="ru-RU" altLang="ru-RU" sz="2000" b="1" dirty="0">
                <a:solidFill>
                  <a:srgbClr val="001132"/>
                </a:solidFill>
                <a:latin typeface="Times New Roman" pitchFamily="18" charset="0"/>
                <a:cs typeface="Times New Roman" pitchFamily="18" charset="0"/>
              </a:rPr>
              <a:t>5</a:t>
            </a:r>
            <a:r>
              <a:rPr lang="en-US" altLang="ru-RU" sz="2000" b="1" dirty="0">
                <a:solidFill>
                  <a:srgbClr val="001132"/>
                </a:solidFill>
                <a:latin typeface="Times New Roman" pitchFamily="18" charset="0"/>
                <a:cs typeface="Times New Roman" pitchFamily="18" charset="0"/>
              </a:rPr>
              <a:t> </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of</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the</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total</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species</a:t>
            </a:r>
            <a:r>
              <a:rPr lang="ru-RU" altLang="ru-RU" sz="2000" b="1" dirty="0">
                <a:solidFill>
                  <a:srgbClr val="001132"/>
                </a:solidFill>
                <a:latin typeface="Times New Roman" pitchFamily="18" charset="0"/>
                <a:cs typeface="Times New Roman" pitchFamily="18" charset="0"/>
              </a:rPr>
              <a:t> </a:t>
            </a:r>
            <a:r>
              <a:rPr lang="ru-RU" altLang="ru-RU" sz="2000" b="1" dirty="0" err="1">
                <a:solidFill>
                  <a:srgbClr val="001132"/>
                </a:solidFill>
                <a:latin typeface="Times New Roman" pitchFamily="18" charset="0"/>
                <a:cs typeface="Times New Roman" pitchFamily="18" charset="0"/>
              </a:rPr>
              <a:t>composition</a:t>
            </a:r>
            <a:r>
              <a:rPr lang="en-US" altLang="ru-RU" sz="2000" b="1" dirty="0">
                <a:solidFill>
                  <a:srgbClr val="001132"/>
                </a:solidFill>
                <a:latin typeface="Times New Roman" pitchFamily="18" charset="0"/>
                <a:cs typeface="Times New Roman" pitchFamily="18" charset="0"/>
              </a:rPr>
              <a:t>).</a:t>
            </a:r>
            <a:endParaRPr lang="ru-RU" altLang="ru-RU" sz="2000" b="1" dirty="0">
              <a:solidFill>
                <a:srgbClr val="001132"/>
              </a:solidFill>
              <a:latin typeface="Times New Roman" pitchFamily="18" charset="0"/>
              <a:cs typeface="Times New Roman" pitchFamily="18" charset="0"/>
            </a:endParaRPr>
          </a:p>
        </p:txBody>
      </p:sp>
      <p:sp>
        <p:nvSpPr>
          <p:cNvPr id="11" name="Text Box 4">
            <a:extLst>
              <a:ext uri="{FF2B5EF4-FFF2-40B4-BE49-F238E27FC236}">
                <a16:creationId xmlns:a16="http://schemas.microsoft.com/office/drawing/2014/main" id="{C4D0FB96-8009-4BB7-80E8-C6B67DDEDDC8}"/>
              </a:ext>
            </a:extLst>
          </p:cNvPr>
          <p:cNvSpPr>
            <a:spLocks/>
          </p:cNvSpPr>
          <p:nvPr/>
        </p:nvSpPr>
        <p:spPr bwMode="auto">
          <a:xfrm>
            <a:off x="3851920" y="1772817"/>
            <a:ext cx="5112569" cy="710067"/>
          </a:xfrm>
          <a:custGeom>
            <a:avLst/>
            <a:gdLst>
              <a:gd name="T0" fmla="*/ 2352780 w 21600"/>
              <a:gd name="T1" fmla="*/ 0 h 21600"/>
              <a:gd name="T2" fmla="*/ 4705560 w 21600"/>
              <a:gd name="T3" fmla="*/ 351900 h 21600"/>
              <a:gd name="T4" fmla="*/ 2352780 w 21600"/>
              <a:gd name="T5" fmla="*/ 703800 h 21600"/>
              <a:gd name="T6" fmla="*/ 0 w 21600"/>
              <a:gd name="T7" fmla="*/ 3519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number</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species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in</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families</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of the</a:t>
            </a:r>
          </a:p>
          <a:p>
            <a:r>
              <a:rPr lang="en-US" altLang="ru-RU" sz="2000" b="1" dirty="0">
                <a:solidFill>
                  <a:srgbClr val="001132"/>
                </a:solidFill>
                <a:latin typeface="Times New Roman" pitchFamily="18" charset="0"/>
                <a:ea typeface="Microsoft YaHei" pitchFamily="34" charset="-122"/>
              </a:rPr>
              <a:t>l</a:t>
            </a:r>
            <a:r>
              <a:rPr lang="ru-RU" altLang="ru-RU" sz="2000" b="1" dirty="0" err="1">
                <a:solidFill>
                  <a:srgbClr val="001132"/>
                </a:solidFill>
                <a:latin typeface="Times New Roman" pitchFamily="18" charset="0"/>
                <a:ea typeface="Microsoft YaHei" pitchFamily="34" charset="-122"/>
              </a:rPr>
              <a:t>ichen</a:t>
            </a:r>
            <a:r>
              <a:rPr lang="en-US" altLang="ru-RU" sz="2000" b="1" dirty="0">
                <a:solidFill>
                  <a:srgbClr val="001132"/>
                </a:solidFill>
                <a:latin typeface="Times New Roman" pitchFamily="18" charset="0"/>
                <a:ea typeface="Microsoft YaHei" pitchFamily="34" charset="-122"/>
              </a:rPr>
              <a:t>biota of </a:t>
            </a:r>
            <a:r>
              <a:rPr lang="ru-RU" altLang="ru-RU" sz="2000" b="1" dirty="0" err="1">
                <a:solidFill>
                  <a:srgbClr val="001132"/>
                </a:solidFill>
                <a:latin typeface="Times New Roman" pitchFamily="18" charset="0"/>
                <a:ea typeface="Microsoft YaHei" pitchFamily="34" charset="-122"/>
              </a:rPr>
              <a:t>steppes</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of</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the</a:t>
            </a:r>
            <a:r>
              <a:rPr lang="ru-RU" altLang="ru-RU" sz="2000" b="1" dirty="0">
                <a:solidFill>
                  <a:srgbClr val="001132"/>
                </a:solidFill>
                <a:latin typeface="Times New Roman" pitchFamily="18" charset="0"/>
                <a:ea typeface="Microsoft YaHei" pitchFamily="34" charset="-122"/>
              </a:rPr>
              <a:t> </a:t>
            </a:r>
            <a:r>
              <a:rPr lang="ru-RU" altLang="ru-RU" sz="2000" b="1" dirty="0" err="1">
                <a:solidFill>
                  <a:srgbClr val="001132"/>
                </a:solidFill>
                <a:latin typeface="Times New Roman" pitchFamily="18" charset="0"/>
                <a:ea typeface="Microsoft YaHei" pitchFamily="34" charset="-122"/>
              </a:rPr>
              <a:t>Samara</a:t>
            </a:r>
            <a:r>
              <a:rPr lang="ru-RU" altLang="ru-RU" sz="2000" b="1" dirty="0">
                <a:solidFill>
                  <a:srgbClr val="001132"/>
                </a:solidFill>
                <a:latin typeface="Times New Roman" pitchFamily="18" charset="0"/>
                <a:ea typeface="Microsoft YaHei" pitchFamily="34" charset="-122"/>
              </a:rPr>
              <a:t> </a:t>
            </a:r>
            <a:r>
              <a:rPr lang="en-US" altLang="ru-RU" sz="2000" b="1" dirty="0">
                <a:solidFill>
                  <a:srgbClr val="001132"/>
                </a:solidFill>
                <a:latin typeface="Times New Roman" pitchFamily="18" charset="0"/>
                <a:ea typeface="Microsoft YaHei" pitchFamily="34" charset="-122"/>
              </a:rPr>
              <a:t>R</a:t>
            </a:r>
            <a:r>
              <a:rPr lang="ru-RU" altLang="ru-RU" sz="2000" b="1" dirty="0" err="1">
                <a:solidFill>
                  <a:srgbClr val="001132"/>
                </a:solidFill>
                <a:latin typeface="Times New Roman" pitchFamily="18" charset="0"/>
                <a:ea typeface="Microsoft YaHei" pitchFamily="34" charset="-122"/>
              </a:rPr>
              <a:t>egion</a:t>
            </a:r>
            <a:endParaRPr lang="ru-RU" altLang="ru-RU" sz="2000" b="1" dirty="0">
              <a:solidFill>
                <a:srgbClr val="001132"/>
              </a:solidFill>
              <a:latin typeface="Times New Roman" pitchFamily="18" charset="0"/>
              <a:ea typeface="Microsoft YaHei" pitchFamily="34" charset="-122"/>
            </a:endParaRPr>
          </a:p>
        </p:txBody>
      </p:sp>
      <p:sp>
        <p:nvSpPr>
          <p:cNvPr id="12" name="Прямоугольник 11">
            <a:extLst>
              <a:ext uri="{FF2B5EF4-FFF2-40B4-BE49-F238E27FC236}">
                <a16:creationId xmlns:a16="http://schemas.microsoft.com/office/drawing/2014/main" id="{680B512A-5924-45F2-A96E-D6B38B2BF34E}"/>
              </a:ext>
            </a:extLst>
          </p:cNvPr>
          <p:cNvSpPr/>
          <p:nvPr/>
        </p:nvSpPr>
        <p:spPr>
          <a:xfrm>
            <a:off x="1043609" y="1916832"/>
            <a:ext cx="1728192" cy="333500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4">
            <a:extLst>
              <a:ext uri="{FF2B5EF4-FFF2-40B4-BE49-F238E27FC236}">
                <a16:creationId xmlns:a16="http://schemas.microsoft.com/office/drawing/2014/main" id="{A932B2CF-8F9F-4CE2-9E7F-B005CD4AC023}"/>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8</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extLst>
      <p:ext uri="{BB962C8B-B14F-4D97-AF65-F5344CB8AC3E}">
        <p14:creationId xmlns:p14="http://schemas.microsoft.com/office/powerpoint/2010/main" val="1438860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4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3EB10EA-65BB-435D-B05A-603649087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195" name="Text Box 1"/>
          <p:cNvSpPr>
            <a:spLocks/>
          </p:cNvSpPr>
          <p:nvPr/>
        </p:nvSpPr>
        <p:spPr bwMode="auto">
          <a:xfrm>
            <a:off x="6553200" y="6356350"/>
            <a:ext cx="2133600" cy="365125"/>
          </a:xfrm>
          <a:custGeom>
            <a:avLst/>
            <a:gdLst>
              <a:gd name="T0" fmla="*/ 1066860 w 21600"/>
              <a:gd name="T1" fmla="*/ 0 h 21600"/>
              <a:gd name="T2" fmla="*/ 2133720 w 21600"/>
              <a:gd name="T3" fmla="*/ 182520 h 21600"/>
              <a:gd name="T4" fmla="*/ 1066860 w 21600"/>
              <a:gd name="T5" fmla="*/ 365040 h 21600"/>
              <a:gd name="T6" fmla="*/ 0 w 21600"/>
              <a:gd name="T7" fmla="*/ 182520 h 21600"/>
              <a:gd name="T8" fmla="*/ 17694720 60000 65536"/>
              <a:gd name="T9" fmla="*/ 0 60000 65536"/>
              <a:gd name="T10" fmla="*/ 5898240 60000 65536"/>
              <a:gd name="T11" fmla="*/ 1179648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lIns="90000" tIns="46800" rIns="90000" bIns="46800" anchor="ctr"/>
          <a:lstStyle/>
          <a:p>
            <a:endParaRPr lang="ru-RU"/>
          </a:p>
        </p:txBody>
      </p:sp>
      <p:sp>
        <p:nvSpPr>
          <p:cNvPr id="11" name="Text Box 4">
            <a:extLst>
              <a:ext uri="{FF2B5EF4-FFF2-40B4-BE49-F238E27FC236}">
                <a16:creationId xmlns:a16="http://schemas.microsoft.com/office/drawing/2014/main" id="{C4D0FB96-8009-4BB7-80E8-C6B67DDEDDC8}"/>
              </a:ext>
            </a:extLst>
          </p:cNvPr>
          <p:cNvSpPr>
            <a:spLocks/>
          </p:cNvSpPr>
          <p:nvPr/>
        </p:nvSpPr>
        <p:spPr bwMode="auto">
          <a:xfrm>
            <a:off x="-106700" y="6147933"/>
            <a:ext cx="9250699" cy="710067"/>
          </a:xfrm>
          <a:custGeom>
            <a:avLst/>
            <a:gdLst>
              <a:gd name="T0" fmla="*/ 2352780 w 21600"/>
              <a:gd name="T1" fmla="*/ 0 h 21600"/>
              <a:gd name="T2" fmla="*/ 4705560 w 21600"/>
              <a:gd name="T3" fmla="*/ 351900 h 21600"/>
              <a:gd name="T4" fmla="*/ 2352780 w 21600"/>
              <a:gd name="T5" fmla="*/ 703800 h 21600"/>
              <a:gd name="T6" fmla="*/ 0 w 21600"/>
              <a:gd name="T7" fmla="*/ 3519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a:noFill/>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ctr"/>
            <a:r>
              <a:rPr lang="en-US" altLang="ru-RU" sz="2000" b="1" dirty="0">
                <a:solidFill>
                  <a:srgbClr val="001132"/>
                </a:solidFill>
                <a:latin typeface="Times New Roman" pitchFamily="18" charset="0"/>
                <a:ea typeface="Microsoft YaHei" pitchFamily="34" charset="-122"/>
              </a:rPr>
              <a:t>Example of the influence of the relief </a:t>
            </a:r>
          </a:p>
          <a:p>
            <a:pPr algn="ctr"/>
            <a:r>
              <a:rPr lang="en-US" altLang="ru-RU" sz="2000" b="1" dirty="0">
                <a:solidFill>
                  <a:srgbClr val="001132"/>
                </a:solidFill>
                <a:latin typeface="Times New Roman" pitchFamily="18" charset="0"/>
                <a:ea typeface="Microsoft YaHei" pitchFamily="34" charset="-122"/>
              </a:rPr>
              <a:t>on the contrast of climatic conditions in the steppe</a:t>
            </a:r>
            <a:endParaRPr lang="ru-RU" altLang="ru-RU" sz="2000" b="1" dirty="0">
              <a:solidFill>
                <a:srgbClr val="001132"/>
              </a:solidFill>
              <a:latin typeface="Times New Roman" pitchFamily="18" charset="0"/>
              <a:ea typeface="Microsoft YaHei" pitchFamily="34" charset="-122"/>
            </a:endParaRPr>
          </a:p>
        </p:txBody>
      </p:sp>
      <p:sp>
        <p:nvSpPr>
          <p:cNvPr id="13" name="TextBox 4">
            <a:extLst>
              <a:ext uri="{FF2B5EF4-FFF2-40B4-BE49-F238E27FC236}">
                <a16:creationId xmlns:a16="http://schemas.microsoft.com/office/drawing/2014/main" id="{A932B2CF-8F9F-4CE2-9E7F-B005CD4AC023}"/>
              </a:ext>
            </a:extLst>
          </p:cNvPr>
          <p:cNvSpPr txBox="1">
            <a:spLocks noChangeArrowheads="1"/>
          </p:cNvSpPr>
          <p:nvPr/>
        </p:nvSpPr>
        <p:spPr bwMode="auto">
          <a:xfrm>
            <a:off x="5718175" y="6288934"/>
            <a:ext cx="3318321" cy="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hangingPunct="0"/>
            <a:fld id="{3F560E7E-50D8-4DBD-B8BC-D347C24CFBD5}" type="slidenum">
              <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rPr>
              <a:pPr algn="r" hangingPunct="0"/>
              <a:t>9</a:t>
            </a:fld>
            <a:endParaRPr lang="ru-RU" altLang="ru-RU" b="1">
              <a:solidFill>
                <a:srgbClr val="001132"/>
              </a:solidFill>
              <a:latin typeface="Times New Roman" panose="02020603050405020304" pitchFamily="18" charset="0"/>
              <a:ea typeface="Microsoft YaHei" pitchFamily="3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2537</TotalTime>
  <Words>2613</Words>
  <Application>Microsoft Office PowerPoint</Application>
  <PresentationFormat>Экран (4:3)</PresentationFormat>
  <Paragraphs>294</Paragraphs>
  <Slides>25</Slides>
  <Notes>25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Arial Black</vt:lpstr>
      <vt:lpstr>Calibri</vt:lpstr>
      <vt:lpstr>Times New Roman</vt:lpstr>
      <vt:lpstr>Обычный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Евгений Корчиков</cp:lastModifiedBy>
  <cp:revision>234</cp:revision>
  <dcterms:created xsi:type="dcterms:W3CDTF">2016-04-04T22:40:50Z</dcterms:created>
  <dcterms:modified xsi:type="dcterms:W3CDTF">2019-09-10T05:33:36Z</dcterms:modified>
</cp:coreProperties>
</file>