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8" r:id="rId2"/>
    <p:sldId id="284" r:id="rId3"/>
    <p:sldId id="261" r:id="rId4"/>
    <p:sldId id="286" r:id="rId5"/>
    <p:sldId id="287" r:id="rId6"/>
    <p:sldId id="265" r:id="rId7"/>
    <p:sldId id="288" r:id="rId8"/>
    <p:sldId id="305" r:id="rId9"/>
    <p:sldId id="295" r:id="rId10"/>
    <p:sldId id="296" r:id="rId11"/>
    <p:sldId id="297" r:id="rId12"/>
    <p:sldId id="308" r:id="rId13"/>
    <p:sldId id="310" r:id="rId14"/>
    <p:sldId id="298" r:id="rId15"/>
    <p:sldId id="306" r:id="rId16"/>
    <p:sldId id="275" r:id="rId17"/>
    <p:sldId id="292" r:id="rId18"/>
    <p:sldId id="311" r:id="rId19"/>
    <p:sldId id="303" r:id="rId20"/>
    <p:sldId id="276" r:id="rId21"/>
    <p:sldId id="301" r:id="rId22"/>
    <p:sldId id="304" r:id="rId23"/>
    <p:sldId id="307" r:id="rId24"/>
    <p:sldId id="309" r:id="rId25"/>
    <p:sldId id="294"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4660"/>
  </p:normalViewPr>
  <p:slideViewPr>
    <p:cSldViewPr snapToGrid="0">
      <p:cViewPr varScale="1">
        <p:scale>
          <a:sx n="90" d="100"/>
          <a:sy n="90" d="100"/>
        </p:scale>
        <p:origin x="5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Lenovo\Documents\&#1040;&#1085;&#1072;&#1083;&#1080;&#1079;%20&#1052;&#1047;%20&#1040;&#1073;&#1088;&#1072;&#1084;&#1094;&#1077;&#1074;&#1086;,%20&#1040;.&#1057;.%20&#1055;&#1091;&#1096;&#1082;&#1080;&#1085;&#1072;,%20%20&#1052;&#1059;%20&#1054;&#1089;&#1090;&#1072;&#1092;&#1100;&#1077;&#1074;&#1086;.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Lenovo\Documents\&#1040;&#1085;&#1072;&#1083;&#1080;&#1079;%20&#1052;&#1047;%20&#1040;&#1073;&#1088;&#1072;&#1084;&#1094;&#1077;&#1074;&#1086;,%20&#1040;.&#1057;.%20&#1055;&#1091;&#1096;&#1082;&#1080;&#1085;&#1072;,%20%20&#1052;&#1059;%20&#1054;&#1089;&#1090;&#1072;&#1092;&#1100;&#1077;&#1074;&#1086;.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Lenovo\Documents\&#1040;&#1085;&#1072;&#1083;&#1080;&#1079;%20&#1052;&#1047;%20&#1040;&#1073;&#1088;&#1072;&#1084;&#1094;&#1077;&#1074;&#1086;,%20&#1040;.&#1057;.%20&#1055;&#1091;&#1096;&#1082;&#1080;&#1085;&#1072;,%20%20&#1052;&#1059;%20&#1054;&#1089;&#1090;&#1072;&#1092;&#1100;&#1077;&#1074;&#108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52370581336906"/>
          <c:y val="0.15188810889595356"/>
          <c:w val="0.83683382662273598"/>
          <c:h val="0.58463009576721048"/>
        </c:manualLayout>
      </c:layout>
      <c:barChart>
        <c:barDir val="col"/>
        <c:grouping val="clustered"/>
        <c:varyColors val="0"/>
        <c:ser>
          <c:idx val="0"/>
          <c:order val="0"/>
          <c:spPr>
            <a:solidFill>
              <a:srgbClr val="7030A0"/>
            </a:solidFill>
            <a:ln>
              <a:noFill/>
            </a:ln>
            <a:effectLst/>
          </c:spPr>
          <c:invertIfNegative val="0"/>
          <c:dPt>
            <c:idx val="1"/>
            <c:invertIfNegative val="0"/>
            <c:bubble3D val="0"/>
            <c:spPr>
              <a:solidFill>
                <a:srgbClr val="0070C0"/>
              </a:solidFill>
              <a:ln>
                <a:noFill/>
              </a:ln>
              <a:effectLst/>
            </c:spPr>
            <c:extLst>
              <c:ext xmlns:c16="http://schemas.microsoft.com/office/drawing/2014/chart" uri="{C3380CC4-5D6E-409C-BE32-E72D297353CC}">
                <c16:uniqueId val="{00000001-74A2-4951-8CA5-CFC7037C1A18}"/>
              </c:ext>
            </c:extLst>
          </c:dPt>
          <c:dPt>
            <c:idx val="2"/>
            <c:invertIfNegative val="0"/>
            <c:bubble3D val="0"/>
            <c:spPr>
              <a:solidFill>
                <a:srgbClr val="00B050"/>
              </a:solidFill>
              <a:ln>
                <a:noFill/>
              </a:ln>
              <a:effectLst/>
            </c:spPr>
            <c:extLst>
              <c:ext xmlns:c16="http://schemas.microsoft.com/office/drawing/2014/chart" uri="{C3380CC4-5D6E-409C-BE32-E72D297353CC}">
                <c16:uniqueId val="{00000003-74A2-4951-8CA5-CFC7037C1A18}"/>
              </c:ext>
            </c:extLst>
          </c:dPt>
          <c:dPt>
            <c:idx val="3"/>
            <c:invertIfNegative val="0"/>
            <c:bubble3D val="0"/>
            <c:spPr>
              <a:solidFill>
                <a:srgbClr val="FFC000"/>
              </a:solidFill>
              <a:ln>
                <a:noFill/>
              </a:ln>
              <a:effectLst/>
            </c:spPr>
            <c:extLst>
              <c:ext xmlns:c16="http://schemas.microsoft.com/office/drawing/2014/chart" uri="{C3380CC4-5D6E-409C-BE32-E72D297353CC}">
                <c16:uniqueId val="{00000005-74A2-4951-8CA5-CFC7037C1A18}"/>
              </c:ext>
            </c:extLst>
          </c:dPt>
          <c:dLbls>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Tax!$A$1:$A$4</c:f>
              <c:strCache>
                <c:ptCount val="4"/>
                <c:pt idx="0">
                  <c:v>Parmeliaceae</c:v>
                </c:pt>
                <c:pt idx="1">
                  <c:v>Physciaceae</c:v>
                </c:pt>
                <c:pt idx="2">
                  <c:v>Lecanoraceae</c:v>
                </c:pt>
                <c:pt idx="3">
                  <c:v>Ramalinaceae</c:v>
                </c:pt>
              </c:strCache>
            </c:strRef>
          </c:cat>
          <c:val>
            <c:numRef>
              <c:f>Tax!$B$1:$B$4</c:f>
              <c:numCache>
                <c:formatCode>General</c:formatCode>
                <c:ptCount val="4"/>
                <c:pt idx="0">
                  <c:v>17</c:v>
                </c:pt>
                <c:pt idx="1">
                  <c:v>16</c:v>
                </c:pt>
                <c:pt idx="2">
                  <c:v>15</c:v>
                </c:pt>
                <c:pt idx="3">
                  <c:v>11</c:v>
                </c:pt>
              </c:numCache>
            </c:numRef>
          </c:val>
          <c:extLst>
            <c:ext xmlns:c16="http://schemas.microsoft.com/office/drawing/2014/chart" uri="{C3380CC4-5D6E-409C-BE32-E72D297353CC}">
              <c16:uniqueId val="{00000006-74A2-4951-8CA5-CFC7037C1A18}"/>
            </c:ext>
          </c:extLst>
        </c:ser>
        <c:dLbls>
          <c:dLblPos val="outEnd"/>
          <c:showLegendKey val="0"/>
          <c:showVal val="1"/>
          <c:showCatName val="0"/>
          <c:showSerName val="0"/>
          <c:showPercent val="0"/>
          <c:showBubbleSize val="0"/>
        </c:dLbls>
        <c:gapWidth val="219"/>
        <c:overlap val="-27"/>
        <c:axId val="434233752"/>
        <c:axId val="434236704"/>
      </c:barChart>
      <c:catAx>
        <c:axId val="434233752"/>
        <c:scaling>
          <c:orientation val="minMax"/>
        </c:scaling>
        <c:delete val="0"/>
        <c:axPos val="b"/>
        <c:title>
          <c:tx>
            <c:rich>
              <a:bodyPr rot="0" spcFirstLastPara="1" vertOverflow="ellipsis" vert="horz" wrap="square" anchor="ctr" anchorCtr="1"/>
              <a:lstStyle/>
              <a:p>
                <a:pPr algn="ctr" rtl="0">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800" b="0" i="0" u="none" strike="noStrike" kern="1200" baseline="0" dirty="0">
                    <a:solidFill>
                      <a:schemeClr val="tx1"/>
                    </a:solidFill>
                    <a:latin typeface="Times New Roman" panose="02020603050405020304" pitchFamily="18" charset="0"/>
                    <a:ea typeface="+mn-ea"/>
                    <a:cs typeface="Times New Roman" panose="02020603050405020304" pitchFamily="18" charset="0"/>
                  </a:rPr>
                  <a:t>Familia</a:t>
                </a:r>
                <a:r>
                  <a:rPr lang="ru-RU" sz="18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1800" b="0" i="0" u="none" strike="noStrike" baseline="0" dirty="0">
                    <a:effectLst/>
                  </a:rPr>
                  <a:t>name</a:t>
                </a:r>
                <a:endParaRPr lang="ru-RU" sz="18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c:rich>
          </c:tx>
          <c:layout>
            <c:manualLayout>
              <c:xMode val="edge"/>
              <c:yMode val="edge"/>
              <c:x val="0.45710395960395317"/>
              <c:y val="0.89072936506868883"/>
            </c:manualLayout>
          </c:layout>
          <c:overlay val="0"/>
          <c:spPr>
            <a:noFill/>
            <a:ln>
              <a:noFill/>
            </a:ln>
            <a:effectLst/>
          </c:spPr>
          <c:txPr>
            <a:bodyPr rot="0" spcFirstLastPara="1" vertOverflow="ellipsis" vert="horz" wrap="square" anchor="ctr" anchorCtr="1"/>
            <a:lstStyle/>
            <a:p>
              <a:pPr algn="ctr" rtl="0">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34236704"/>
        <c:crosses val="autoZero"/>
        <c:auto val="1"/>
        <c:lblAlgn val="ctr"/>
        <c:lblOffset val="100"/>
        <c:noMultiLvlLbl val="0"/>
      </c:catAx>
      <c:valAx>
        <c:axId val="434236704"/>
        <c:scaling>
          <c:orientation val="minMax"/>
        </c:scaling>
        <c:delete val="0"/>
        <c:axPos val="l"/>
        <c:majorGridlines>
          <c:spPr>
            <a:ln w="9525" cap="flat" cmpd="sng" algn="ctr">
              <a:solidFill>
                <a:sysClr val="windowText" lastClr="000000">
                  <a:alpha val="20000"/>
                </a:sysClr>
              </a:solidFill>
              <a:round/>
            </a:ln>
            <a:effectLst/>
          </c:spPr>
        </c:majorGridlines>
        <c:title>
          <c:tx>
            <c:rich>
              <a:bodyPr rot="-540000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8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Amount</a:t>
                </a:r>
                <a:r>
                  <a:rPr lang="ru-RU" sz="18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1800" b="0" i="0" u="none" strike="noStrike" baseline="0" dirty="0">
                    <a:effectLst/>
                  </a:rPr>
                  <a:t>of species</a:t>
                </a:r>
                <a:endParaRPr lang="ru-RU" sz="18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c:rich>
          </c:tx>
          <c:layout>
            <c:manualLayout>
              <c:xMode val="edge"/>
              <c:yMode val="edge"/>
              <c:x val="3.0197180190371369E-2"/>
              <c:y val="0.25208230629170647"/>
            </c:manualLayout>
          </c:layout>
          <c:overlay val="0"/>
          <c:spPr>
            <a:noFill/>
            <a:ln>
              <a:noFill/>
            </a:ln>
            <a:effectLst/>
          </c:spPr>
          <c:txPr>
            <a:bodyPr rot="-540000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34233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8365836661170324E-2"/>
          <c:y val="7.1238918492050302E-2"/>
          <c:w val="0.7509594756939455"/>
          <c:h val="0.78935809500238707"/>
        </c:manualLayout>
      </c:layout>
      <c:barChart>
        <c:barDir val="col"/>
        <c:grouping val="clustered"/>
        <c:varyColors val="0"/>
        <c:ser>
          <c:idx val="1"/>
          <c:order val="0"/>
          <c:tx>
            <c:strRef>
              <c:f>Лист2!$B$2</c:f>
              <c:strCache>
                <c:ptCount val="1"/>
                <c:pt idx="0">
                  <c:v>Fruticose</c:v>
                </c:pt>
              </c:strCache>
            </c:strRef>
          </c:tx>
          <c:spPr>
            <a:solidFill>
              <a:srgbClr val="003300"/>
            </a:solidFill>
            <a:ln>
              <a:noFill/>
            </a:ln>
            <a:effectLst/>
          </c:spPr>
          <c:invertIfNegative val="0"/>
          <c:dLbls>
            <c:dLbl>
              <c:idx val="0"/>
              <c:layout>
                <c:manualLayout>
                  <c:x val="-1.5823151611930101E-2"/>
                  <c:y val="-8.349153949139962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7F-461C-8DDF-4CA1D33C6319}"/>
                </c:ext>
              </c:extLst>
            </c:dLbl>
            <c:dLbl>
              <c:idx val="1"/>
              <c:delete val="1"/>
              <c:extLst>
                <c:ext xmlns:c15="http://schemas.microsoft.com/office/drawing/2012/chart" uri="{CE6537A1-D6FC-4f65-9D91-7224C49458BB}"/>
                <c:ext xmlns:c16="http://schemas.microsoft.com/office/drawing/2014/chart" uri="{C3380CC4-5D6E-409C-BE32-E72D297353CC}">
                  <c16:uniqueId val="{00000001-F47F-461C-8DDF-4CA1D33C6319}"/>
                </c:ext>
              </c:extLst>
            </c:dLbl>
            <c:dLbl>
              <c:idx val="2"/>
              <c:layout>
                <c:manualLayout>
                  <c:x val="-6.09872198159482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7F-461C-8DDF-4CA1D33C631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Лист2!$C$1:$E$1</c:f>
              <c:strCache>
                <c:ptCount val="3"/>
                <c:pt idx="0">
                  <c:v>MR "Abramtsevo"</c:v>
                </c:pt>
                <c:pt idx="1">
                  <c:v>MR of A.S. Pushkin</c:v>
                </c:pt>
                <c:pt idx="2">
                  <c:v>ME "Ostafyevo"</c:v>
                </c:pt>
              </c:strCache>
            </c:strRef>
          </c:cat>
          <c:val>
            <c:numRef>
              <c:f>Гистограммы!$B$2:$D$2</c:f>
              <c:numCache>
                <c:formatCode>0.0%</c:formatCode>
                <c:ptCount val="3"/>
                <c:pt idx="0">
                  <c:v>0.113</c:v>
                </c:pt>
                <c:pt idx="1">
                  <c:v>0</c:v>
                </c:pt>
                <c:pt idx="2">
                  <c:v>4.7E-2</c:v>
                </c:pt>
              </c:numCache>
            </c:numRef>
          </c:val>
          <c:extLst>
            <c:ext xmlns:c16="http://schemas.microsoft.com/office/drawing/2014/chart" uri="{C3380CC4-5D6E-409C-BE32-E72D297353CC}">
              <c16:uniqueId val="{00000003-F47F-461C-8DDF-4CA1D33C6319}"/>
            </c:ext>
          </c:extLst>
        </c:ser>
        <c:ser>
          <c:idx val="2"/>
          <c:order val="1"/>
          <c:tx>
            <c:strRef>
              <c:f>Лист2!$B$3</c:f>
              <c:strCache>
                <c:ptCount val="1"/>
                <c:pt idx="0">
                  <c:v>Scaly-fruticose</c:v>
                </c:pt>
              </c:strCache>
            </c:strRef>
          </c:tx>
          <c:spPr>
            <a:solidFill>
              <a:srgbClr val="006600"/>
            </a:solidFill>
            <a:ln>
              <a:noFill/>
            </a:ln>
            <a:effectLst/>
          </c:spPr>
          <c:invertIfNegative val="0"/>
          <c:dLbls>
            <c:dLbl>
              <c:idx val="0"/>
              <c:layout>
                <c:manualLayout>
                  <c:x val="0"/>
                  <c:y val="-1.13853414535620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47F-461C-8DDF-4CA1D33C6319}"/>
                </c:ext>
              </c:extLst>
            </c:dLbl>
            <c:dLbl>
              <c:idx val="1"/>
              <c:layout>
                <c:manualLayout>
                  <c:x val="-3.049360990797412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7F-461C-8DDF-4CA1D33C6319}"/>
                </c:ext>
              </c:extLst>
            </c:dLbl>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Лист2!$C$1:$E$1</c:f>
              <c:strCache>
                <c:ptCount val="3"/>
                <c:pt idx="0">
                  <c:v>MR "Abramtsevo"</c:v>
                </c:pt>
                <c:pt idx="1">
                  <c:v>MR of A.S. Pushkin</c:v>
                </c:pt>
                <c:pt idx="2">
                  <c:v>ME "Ostafyevo"</c:v>
                </c:pt>
              </c:strCache>
            </c:strRef>
          </c:cat>
          <c:val>
            <c:numRef>
              <c:f>Гистограммы!$B$3:$D$3</c:f>
              <c:numCache>
                <c:formatCode>0.0%</c:formatCode>
                <c:ptCount val="3"/>
                <c:pt idx="0">
                  <c:v>9.4E-2</c:v>
                </c:pt>
                <c:pt idx="1">
                  <c:v>5.2999999999999999E-2</c:v>
                </c:pt>
                <c:pt idx="2">
                  <c:v>7.8E-2</c:v>
                </c:pt>
              </c:numCache>
            </c:numRef>
          </c:val>
          <c:extLst>
            <c:ext xmlns:c16="http://schemas.microsoft.com/office/drawing/2014/chart" uri="{C3380CC4-5D6E-409C-BE32-E72D297353CC}">
              <c16:uniqueId val="{00000005-F47F-461C-8DDF-4CA1D33C6319}"/>
            </c:ext>
          </c:extLst>
        </c:ser>
        <c:ser>
          <c:idx val="3"/>
          <c:order val="2"/>
          <c:tx>
            <c:strRef>
              <c:f>Лист2!$B$4</c:f>
              <c:strCache>
                <c:ptCount val="1"/>
                <c:pt idx="0">
                  <c:v>Foliose</c:v>
                </c:pt>
              </c:strCache>
            </c:strRef>
          </c:tx>
          <c:spPr>
            <a:solidFill>
              <a:srgbClr val="339933"/>
            </a:solidFill>
            <a:ln>
              <a:noFill/>
            </a:ln>
            <a:effectLst/>
          </c:spPr>
          <c:invertIfNegative val="0"/>
          <c:dLbls>
            <c:dLbl>
              <c:idx val="0"/>
              <c:layout>
                <c:manualLayout>
                  <c:x val="-9.14808297239223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7F-461C-8DDF-4CA1D33C6319}"/>
                </c:ext>
              </c:extLst>
            </c:dLbl>
            <c:dLbl>
              <c:idx val="1"/>
              <c:layout>
                <c:manualLayout>
                  <c:x val="-9.1480829723922935E-3"/>
                  <c:y val="-2.910019293261712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7F-461C-8DDF-4CA1D33C6319}"/>
                </c:ext>
              </c:extLst>
            </c:dLbl>
            <c:dLbl>
              <c:idx val="2"/>
              <c:layout>
                <c:manualLayout>
                  <c:x val="-1.0672763467790945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47F-461C-8DDF-4CA1D33C6319}"/>
                </c:ext>
              </c:extLst>
            </c:dLbl>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Лист2!$C$1:$E$1</c:f>
              <c:strCache>
                <c:ptCount val="3"/>
                <c:pt idx="0">
                  <c:v>MR "Abramtsevo"</c:v>
                </c:pt>
                <c:pt idx="1">
                  <c:v>MR of A.S. Pushkin</c:v>
                </c:pt>
                <c:pt idx="2">
                  <c:v>ME "Ostafyevo"</c:v>
                </c:pt>
              </c:strCache>
            </c:strRef>
          </c:cat>
          <c:val>
            <c:numRef>
              <c:f>Гистограммы!$B$4:$D$4</c:f>
              <c:numCache>
                <c:formatCode>0.0%</c:formatCode>
                <c:ptCount val="3"/>
                <c:pt idx="0">
                  <c:v>0.35899999999999999</c:v>
                </c:pt>
                <c:pt idx="1">
                  <c:v>0.42899999999999999</c:v>
                </c:pt>
                <c:pt idx="2">
                  <c:v>0.312</c:v>
                </c:pt>
              </c:numCache>
            </c:numRef>
          </c:val>
          <c:extLst>
            <c:ext xmlns:c16="http://schemas.microsoft.com/office/drawing/2014/chart" uri="{C3380CC4-5D6E-409C-BE32-E72D297353CC}">
              <c16:uniqueId val="{00000009-F47F-461C-8DDF-4CA1D33C6319}"/>
            </c:ext>
          </c:extLst>
        </c:ser>
        <c:ser>
          <c:idx val="4"/>
          <c:order val="3"/>
          <c:tx>
            <c:strRef>
              <c:f>Лист2!$B$5</c:f>
              <c:strCache>
                <c:ptCount val="1"/>
                <c:pt idx="0">
                  <c:v>Crustose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Лист2!$C$1:$E$1</c:f>
              <c:strCache>
                <c:ptCount val="3"/>
                <c:pt idx="0">
                  <c:v>MR "Abramtsevo"</c:v>
                </c:pt>
                <c:pt idx="1">
                  <c:v>MR of A.S. Pushkin</c:v>
                </c:pt>
                <c:pt idx="2">
                  <c:v>ME "Ostafyevo"</c:v>
                </c:pt>
              </c:strCache>
            </c:strRef>
          </c:cat>
          <c:val>
            <c:numRef>
              <c:f>Гистограммы!$B$5:$D$5</c:f>
              <c:numCache>
                <c:formatCode>0.0%</c:formatCode>
                <c:ptCount val="3"/>
                <c:pt idx="0">
                  <c:v>0.434</c:v>
                </c:pt>
                <c:pt idx="1">
                  <c:v>0.51800000000000002</c:v>
                </c:pt>
                <c:pt idx="2">
                  <c:v>0.56299999999999994</c:v>
                </c:pt>
              </c:numCache>
            </c:numRef>
          </c:val>
          <c:extLst>
            <c:ext xmlns:c16="http://schemas.microsoft.com/office/drawing/2014/chart" uri="{C3380CC4-5D6E-409C-BE32-E72D297353CC}">
              <c16:uniqueId val="{0000000A-F47F-461C-8DDF-4CA1D33C6319}"/>
            </c:ext>
          </c:extLst>
        </c:ser>
        <c:dLbls>
          <c:dLblPos val="outEnd"/>
          <c:showLegendKey val="0"/>
          <c:showVal val="1"/>
          <c:showCatName val="0"/>
          <c:showSerName val="0"/>
          <c:showPercent val="0"/>
          <c:showBubbleSize val="0"/>
        </c:dLbls>
        <c:gapWidth val="219"/>
        <c:axId val="319010944"/>
        <c:axId val="319013568"/>
      </c:barChart>
      <c:catAx>
        <c:axId val="319010944"/>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19013568"/>
        <c:crosses val="autoZero"/>
        <c:auto val="1"/>
        <c:lblAlgn val="ctr"/>
        <c:lblOffset val="100"/>
        <c:noMultiLvlLbl val="0"/>
      </c:catAx>
      <c:valAx>
        <c:axId val="319013568"/>
        <c:scaling>
          <c:orientation val="minMax"/>
        </c:scaling>
        <c:delete val="0"/>
        <c:axPos val="l"/>
        <c:majorGridlines>
          <c:spPr>
            <a:ln w="9525" cap="flat" cmpd="sng" algn="ctr">
              <a:solidFill>
                <a:sysClr val="windowText" lastClr="000000">
                  <a:alpha val="20000"/>
                </a:sys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19010944"/>
        <c:crosses val="autoZero"/>
        <c:crossBetween val="between"/>
      </c:valAx>
      <c:spPr>
        <a:noFill/>
        <a:ln>
          <a:noFill/>
        </a:ln>
        <a:effectLst/>
      </c:spPr>
    </c:plotArea>
    <c:legend>
      <c:legendPos val="r"/>
      <c:layout>
        <c:manualLayout>
          <c:xMode val="edge"/>
          <c:yMode val="edge"/>
          <c:x val="0.82278539968749909"/>
          <c:y val="0.35731041104287503"/>
          <c:w val="0.16952812125183961"/>
          <c:h val="0.27111011123609546"/>
        </c:manualLayout>
      </c:layout>
      <c:overlay val="0"/>
      <c:spPr>
        <a:noFill/>
        <a:ln>
          <a:noFill/>
        </a:ln>
        <a:effectLst/>
      </c:spPr>
      <c:txPr>
        <a:bodyPr rot="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570587544632923E-2"/>
          <c:y val="8.8148894225362345E-2"/>
          <c:w val="0.71627406469392263"/>
          <c:h val="0.7258029518195831"/>
        </c:manualLayout>
      </c:layout>
      <c:barChart>
        <c:barDir val="col"/>
        <c:grouping val="clustered"/>
        <c:varyColors val="0"/>
        <c:ser>
          <c:idx val="1"/>
          <c:order val="0"/>
          <c:tx>
            <c:strRef>
              <c:f>Лист2!$B$8</c:f>
              <c:strCache>
                <c:ptCount val="1"/>
                <c:pt idx="0">
                  <c:v>Epiphyte-epixyls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Лист2!$C$7:$E$7</c:f>
              <c:strCache>
                <c:ptCount val="3"/>
                <c:pt idx="0">
                  <c:v>MR "Abramtsevo"</c:v>
                </c:pt>
                <c:pt idx="1">
                  <c:v>MR of A.S. Pushkin</c:v>
                </c:pt>
                <c:pt idx="2">
                  <c:v>ME "Ostafyevo"</c:v>
                </c:pt>
              </c:strCache>
            </c:strRef>
          </c:cat>
          <c:val>
            <c:numRef>
              <c:f>Гистограммы!$B$8:$D$8</c:f>
              <c:numCache>
                <c:formatCode>0.0%</c:formatCode>
                <c:ptCount val="3"/>
                <c:pt idx="0">
                  <c:v>0.52700000000000002</c:v>
                </c:pt>
                <c:pt idx="1">
                  <c:v>0.41399999999999998</c:v>
                </c:pt>
                <c:pt idx="2">
                  <c:v>0.41199999999999998</c:v>
                </c:pt>
              </c:numCache>
            </c:numRef>
          </c:val>
          <c:extLst>
            <c:ext xmlns:c16="http://schemas.microsoft.com/office/drawing/2014/chart" uri="{C3380CC4-5D6E-409C-BE32-E72D297353CC}">
              <c16:uniqueId val="{00000000-9FF5-4866-996E-FF619CA2FA4B}"/>
            </c:ext>
          </c:extLst>
        </c:ser>
        <c:ser>
          <c:idx val="2"/>
          <c:order val="1"/>
          <c:tx>
            <c:strRef>
              <c:f>Лист2!$B$9</c:f>
              <c:strCache>
                <c:ptCount val="1"/>
                <c:pt idx="0">
                  <c:v>Obligate epiphytes </c:v>
                </c:pt>
              </c:strCache>
            </c:strRef>
          </c:tx>
          <c:spPr>
            <a:solidFill>
              <a:schemeClr val="accent3"/>
            </a:solidFill>
            <a:ln>
              <a:noFill/>
            </a:ln>
            <a:effectLst/>
          </c:spPr>
          <c:invertIfNegative val="0"/>
          <c:dLbls>
            <c:dLbl>
              <c:idx val="0"/>
              <c:layout>
                <c:manualLayout>
                  <c:x val="1.326615297754625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F5-4866-996E-FF619CA2FA4B}"/>
                </c:ext>
              </c:extLst>
            </c:dLbl>
            <c:dLbl>
              <c:idx val="1"/>
              <c:layout>
                <c:manualLayout>
                  <c:x val="1.326615297754625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FF5-4866-996E-FF619CA2FA4B}"/>
                </c:ext>
              </c:extLst>
            </c:dLbl>
            <c:dLbl>
              <c:idx val="2"/>
              <c:layout>
                <c:manualLayout>
                  <c:x val="1.3266152977546252E-2"/>
                  <c:y val="-4.356705948962698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FF5-4866-996E-FF619CA2FA4B}"/>
                </c:ext>
              </c:extLst>
            </c:dLbl>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Лист2!$C$7:$E$7</c:f>
              <c:strCache>
                <c:ptCount val="3"/>
                <c:pt idx="0">
                  <c:v>MR "Abramtsevo"</c:v>
                </c:pt>
                <c:pt idx="1">
                  <c:v>MR of A.S. Pushkin</c:v>
                </c:pt>
                <c:pt idx="2">
                  <c:v>ME "Ostafyevo"</c:v>
                </c:pt>
              </c:strCache>
            </c:strRef>
          </c:cat>
          <c:val>
            <c:numRef>
              <c:f>Гистограммы!$B$9:$D$9</c:f>
              <c:numCache>
                <c:formatCode>0.0%</c:formatCode>
                <c:ptCount val="3"/>
                <c:pt idx="0">
                  <c:v>0.255</c:v>
                </c:pt>
                <c:pt idx="1">
                  <c:v>0.29299999999999998</c:v>
                </c:pt>
                <c:pt idx="2">
                  <c:v>0.32400000000000001</c:v>
                </c:pt>
              </c:numCache>
            </c:numRef>
          </c:val>
          <c:extLst>
            <c:ext xmlns:c16="http://schemas.microsoft.com/office/drawing/2014/chart" uri="{C3380CC4-5D6E-409C-BE32-E72D297353CC}">
              <c16:uniqueId val="{00000001-9FF5-4866-996E-FF619CA2FA4B}"/>
            </c:ext>
          </c:extLst>
        </c:ser>
        <c:ser>
          <c:idx val="3"/>
          <c:order val="2"/>
          <c:tx>
            <c:strRef>
              <c:f>Лист2!$B$10</c:f>
              <c:strCache>
                <c:ptCount val="1"/>
                <c:pt idx="0">
                  <c:v>Geoplezny</c:v>
                </c:pt>
              </c:strCache>
            </c:strRef>
          </c:tx>
          <c:spPr>
            <a:solidFill>
              <a:schemeClr val="accent4"/>
            </a:solidFill>
            <a:ln>
              <a:noFill/>
            </a:ln>
            <a:effectLst/>
          </c:spPr>
          <c:invertIfNegative val="0"/>
          <c:dLbls>
            <c:dLbl>
              <c:idx val="0"/>
              <c:layout>
                <c:manualLayout>
                  <c:x val="6.633076488773126E-3"/>
                  <c:y val="4.7528250305471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F5-4866-996E-FF619CA2FA4B}"/>
                </c:ext>
              </c:extLst>
            </c:dLbl>
            <c:dLbl>
              <c:idx val="1"/>
              <c:layout>
                <c:manualLayout>
                  <c:x val="5.3064611910185007E-3"/>
                  <c:y val="9.50565006109421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F5-4866-996E-FF619CA2FA4B}"/>
                </c:ext>
              </c:extLst>
            </c:dLbl>
            <c:dLbl>
              <c:idx val="2"/>
              <c:layout>
                <c:manualLayout>
                  <c:x val="6.633076488773126E-3"/>
                  <c:y val="-8.71341189792539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FF5-4866-996E-FF619CA2FA4B}"/>
                </c:ext>
              </c:extLst>
            </c:dLbl>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Лист2!$C$7:$E$7</c:f>
              <c:strCache>
                <c:ptCount val="3"/>
                <c:pt idx="0">
                  <c:v>MR "Abramtsevo"</c:v>
                </c:pt>
                <c:pt idx="1">
                  <c:v>MR of A.S. Pushkin</c:v>
                </c:pt>
                <c:pt idx="2">
                  <c:v>ME "Ostafyevo"</c:v>
                </c:pt>
              </c:strCache>
            </c:strRef>
          </c:cat>
          <c:val>
            <c:numRef>
              <c:f>Гистограммы!$B$10:$D$10</c:f>
              <c:numCache>
                <c:formatCode>0.0%</c:formatCode>
                <c:ptCount val="3"/>
                <c:pt idx="0">
                  <c:v>9.0999999999999998E-2</c:v>
                </c:pt>
                <c:pt idx="1">
                  <c:v>5.1999999999999998E-2</c:v>
                </c:pt>
                <c:pt idx="2">
                  <c:v>7.2999999999999995E-2</c:v>
                </c:pt>
              </c:numCache>
            </c:numRef>
          </c:val>
          <c:extLst>
            <c:ext xmlns:c16="http://schemas.microsoft.com/office/drawing/2014/chart" uri="{C3380CC4-5D6E-409C-BE32-E72D297353CC}">
              <c16:uniqueId val="{00000002-9FF5-4866-996E-FF619CA2FA4B}"/>
            </c:ext>
          </c:extLst>
        </c:ser>
        <c:ser>
          <c:idx val="4"/>
          <c:order val="3"/>
          <c:tx>
            <c:strRef>
              <c:f>Лист2!$B$11</c:f>
              <c:strCache>
                <c:ptCount val="1"/>
                <c:pt idx="0">
                  <c:v>Eurysubstrate</c:v>
                </c:pt>
              </c:strCache>
            </c:strRef>
          </c:tx>
          <c:spPr>
            <a:solidFill>
              <a:schemeClr val="accent5"/>
            </a:solidFill>
            <a:ln>
              <a:noFill/>
            </a:ln>
            <a:effectLst/>
          </c:spPr>
          <c:invertIfNegative val="0"/>
          <c:dLbls>
            <c:dLbl>
              <c:idx val="0"/>
              <c:layout>
                <c:manualLayout>
                  <c:x val="1.326615297754625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F5-4866-996E-FF619CA2FA4B}"/>
                </c:ext>
              </c:extLst>
            </c:dLbl>
            <c:dLbl>
              <c:idx val="2"/>
              <c:layout>
                <c:manualLayout>
                  <c:x val="7.9596917865277523E-3"/>
                  <c:y val="-4.7528250305471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FF5-4866-996E-FF619CA2FA4B}"/>
                </c:ext>
              </c:extLst>
            </c:dLbl>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Лист2!$C$7:$E$7</c:f>
              <c:strCache>
                <c:ptCount val="3"/>
                <c:pt idx="0">
                  <c:v>MR "Abramtsevo"</c:v>
                </c:pt>
                <c:pt idx="1">
                  <c:v>MR of A.S. Pushkin</c:v>
                </c:pt>
                <c:pt idx="2">
                  <c:v>ME "Ostafyevo"</c:v>
                </c:pt>
              </c:strCache>
            </c:strRef>
          </c:cat>
          <c:val>
            <c:numRef>
              <c:f>Гистограммы!$B$11:$D$11</c:f>
              <c:numCache>
                <c:formatCode>0.0%</c:formatCode>
                <c:ptCount val="3"/>
                <c:pt idx="0">
                  <c:v>0.127</c:v>
                </c:pt>
                <c:pt idx="1">
                  <c:v>0.24099999999999999</c:v>
                </c:pt>
                <c:pt idx="2">
                  <c:v>0.191</c:v>
                </c:pt>
              </c:numCache>
            </c:numRef>
          </c:val>
          <c:extLst>
            <c:ext xmlns:c16="http://schemas.microsoft.com/office/drawing/2014/chart" uri="{C3380CC4-5D6E-409C-BE32-E72D297353CC}">
              <c16:uniqueId val="{00000003-9FF5-4866-996E-FF619CA2FA4B}"/>
            </c:ext>
          </c:extLst>
        </c:ser>
        <c:dLbls>
          <c:dLblPos val="outEnd"/>
          <c:showLegendKey val="0"/>
          <c:showVal val="1"/>
          <c:showCatName val="0"/>
          <c:showSerName val="0"/>
          <c:showPercent val="0"/>
          <c:showBubbleSize val="0"/>
        </c:dLbls>
        <c:gapWidth val="219"/>
        <c:axId val="319010944"/>
        <c:axId val="319013568"/>
      </c:barChart>
      <c:catAx>
        <c:axId val="319010944"/>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19013568"/>
        <c:crosses val="autoZero"/>
        <c:auto val="1"/>
        <c:lblAlgn val="ctr"/>
        <c:lblOffset val="100"/>
        <c:noMultiLvlLbl val="0"/>
      </c:catAx>
      <c:valAx>
        <c:axId val="319013568"/>
        <c:scaling>
          <c:orientation val="minMax"/>
        </c:scaling>
        <c:delete val="0"/>
        <c:axPos val="l"/>
        <c:majorGridlines>
          <c:spPr>
            <a:ln w="9525" cap="flat" cmpd="sng" algn="ctr">
              <a:solidFill>
                <a:sysClr val="windowText" lastClr="000000">
                  <a:alpha val="20000"/>
                </a:sys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19010944"/>
        <c:crosses val="autoZero"/>
        <c:crossBetween val="between"/>
      </c:valAx>
      <c:spPr>
        <a:noFill/>
        <a:ln>
          <a:noFill/>
        </a:ln>
        <a:effectLst/>
      </c:spPr>
    </c:plotArea>
    <c:legend>
      <c:legendPos val="r"/>
      <c:layout>
        <c:manualLayout>
          <c:xMode val="edge"/>
          <c:yMode val="edge"/>
          <c:x val="0.78539404786437395"/>
          <c:y val="0.35731041104287503"/>
          <c:w val="0.20691945287549809"/>
          <c:h val="0.27111011123609546"/>
        </c:manualLayout>
      </c:layout>
      <c:overlay val="0"/>
      <c:spPr>
        <a:noFill/>
        <a:ln>
          <a:noFill/>
        </a:ln>
        <a:effectLst/>
      </c:spPr>
      <c:txPr>
        <a:bodyPr rot="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0856517935258087E-2"/>
          <c:y val="7.3166653137429996E-2"/>
          <c:w val="0.77968118902630346"/>
          <c:h val="0.76777849933706743"/>
        </c:manualLayout>
      </c:layout>
      <c:barChart>
        <c:barDir val="col"/>
        <c:grouping val="clustered"/>
        <c:varyColors val="0"/>
        <c:ser>
          <c:idx val="0"/>
          <c:order val="0"/>
          <c:tx>
            <c:strRef>
              <c:f>Лист2!$B$14</c:f>
              <c:strCache>
                <c:ptCount val="1"/>
                <c:pt idx="0">
                  <c:v>Acidophytes</c:v>
                </c:pt>
              </c:strCache>
            </c:strRef>
          </c:tx>
          <c:spPr>
            <a:solidFill>
              <a:schemeClr val="accent1">
                <a:lumMod val="50000"/>
              </a:schemeClr>
            </a:solidFill>
            <a:ln>
              <a:noFill/>
            </a:ln>
            <a:effectLst/>
          </c:spPr>
          <c:invertIfNegative val="0"/>
          <c:dLbls>
            <c:dLbl>
              <c:idx val="1"/>
              <c:layout>
                <c:manualLayout>
                  <c:x val="-8.220304151253656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6C-4BCE-9CFA-79742C387A6D}"/>
                </c:ext>
              </c:extLst>
            </c:dLbl>
            <c:dLbl>
              <c:idx val="2"/>
              <c:layout>
                <c:manualLayout>
                  <c:x val="-2.3105199527418151E-2"/>
                  <c:y val="-4.50071616636365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6C-4BCE-9CFA-79742C387A6D}"/>
                </c:ext>
              </c:extLst>
            </c:dLbl>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Лист2!$C$13:$E$13</c:f>
              <c:strCache>
                <c:ptCount val="3"/>
                <c:pt idx="0">
                  <c:v>MR "Abramtsevo"</c:v>
                </c:pt>
                <c:pt idx="1">
                  <c:v>MR of A.S. Pushkin</c:v>
                </c:pt>
                <c:pt idx="2">
                  <c:v>ME "Ostafyevo"</c:v>
                </c:pt>
              </c:strCache>
            </c:strRef>
          </c:cat>
          <c:val>
            <c:numRef>
              <c:f>Гистограммы!$B$14:$D$14</c:f>
              <c:numCache>
                <c:formatCode>0.0%</c:formatCode>
                <c:ptCount val="3"/>
                <c:pt idx="0">
                  <c:v>0.436</c:v>
                </c:pt>
                <c:pt idx="1">
                  <c:v>0.25</c:v>
                </c:pt>
                <c:pt idx="2">
                  <c:v>0.32400000000000001</c:v>
                </c:pt>
              </c:numCache>
            </c:numRef>
          </c:val>
          <c:extLst>
            <c:ext xmlns:c16="http://schemas.microsoft.com/office/drawing/2014/chart" uri="{C3380CC4-5D6E-409C-BE32-E72D297353CC}">
              <c16:uniqueId val="{00000002-D66C-4BCE-9CFA-79742C387A6D}"/>
            </c:ext>
          </c:extLst>
        </c:ser>
        <c:ser>
          <c:idx val="1"/>
          <c:order val="1"/>
          <c:tx>
            <c:strRef>
              <c:f>Лист2!$B$15</c:f>
              <c:strCache>
                <c:ptCount val="1"/>
                <c:pt idx="0">
                  <c:v>Nitrophytes </c:v>
                </c:pt>
              </c:strCache>
            </c:strRef>
          </c:tx>
          <c:spPr>
            <a:solidFill>
              <a:schemeClr val="accent1"/>
            </a:solidFill>
            <a:ln>
              <a:noFill/>
            </a:ln>
            <a:effectLst/>
          </c:spPr>
          <c:invertIfNegative val="0"/>
          <c:dLbls>
            <c:dLbl>
              <c:idx val="0"/>
              <c:layout>
                <c:manualLayout>
                  <c:x val="1.0228467432422884E-2"/>
                  <c:y val="-2.45496445037501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6C-4BCE-9CFA-79742C387A6D}"/>
                </c:ext>
              </c:extLst>
            </c:dLbl>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Лист2!$C$13:$E$13</c:f>
              <c:strCache>
                <c:ptCount val="3"/>
                <c:pt idx="0">
                  <c:v>MR "Abramtsevo"</c:v>
                </c:pt>
                <c:pt idx="1">
                  <c:v>MR of A.S. Pushkin</c:v>
                </c:pt>
                <c:pt idx="2">
                  <c:v>ME "Ostafyevo"</c:v>
                </c:pt>
              </c:strCache>
            </c:strRef>
          </c:cat>
          <c:val>
            <c:numRef>
              <c:f>Гистограммы!$B$15:$D$15</c:f>
              <c:numCache>
                <c:formatCode>0.0%</c:formatCode>
                <c:ptCount val="3"/>
                <c:pt idx="0">
                  <c:v>0.218</c:v>
                </c:pt>
                <c:pt idx="1">
                  <c:v>0.39300000000000002</c:v>
                </c:pt>
                <c:pt idx="2">
                  <c:v>0.33800000000000002</c:v>
                </c:pt>
              </c:numCache>
            </c:numRef>
          </c:val>
          <c:extLst>
            <c:ext xmlns:c16="http://schemas.microsoft.com/office/drawing/2014/chart" uri="{C3380CC4-5D6E-409C-BE32-E72D297353CC}">
              <c16:uniqueId val="{00000004-D66C-4BCE-9CFA-79742C387A6D}"/>
            </c:ext>
          </c:extLst>
        </c:ser>
        <c:ser>
          <c:idx val="2"/>
          <c:order val="2"/>
          <c:tx>
            <c:strRef>
              <c:f>Лист2!$B$16</c:f>
              <c:strCache>
                <c:ptCount val="1"/>
                <c:pt idx="0">
                  <c:v>Neutrophils</c:v>
                </c:pt>
              </c:strCache>
            </c:strRef>
          </c:tx>
          <c:spPr>
            <a:solidFill>
              <a:srgbClr val="806ADC"/>
            </a:solidFill>
            <a:ln>
              <a:noFill/>
            </a:ln>
            <a:effectLst/>
          </c:spPr>
          <c:invertIfNegative val="0"/>
          <c:dLbls>
            <c:dLbl>
              <c:idx val="0"/>
              <c:layout>
                <c:manualLayout>
                  <c:x val="5.450389377362347E-3"/>
                  <c:y val="-2.4550383015910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6C-4BCE-9CFA-79742C387A6D}"/>
                </c:ext>
              </c:extLst>
            </c:dLbl>
            <c:dLbl>
              <c:idx val="1"/>
              <c:layout>
                <c:manualLayout>
                  <c:x val="5.7794230743913096E-3"/>
                  <c:y val="-2.29021495741192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6C-4BCE-9CFA-79742C387A6D}"/>
                </c:ext>
              </c:extLst>
            </c:dLbl>
            <c:dLbl>
              <c:idx val="2"/>
              <c:layout>
                <c:manualLayout>
                  <c:x val="9.2243559027494447E-3"/>
                  <c:y val="-9.81985780150007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6C-4BCE-9CFA-79742C387A6D}"/>
                </c:ext>
              </c:extLst>
            </c:dLbl>
            <c:spPr>
              <a:noFill/>
              <a:ln>
                <a:noFill/>
              </a:ln>
              <a:effectLst/>
            </c:spPr>
            <c:txPr>
              <a:bodyPr rot="0" spcFirstLastPara="1" vertOverflow="ellipsis" vert="horz" wrap="square" lIns="38100" tIns="19050" rIns="38100" bIns="19050" anchor="ctr" anchorCtr="0">
                <a:spAutoFit/>
              </a:bodyPr>
              <a:lstStyle/>
              <a:p>
                <a:pPr algn="ctr">
                  <a:defRPr lang="ru-RU"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Лист2!$C$13:$E$13</c:f>
              <c:strCache>
                <c:ptCount val="3"/>
                <c:pt idx="0">
                  <c:v>MR "Abramtsevo"</c:v>
                </c:pt>
                <c:pt idx="1">
                  <c:v>MR of A.S. Pushkin</c:v>
                </c:pt>
                <c:pt idx="2">
                  <c:v>ME "Ostafyevo"</c:v>
                </c:pt>
              </c:strCache>
            </c:strRef>
          </c:cat>
          <c:val>
            <c:numRef>
              <c:f>Гистограммы!$B$16:$D$16</c:f>
              <c:numCache>
                <c:formatCode>0.0%</c:formatCode>
                <c:ptCount val="3"/>
                <c:pt idx="0">
                  <c:v>0.14599999999999999</c:v>
                </c:pt>
                <c:pt idx="1">
                  <c:v>0.161</c:v>
                </c:pt>
                <c:pt idx="2">
                  <c:v>0.17599999999999999</c:v>
                </c:pt>
              </c:numCache>
            </c:numRef>
          </c:val>
          <c:extLst>
            <c:ext xmlns:c16="http://schemas.microsoft.com/office/drawing/2014/chart" uri="{C3380CC4-5D6E-409C-BE32-E72D297353CC}">
              <c16:uniqueId val="{00000008-D66C-4BCE-9CFA-79742C387A6D}"/>
            </c:ext>
          </c:extLst>
        </c:ser>
        <c:ser>
          <c:idx val="3"/>
          <c:order val="3"/>
          <c:tx>
            <c:strRef>
              <c:f>Лист2!$B$17</c:f>
              <c:strCache>
                <c:ptCount val="1"/>
                <c:pt idx="0">
                  <c:v>Eurytopic</c:v>
                </c:pt>
              </c:strCache>
            </c:strRef>
          </c:tx>
          <c:spPr>
            <a:solidFill>
              <a:srgbClr val="45A5ED"/>
            </a:solidFill>
            <a:ln>
              <a:noFill/>
            </a:ln>
            <a:effectLst/>
          </c:spPr>
          <c:invertIfNegative val="0"/>
          <c:dLbls>
            <c:dLbl>
              <c:idx val="0"/>
              <c:layout>
                <c:manualLayout>
                  <c:x val="9.8643649815043158E-3"/>
                  <c:y val="6.3000417689171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6C-4BCE-9CFA-79742C387A6D}"/>
                </c:ext>
              </c:extLst>
            </c:dLbl>
            <c:dLbl>
              <c:idx val="1"/>
              <c:layout>
                <c:manualLayout>
                  <c:x val="4.9321824907521579E-3"/>
                  <c:y val="-6.3000417689171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66C-4BCE-9CFA-79742C387A6D}"/>
                </c:ext>
              </c:extLst>
            </c:dLbl>
            <c:dLbl>
              <c:idx val="2"/>
              <c:layout>
                <c:manualLayout>
                  <c:x val="2.4705042889772721E-2"/>
                  <c:y val="-2.45496445037501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6C-4BCE-9CFA-79742C387A6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Лист2!$C$13:$E$13</c:f>
              <c:strCache>
                <c:ptCount val="3"/>
                <c:pt idx="0">
                  <c:v>MR "Abramtsevo"</c:v>
                </c:pt>
                <c:pt idx="1">
                  <c:v>MR of A.S. Pushkin</c:v>
                </c:pt>
                <c:pt idx="2">
                  <c:v>ME "Ostafyevo"</c:v>
                </c:pt>
              </c:strCache>
            </c:strRef>
          </c:cat>
          <c:val>
            <c:numRef>
              <c:f>Гистограммы!$B$17:$D$17</c:f>
              <c:numCache>
                <c:formatCode>0.0%</c:formatCode>
                <c:ptCount val="3"/>
                <c:pt idx="0">
                  <c:v>0.2</c:v>
                </c:pt>
                <c:pt idx="1">
                  <c:v>0.19600000000000001</c:v>
                </c:pt>
                <c:pt idx="2">
                  <c:v>0.16200000000000001</c:v>
                </c:pt>
              </c:numCache>
            </c:numRef>
          </c:val>
          <c:extLst>
            <c:ext xmlns:c16="http://schemas.microsoft.com/office/drawing/2014/chart" uri="{C3380CC4-5D6E-409C-BE32-E72D297353CC}">
              <c16:uniqueId val="{0000000C-D66C-4BCE-9CFA-79742C387A6D}"/>
            </c:ext>
          </c:extLst>
        </c:ser>
        <c:dLbls>
          <c:dLblPos val="outEnd"/>
          <c:showLegendKey val="0"/>
          <c:showVal val="1"/>
          <c:showCatName val="0"/>
          <c:showSerName val="0"/>
          <c:showPercent val="0"/>
          <c:showBubbleSize val="0"/>
        </c:dLbls>
        <c:gapWidth val="199"/>
        <c:axId val="420172528"/>
        <c:axId val="420173840"/>
      </c:barChart>
      <c:catAx>
        <c:axId val="4201725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ru-RU" sz="1800" b="0" i="0" u="none" strike="noStrike" kern="1200" cap="none" spc="0" normalizeH="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20173840"/>
        <c:crosses val="autoZero"/>
        <c:auto val="1"/>
        <c:lblAlgn val="ctr"/>
        <c:lblOffset val="100"/>
        <c:noMultiLvlLbl val="0"/>
      </c:catAx>
      <c:valAx>
        <c:axId val="420173840"/>
        <c:scaling>
          <c:orientation val="minMax"/>
        </c:scaling>
        <c:delete val="0"/>
        <c:axPos val="l"/>
        <c:majorGridlines>
          <c:spPr>
            <a:ln w="9525" cap="flat" cmpd="sng" algn="ctr">
              <a:solidFill>
                <a:sysClr val="windowText" lastClr="000000">
                  <a:alpha val="20000"/>
                </a:sys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20172528"/>
        <c:crosses val="autoZero"/>
        <c:crossBetween val="between"/>
      </c:valAx>
      <c:spPr>
        <a:noFill/>
        <a:ln>
          <a:noFill/>
        </a:ln>
        <a:effectLst/>
      </c:spPr>
    </c:plotArea>
    <c:legend>
      <c:legendPos val="r"/>
      <c:layout>
        <c:manualLayout>
          <c:xMode val="edge"/>
          <c:yMode val="edge"/>
          <c:x val="0.85749535206269245"/>
          <c:y val="0.324586582236499"/>
          <c:w val="0.14250464793730755"/>
          <c:h val="0.33273355774343055"/>
        </c:manualLayout>
      </c:layout>
      <c:overlay val="0"/>
      <c:spPr>
        <a:noFill/>
        <a:ln>
          <a:noFill/>
        </a:ln>
        <a:effectLst/>
      </c:spPr>
      <c:txPr>
        <a:bodyPr rot="0" spcFirstLastPara="1" vertOverflow="ellipsis" vert="horz" wrap="square" anchor="ctr" anchorCtr="1"/>
        <a:lstStyle/>
        <a:p>
          <a:pPr algn="ctr">
            <a:defRPr lang="ru-RU"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01FB4-1646-4BB9-B6D8-02A3DA936A9F}" type="datetimeFigureOut">
              <a:rPr lang="ru-RU" smtClean="0"/>
              <a:t>07.09.2019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9FCF0-2D0C-4E81-8E46-8F8A78D46FDB}" type="slidenum">
              <a:rPr lang="ru-RU" smtClean="0"/>
              <a:t>‹#›</a:t>
            </a:fld>
            <a:endParaRPr lang="ru-RU"/>
          </a:p>
        </p:txBody>
      </p:sp>
    </p:spTree>
    <p:extLst>
      <p:ext uri="{BB962C8B-B14F-4D97-AF65-F5344CB8AC3E}">
        <p14:creationId xmlns:p14="http://schemas.microsoft.com/office/powerpoint/2010/main" val="32898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41ECB-2F66-4B1D-B0F3-C104850B1F64}" type="slidenum">
              <a:rPr kumimoji="0" lang="ru-RU"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9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D13476-C026-4E58-9320-D96F84FB697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40DA283-C73C-4E5D-BA6F-B1B90BB2EE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63AB9B4-67B0-4C8D-93D0-F78D805F7E3E}"/>
              </a:ext>
            </a:extLst>
          </p:cNvPr>
          <p:cNvSpPr>
            <a:spLocks noGrp="1"/>
          </p:cNvSpPr>
          <p:nvPr>
            <p:ph type="dt" sz="half" idx="10"/>
          </p:nvPr>
        </p:nvSpPr>
        <p:spPr/>
        <p:txBody>
          <a:bodyPr/>
          <a:lstStyle>
            <a:lvl1pPr>
              <a:defRPr/>
            </a:lvl1pPr>
          </a:lstStyle>
          <a:p>
            <a:pPr>
              <a:defRPr/>
            </a:pPr>
            <a:fld id="{E6778FFD-FE76-4A24-B6DE-E1DEBB3217B0}" type="datetimeFigureOut">
              <a:rPr lang="en-US"/>
              <a:pPr>
                <a:defRPr/>
              </a:pPr>
              <a:t>9/7/2019</a:t>
            </a:fld>
            <a:endParaRPr lang="en-US" dirty="0"/>
          </a:p>
        </p:txBody>
      </p:sp>
      <p:sp>
        <p:nvSpPr>
          <p:cNvPr id="5" name="Нижний колонтитул 4">
            <a:extLst>
              <a:ext uri="{FF2B5EF4-FFF2-40B4-BE49-F238E27FC236}">
                <a16:creationId xmlns:a16="http://schemas.microsoft.com/office/drawing/2014/main" id="{D822F644-E1E3-4DC6-AE82-BBE1F0769BF7}"/>
              </a:ext>
            </a:extLst>
          </p:cNvPr>
          <p:cNvSpPr>
            <a:spLocks noGrp="1"/>
          </p:cNvSpPr>
          <p:nvPr>
            <p:ph type="ftr" sz="quarter" idx="11"/>
          </p:nvPr>
        </p:nvSpPr>
        <p:spPr/>
        <p:txBody>
          <a:bodyPr/>
          <a:lstStyle>
            <a:lvl1pPr>
              <a:defRPr/>
            </a:lvl1pPr>
          </a:lstStyle>
          <a:p>
            <a:pPr>
              <a:defRPr/>
            </a:pPr>
            <a:endParaRPr lang="en-US" dirty="0"/>
          </a:p>
        </p:txBody>
      </p:sp>
      <p:sp>
        <p:nvSpPr>
          <p:cNvPr id="6" name="Номер слайда 5">
            <a:extLst>
              <a:ext uri="{FF2B5EF4-FFF2-40B4-BE49-F238E27FC236}">
                <a16:creationId xmlns:a16="http://schemas.microsoft.com/office/drawing/2014/main" id="{91EECFC6-A4D8-4CAF-8193-FC3058A8A954}"/>
              </a:ext>
            </a:extLst>
          </p:cNvPr>
          <p:cNvSpPr>
            <a:spLocks noGrp="1"/>
          </p:cNvSpPr>
          <p:nvPr>
            <p:ph type="sldNum" sz="quarter" idx="12"/>
          </p:nvPr>
        </p:nvSpPr>
        <p:spPr/>
        <p:txBody>
          <a:bodyPr/>
          <a:lstStyle>
            <a:lvl1pPr>
              <a:defRPr/>
            </a:lvl1pPr>
          </a:lstStyle>
          <a:p>
            <a:pPr>
              <a:defRPr/>
            </a:pPr>
            <a:fld id="{F3C603E7-4E71-4B04-A397-A0ADD681BB86}" type="slidenum">
              <a:rPr lang="en-US"/>
              <a:pPr>
                <a:defRPr/>
              </a:pPr>
              <a:t>‹#›</a:t>
            </a:fld>
            <a:endParaRPr lang="en-US" dirty="0"/>
          </a:p>
        </p:txBody>
      </p:sp>
    </p:spTree>
    <p:extLst>
      <p:ext uri="{BB962C8B-B14F-4D97-AF65-F5344CB8AC3E}">
        <p14:creationId xmlns:p14="http://schemas.microsoft.com/office/powerpoint/2010/main" val="94407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813D31-8494-4193-AB13-4542AB1364B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80FF27D-D52E-459A-8C76-9F3033B3BA6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6FA78F8-D08A-4510-8A86-7D19EC970C2B}"/>
              </a:ext>
            </a:extLst>
          </p:cNvPr>
          <p:cNvSpPr>
            <a:spLocks noGrp="1"/>
          </p:cNvSpPr>
          <p:nvPr>
            <p:ph type="dt" sz="half" idx="10"/>
          </p:nvPr>
        </p:nvSpPr>
        <p:spPr/>
        <p:txBody>
          <a:bodyPr/>
          <a:lstStyle>
            <a:lvl1pPr>
              <a:defRPr/>
            </a:lvl1pPr>
          </a:lstStyle>
          <a:p>
            <a:pPr>
              <a:defRPr/>
            </a:pPr>
            <a:fld id="{A705DA42-4BB2-4518-92C6-33E908431533}" type="datetimeFigureOut">
              <a:rPr lang="en-US"/>
              <a:pPr>
                <a:defRPr/>
              </a:pPr>
              <a:t>9/7/2019</a:t>
            </a:fld>
            <a:endParaRPr lang="en-US" dirty="0"/>
          </a:p>
        </p:txBody>
      </p:sp>
      <p:sp>
        <p:nvSpPr>
          <p:cNvPr id="5" name="Нижний колонтитул 4">
            <a:extLst>
              <a:ext uri="{FF2B5EF4-FFF2-40B4-BE49-F238E27FC236}">
                <a16:creationId xmlns:a16="http://schemas.microsoft.com/office/drawing/2014/main" id="{19005940-8684-474A-8DAC-00ECBD82D63B}"/>
              </a:ext>
            </a:extLst>
          </p:cNvPr>
          <p:cNvSpPr>
            <a:spLocks noGrp="1"/>
          </p:cNvSpPr>
          <p:nvPr>
            <p:ph type="ftr" sz="quarter" idx="11"/>
          </p:nvPr>
        </p:nvSpPr>
        <p:spPr/>
        <p:txBody>
          <a:bodyPr/>
          <a:lstStyle>
            <a:lvl1pPr>
              <a:defRPr/>
            </a:lvl1pPr>
          </a:lstStyle>
          <a:p>
            <a:pPr>
              <a:defRPr/>
            </a:pPr>
            <a:endParaRPr lang="en-US" dirty="0"/>
          </a:p>
        </p:txBody>
      </p:sp>
      <p:sp>
        <p:nvSpPr>
          <p:cNvPr id="6" name="Номер слайда 5">
            <a:extLst>
              <a:ext uri="{FF2B5EF4-FFF2-40B4-BE49-F238E27FC236}">
                <a16:creationId xmlns:a16="http://schemas.microsoft.com/office/drawing/2014/main" id="{E21DE431-A1A4-4084-8688-DB8FEB211BC9}"/>
              </a:ext>
            </a:extLst>
          </p:cNvPr>
          <p:cNvSpPr>
            <a:spLocks noGrp="1"/>
          </p:cNvSpPr>
          <p:nvPr>
            <p:ph type="sldNum" sz="quarter" idx="12"/>
          </p:nvPr>
        </p:nvSpPr>
        <p:spPr/>
        <p:txBody>
          <a:bodyPr/>
          <a:lstStyle>
            <a:lvl1pPr>
              <a:defRPr/>
            </a:lvl1pPr>
          </a:lstStyle>
          <a:p>
            <a:pPr>
              <a:defRPr/>
            </a:pPr>
            <a:fld id="{ACA6A8E5-23BA-4DEB-8A52-6E3CCA8E98F6}" type="slidenum">
              <a:rPr lang="en-US"/>
              <a:pPr>
                <a:defRPr/>
              </a:pPr>
              <a:t>‹#›</a:t>
            </a:fld>
            <a:endParaRPr lang="en-US" dirty="0"/>
          </a:p>
        </p:txBody>
      </p:sp>
    </p:spTree>
    <p:extLst>
      <p:ext uri="{BB962C8B-B14F-4D97-AF65-F5344CB8AC3E}">
        <p14:creationId xmlns:p14="http://schemas.microsoft.com/office/powerpoint/2010/main" val="425878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8D2A29B-2CCC-4CAE-A0D7-FA2B447C4FE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B096C4D-00B9-4D68-B257-7C5730FBE5A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D7E8AEA-66EA-40DA-ABAF-80EC1956DEE3}"/>
              </a:ext>
            </a:extLst>
          </p:cNvPr>
          <p:cNvSpPr>
            <a:spLocks noGrp="1"/>
          </p:cNvSpPr>
          <p:nvPr>
            <p:ph type="dt" sz="half" idx="10"/>
          </p:nvPr>
        </p:nvSpPr>
        <p:spPr/>
        <p:txBody>
          <a:bodyPr/>
          <a:lstStyle>
            <a:lvl1pPr>
              <a:defRPr/>
            </a:lvl1pPr>
          </a:lstStyle>
          <a:p>
            <a:pPr>
              <a:defRPr/>
            </a:pPr>
            <a:fld id="{9C39CDAD-546E-4AD8-8E64-4FB82BF6F5D9}" type="datetimeFigureOut">
              <a:rPr lang="en-US"/>
              <a:pPr>
                <a:defRPr/>
              </a:pPr>
              <a:t>9/7/2019</a:t>
            </a:fld>
            <a:endParaRPr lang="en-US" dirty="0"/>
          </a:p>
        </p:txBody>
      </p:sp>
      <p:sp>
        <p:nvSpPr>
          <p:cNvPr id="5" name="Нижний колонтитул 4">
            <a:extLst>
              <a:ext uri="{FF2B5EF4-FFF2-40B4-BE49-F238E27FC236}">
                <a16:creationId xmlns:a16="http://schemas.microsoft.com/office/drawing/2014/main" id="{A54AD3BC-8C4A-4DB3-A5EB-E40548C311DD}"/>
              </a:ext>
            </a:extLst>
          </p:cNvPr>
          <p:cNvSpPr>
            <a:spLocks noGrp="1"/>
          </p:cNvSpPr>
          <p:nvPr>
            <p:ph type="ftr" sz="quarter" idx="11"/>
          </p:nvPr>
        </p:nvSpPr>
        <p:spPr/>
        <p:txBody>
          <a:bodyPr/>
          <a:lstStyle>
            <a:lvl1pPr>
              <a:defRPr/>
            </a:lvl1pPr>
          </a:lstStyle>
          <a:p>
            <a:pPr>
              <a:defRPr/>
            </a:pPr>
            <a:endParaRPr lang="en-US" dirty="0"/>
          </a:p>
        </p:txBody>
      </p:sp>
      <p:sp>
        <p:nvSpPr>
          <p:cNvPr id="6" name="Номер слайда 5">
            <a:extLst>
              <a:ext uri="{FF2B5EF4-FFF2-40B4-BE49-F238E27FC236}">
                <a16:creationId xmlns:a16="http://schemas.microsoft.com/office/drawing/2014/main" id="{E3431B33-2564-42B5-B762-648B2A1893BB}"/>
              </a:ext>
            </a:extLst>
          </p:cNvPr>
          <p:cNvSpPr>
            <a:spLocks noGrp="1"/>
          </p:cNvSpPr>
          <p:nvPr>
            <p:ph type="sldNum" sz="quarter" idx="12"/>
          </p:nvPr>
        </p:nvSpPr>
        <p:spPr/>
        <p:txBody>
          <a:bodyPr/>
          <a:lstStyle>
            <a:lvl1pPr>
              <a:defRPr/>
            </a:lvl1pPr>
          </a:lstStyle>
          <a:p>
            <a:pPr>
              <a:defRPr/>
            </a:pPr>
            <a:fld id="{67FEB276-FB81-4C18-B474-138FD6FFC5FB}" type="slidenum">
              <a:rPr lang="en-US"/>
              <a:pPr>
                <a:defRPr/>
              </a:pPr>
              <a:t>‹#›</a:t>
            </a:fld>
            <a:endParaRPr lang="en-US" dirty="0"/>
          </a:p>
        </p:txBody>
      </p:sp>
    </p:spTree>
    <p:extLst>
      <p:ext uri="{BB962C8B-B14F-4D97-AF65-F5344CB8AC3E}">
        <p14:creationId xmlns:p14="http://schemas.microsoft.com/office/powerpoint/2010/main" val="223387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290F0E-B782-487B-AAE6-A97DD20AC71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C88F708-8897-47B8-8CD0-E92AEFE0A8C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EA45CAE-ED85-412E-8E7D-D3D653D0BF72}"/>
              </a:ext>
            </a:extLst>
          </p:cNvPr>
          <p:cNvSpPr>
            <a:spLocks noGrp="1"/>
          </p:cNvSpPr>
          <p:nvPr>
            <p:ph type="dt" sz="half" idx="10"/>
          </p:nvPr>
        </p:nvSpPr>
        <p:spPr/>
        <p:txBody>
          <a:bodyPr/>
          <a:lstStyle>
            <a:lvl1pPr>
              <a:defRPr/>
            </a:lvl1pPr>
          </a:lstStyle>
          <a:p>
            <a:pPr>
              <a:defRPr/>
            </a:pPr>
            <a:fld id="{D29BE4EF-2737-4FC5-897D-A6F301C89743}" type="datetimeFigureOut">
              <a:rPr lang="en-US"/>
              <a:pPr>
                <a:defRPr/>
              </a:pPr>
              <a:t>9/7/2019</a:t>
            </a:fld>
            <a:endParaRPr lang="en-US" dirty="0"/>
          </a:p>
        </p:txBody>
      </p:sp>
      <p:sp>
        <p:nvSpPr>
          <p:cNvPr id="5" name="Нижний колонтитул 4">
            <a:extLst>
              <a:ext uri="{FF2B5EF4-FFF2-40B4-BE49-F238E27FC236}">
                <a16:creationId xmlns:a16="http://schemas.microsoft.com/office/drawing/2014/main" id="{59C56DFD-623B-48C1-88E1-5059BC698B9D}"/>
              </a:ext>
            </a:extLst>
          </p:cNvPr>
          <p:cNvSpPr>
            <a:spLocks noGrp="1"/>
          </p:cNvSpPr>
          <p:nvPr>
            <p:ph type="ftr" sz="quarter" idx="11"/>
          </p:nvPr>
        </p:nvSpPr>
        <p:spPr/>
        <p:txBody>
          <a:bodyPr/>
          <a:lstStyle>
            <a:lvl1pPr>
              <a:defRPr/>
            </a:lvl1pPr>
          </a:lstStyle>
          <a:p>
            <a:pPr>
              <a:defRPr/>
            </a:pPr>
            <a:endParaRPr lang="en-US" dirty="0"/>
          </a:p>
        </p:txBody>
      </p:sp>
      <p:sp>
        <p:nvSpPr>
          <p:cNvPr id="6" name="Номер слайда 5">
            <a:extLst>
              <a:ext uri="{FF2B5EF4-FFF2-40B4-BE49-F238E27FC236}">
                <a16:creationId xmlns:a16="http://schemas.microsoft.com/office/drawing/2014/main" id="{716ECE62-485B-49A9-A98F-16A7289A7081}"/>
              </a:ext>
            </a:extLst>
          </p:cNvPr>
          <p:cNvSpPr>
            <a:spLocks noGrp="1"/>
          </p:cNvSpPr>
          <p:nvPr>
            <p:ph type="sldNum" sz="quarter" idx="12"/>
          </p:nvPr>
        </p:nvSpPr>
        <p:spPr/>
        <p:txBody>
          <a:bodyPr/>
          <a:lstStyle>
            <a:lvl1pPr>
              <a:defRPr/>
            </a:lvl1pPr>
          </a:lstStyle>
          <a:p>
            <a:pPr>
              <a:defRPr/>
            </a:pPr>
            <a:fld id="{41259EC2-E519-4A47-B193-0CBC1C709DC2}" type="slidenum">
              <a:rPr lang="en-US"/>
              <a:pPr>
                <a:defRPr/>
              </a:pPr>
              <a:t>‹#›</a:t>
            </a:fld>
            <a:endParaRPr lang="en-US" dirty="0"/>
          </a:p>
        </p:txBody>
      </p:sp>
    </p:spTree>
    <p:extLst>
      <p:ext uri="{BB962C8B-B14F-4D97-AF65-F5344CB8AC3E}">
        <p14:creationId xmlns:p14="http://schemas.microsoft.com/office/powerpoint/2010/main" val="356086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569A23-17DC-4794-BF3F-E0C07669F8A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7B6734A-3BE7-422C-B437-D2A3953B3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BA1A56E-FB7B-4A40-9B5E-D433C03C9B42}"/>
              </a:ext>
            </a:extLst>
          </p:cNvPr>
          <p:cNvSpPr>
            <a:spLocks noGrp="1"/>
          </p:cNvSpPr>
          <p:nvPr>
            <p:ph type="dt" sz="half" idx="10"/>
          </p:nvPr>
        </p:nvSpPr>
        <p:spPr/>
        <p:txBody>
          <a:bodyPr/>
          <a:lstStyle>
            <a:lvl1pPr>
              <a:defRPr/>
            </a:lvl1pPr>
          </a:lstStyle>
          <a:p>
            <a:pPr>
              <a:defRPr/>
            </a:pPr>
            <a:fld id="{E1F63278-AD06-4C2B-A753-4B86F56BB12D}" type="datetimeFigureOut">
              <a:rPr lang="en-US"/>
              <a:pPr>
                <a:defRPr/>
              </a:pPr>
              <a:t>9/7/2019</a:t>
            </a:fld>
            <a:endParaRPr lang="en-US" dirty="0"/>
          </a:p>
        </p:txBody>
      </p:sp>
      <p:sp>
        <p:nvSpPr>
          <p:cNvPr id="5" name="Нижний колонтитул 4">
            <a:extLst>
              <a:ext uri="{FF2B5EF4-FFF2-40B4-BE49-F238E27FC236}">
                <a16:creationId xmlns:a16="http://schemas.microsoft.com/office/drawing/2014/main" id="{B98564F3-F01A-4B74-AF07-BB5579943B1F}"/>
              </a:ext>
            </a:extLst>
          </p:cNvPr>
          <p:cNvSpPr>
            <a:spLocks noGrp="1"/>
          </p:cNvSpPr>
          <p:nvPr>
            <p:ph type="ftr" sz="quarter" idx="11"/>
          </p:nvPr>
        </p:nvSpPr>
        <p:spPr/>
        <p:txBody>
          <a:bodyPr/>
          <a:lstStyle>
            <a:lvl1pPr>
              <a:defRPr/>
            </a:lvl1pPr>
          </a:lstStyle>
          <a:p>
            <a:pPr>
              <a:defRPr/>
            </a:pPr>
            <a:endParaRPr lang="en-US" dirty="0"/>
          </a:p>
        </p:txBody>
      </p:sp>
      <p:sp>
        <p:nvSpPr>
          <p:cNvPr id="6" name="Номер слайда 5">
            <a:extLst>
              <a:ext uri="{FF2B5EF4-FFF2-40B4-BE49-F238E27FC236}">
                <a16:creationId xmlns:a16="http://schemas.microsoft.com/office/drawing/2014/main" id="{E77F993E-4162-4F06-8D34-CB0C6EA09432}"/>
              </a:ext>
            </a:extLst>
          </p:cNvPr>
          <p:cNvSpPr>
            <a:spLocks noGrp="1"/>
          </p:cNvSpPr>
          <p:nvPr>
            <p:ph type="sldNum" sz="quarter" idx="12"/>
          </p:nvPr>
        </p:nvSpPr>
        <p:spPr/>
        <p:txBody>
          <a:bodyPr/>
          <a:lstStyle>
            <a:lvl1pPr>
              <a:defRPr/>
            </a:lvl1pPr>
          </a:lstStyle>
          <a:p>
            <a:pPr>
              <a:defRPr/>
            </a:pPr>
            <a:fld id="{3372CA99-5C63-4CD2-A143-3A5EC1123B50}" type="slidenum">
              <a:rPr lang="en-US"/>
              <a:pPr>
                <a:defRPr/>
              </a:pPr>
              <a:t>‹#›</a:t>
            </a:fld>
            <a:endParaRPr lang="en-US" dirty="0"/>
          </a:p>
        </p:txBody>
      </p:sp>
    </p:spTree>
    <p:extLst>
      <p:ext uri="{BB962C8B-B14F-4D97-AF65-F5344CB8AC3E}">
        <p14:creationId xmlns:p14="http://schemas.microsoft.com/office/powerpoint/2010/main" val="524914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1B3B32-A0FE-4D4E-83E3-99B0758F335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D2258B7-B5C9-44B0-9BFB-F2410DA1410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FB0BA6B-FEF1-4D49-9B84-45AC9BB266C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543C06BD-493E-4CD0-92F4-0DA21F458197}"/>
              </a:ext>
            </a:extLst>
          </p:cNvPr>
          <p:cNvSpPr>
            <a:spLocks noGrp="1"/>
          </p:cNvSpPr>
          <p:nvPr>
            <p:ph type="dt" sz="half" idx="10"/>
          </p:nvPr>
        </p:nvSpPr>
        <p:spPr/>
        <p:txBody>
          <a:bodyPr/>
          <a:lstStyle>
            <a:lvl1pPr>
              <a:defRPr/>
            </a:lvl1pPr>
          </a:lstStyle>
          <a:p>
            <a:pPr>
              <a:defRPr/>
            </a:pPr>
            <a:fld id="{65C22DFD-E474-40BC-895A-1F537C5998C7}" type="datetimeFigureOut">
              <a:rPr lang="en-US"/>
              <a:pPr>
                <a:defRPr/>
              </a:pPr>
              <a:t>9/7/2019</a:t>
            </a:fld>
            <a:endParaRPr lang="en-US" dirty="0"/>
          </a:p>
        </p:txBody>
      </p:sp>
      <p:sp>
        <p:nvSpPr>
          <p:cNvPr id="6" name="Нижний колонтитул 4">
            <a:extLst>
              <a:ext uri="{FF2B5EF4-FFF2-40B4-BE49-F238E27FC236}">
                <a16:creationId xmlns:a16="http://schemas.microsoft.com/office/drawing/2014/main" id="{30873F8A-31C4-4587-AB7C-C02A124CC091}"/>
              </a:ext>
            </a:extLst>
          </p:cNvPr>
          <p:cNvSpPr>
            <a:spLocks noGrp="1"/>
          </p:cNvSpPr>
          <p:nvPr>
            <p:ph type="ftr" sz="quarter" idx="11"/>
          </p:nvPr>
        </p:nvSpPr>
        <p:spPr/>
        <p:txBody>
          <a:bodyPr/>
          <a:lstStyle>
            <a:lvl1pPr>
              <a:defRPr/>
            </a:lvl1pPr>
          </a:lstStyle>
          <a:p>
            <a:pPr>
              <a:defRPr/>
            </a:pPr>
            <a:endParaRPr lang="en-US" dirty="0"/>
          </a:p>
        </p:txBody>
      </p:sp>
      <p:sp>
        <p:nvSpPr>
          <p:cNvPr id="7" name="Номер слайда 5">
            <a:extLst>
              <a:ext uri="{FF2B5EF4-FFF2-40B4-BE49-F238E27FC236}">
                <a16:creationId xmlns:a16="http://schemas.microsoft.com/office/drawing/2014/main" id="{762A1844-326F-483B-81CA-14A198C62B6A}"/>
              </a:ext>
            </a:extLst>
          </p:cNvPr>
          <p:cNvSpPr>
            <a:spLocks noGrp="1"/>
          </p:cNvSpPr>
          <p:nvPr>
            <p:ph type="sldNum" sz="quarter" idx="12"/>
          </p:nvPr>
        </p:nvSpPr>
        <p:spPr/>
        <p:txBody>
          <a:bodyPr/>
          <a:lstStyle>
            <a:lvl1pPr>
              <a:defRPr/>
            </a:lvl1pPr>
          </a:lstStyle>
          <a:p>
            <a:pPr>
              <a:defRPr/>
            </a:pPr>
            <a:fld id="{4ED79507-05B1-4426-B001-04ECC7148517}" type="slidenum">
              <a:rPr lang="en-US"/>
              <a:pPr>
                <a:defRPr/>
              </a:pPr>
              <a:t>‹#›</a:t>
            </a:fld>
            <a:endParaRPr lang="en-US" dirty="0"/>
          </a:p>
        </p:txBody>
      </p:sp>
    </p:spTree>
    <p:extLst>
      <p:ext uri="{BB962C8B-B14F-4D97-AF65-F5344CB8AC3E}">
        <p14:creationId xmlns:p14="http://schemas.microsoft.com/office/powerpoint/2010/main" val="187780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8057D0-931F-4208-BBB8-88444C79EFD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ABAC4E5-20F1-4DBA-8A0E-8F9458457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4B0755D-291F-4B4F-9371-6CDDC0D233A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DB6664D-5CC0-4428-8EAF-3739F611C2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1DE236C-9CAE-4925-9F9E-E0680181275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CA45693D-AED7-4E01-9101-BDE5E59018E9}"/>
              </a:ext>
            </a:extLst>
          </p:cNvPr>
          <p:cNvSpPr>
            <a:spLocks noGrp="1"/>
          </p:cNvSpPr>
          <p:nvPr>
            <p:ph type="dt" sz="half" idx="10"/>
          </p:nvPr>
        </p:nvSpPr>
        <p:spPr/>
        <p:txBody>
          <a:bodyPr/>
          <a:lstStyle>
            <a:lvl1pPr>
              <a:defRPr/>
            </a:lvl1pPr>
          </a:lstStyle>
          <a:p>
            <a:pPr>
              <a:defRPr/>
            </a:pPr>
            <a:fld id="{2500C6B0-8506-4F90-8453-B5F15362E984}" type="datetimeFigureOut">
              <a:rPr lang="en-US"/>
              <a:pPr>
                <a:defRPr/>
              </a:pPr>
              <a:t>9/7/2019</a:t>
            </a:fld>
            <a:endParaRPr lang="en-US" dirty="0"/>
          </a:p>
        </p:txBody>
      </p:sp>
      <p:sp>
        <p:nvSpPr>
          <p:cNvPr id="8" name="Нижний колонтитул 4">
            <a:extLst>
              <a:ext uri="{FF2B5EF4-FFF2-40B4-BE49-F238E27FC236}">
                <a16:creationId xmlns:a16="http://schemas.microsoft.com/office/drawing/2014/main" id="{AB4F92E5-FF2A-4980-BE0B-46DEA61C71AC}"/>
              </a:ext>
            </a:extLst>
          </p:cNvPr>
          <p:cNvSpPr>
            <a:spLocks noGrp="1"/>
          </p:cNvSpPr>
          <p:nvPr>
            <p:ph type="ftr" sz="quarter" idx="11"/>
          </p:nvPr>
        </p:nvSpPr>
        <p:spPr/>
        <p:txBody>
          <a:bodyPr/>
          <a:lstStyle>
            <a:lvl1pPr>
              <a:defRPr/>
            </a:lvl1pPr>
          </a:lstStyle>
          <a:p>
            <a:pPr>
              <a:defRPr/>
            </a:pPr>
            <a:endParaRPr lang="en-US" dirty="0"/>
          </a:p>
        </p:txBody>
      </p:sp>
      <p:sp>
        <p:nvSpPr>
          <p:cNvPr id="9" name="Номер слайда 5">
            <a:extLst>
              <a:ext uri="{FF2B5EF4-FFF2-40B4-BE49-F238E27FC236}">
                <a16:creationId xmlns:a16="http://schemas.microsoft.com/office/drawing/2014/main" id="{089DCA47-E1F8-463F-B171-698883FF470C}"/>
              </a:ext>
            </a:extLst>
          </p:cNvPr>
          <p:cNvSpPr>
            <a:spLocks noGrp="1"/>
          </p:cNvSpPr>
          <p:nvPr>
            <p:ph type="sldNum" sz="quarter" idx="12"/>
          </p:nvPr>
        </p:nvSpPr>
        <p:spPr/>
        <p:txBody>
          <a:bodyPr/>
          <a:lstStyle>
            <a:lvl1pPr>
              <a:defRPr/>
            </a:lvl1pPr>
          </a:lstStyle>
          <a:p>
            <a:pPr>
              <a:defRPr/>
            </a:pPr>
            <a:fld id="{DDD22F8E-DFFE-48CA-92C9-80E10A13188B}" type="slidenum">
              <a:rPr lang="en-US"/>
              <a:pPr>
                <a:defRPr/>
              </a:pPr>
              <a:t>‹#›</a:t>
            </a:fld>
            <a:endParaRPr lang="en-US" dirty="0"/>
          </a:p>
        </p:txBody>
      </p:sp>
    </p:spTree>
    <p:extLst>
      <p:ext uri="{BB962C8B-B14F-4D97-AF65-F5344CB8AC3E}">
        <p14:creationId xmlns:p14="http://schemas.microsoft.com/office/powerpoint/2010/main" val="2541570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7D13BA-3EED-4856-87AB-69664CDE1448}"/>
              </a:ext>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8517EDD3-D717-45EF-8C90-4BE67BC64765}"/>
              </a:ext>
            </a:extLst>
          </p:cNvPr>
          <p:cNvSpPr>
            <a:spLocks noGrp="1"/>
          </p:cNvSpPr>
          <p:nvPr>
            <p:ph type="dt" sz="half" idx="10"/>
          </p:nvPr>
        </p:nvSpPr>
        <p:spPr/>
        <p:txBody>
          <a:bodyPr/>
          <a:lstStyle>
            <a:lvl1pPr>
              <a:defRPr/>
            </a:lvl1pPr>
          </a:lstStyle>
          <a:p>
            <a:pPr>
              <a:defRPr/>
            </a:pPr>
            <a:fld id="{F646F289-5A84-4673-BC2D-AEE47BF1DF1C}" type="datetimeFigureOut">
              <a:rPr lang="en-US"/>
              <a:pPr>
                <a:defRPr/>
              </a:pPr>
              <a:t>9/7/2019</a:t>
            </a:fld>
            <a:endParaRPr lang="en-US" dirty="0"/>
          </a:p>
        </p:txBody>
      </p:sp>
      <p:sp>
        <p:nvSpPr>
          <p:cNvPr id="4" name="Нижний колонтитул 4">
            <a:extLst>
              <a:ext uri="{FF2B5EF4-FFF2-40B4-BE49-F238E27FC236}">
                <a16:creationId xmlns:a16="http://schemas.microsoft.com/office/drawing/2014/main" id="{FDBC61A3-C53B-4AE9-9E01-92BB0A9B40EB}"/>
              </a:ext>
            </a:extLst>
          </p:cNvPr>
          <p:cNvSpPr>
            <a:spLocks noGrp="1"/>
          </p:cNvSpPr>
          <p:nvPr>
            <p:ph type="ftr" sz="quarter" idx="11"/>
          </p:nvPr>
        </p:nvSpPr>
        <p:spPr/>
        <p:txBody>
          <a:bodyPr/>
          <a:lstStyle>
            <a:lvl1pPr>
              <a:defRPr/>
            </a:lvl1pPr>
          </a:lstStyle>
          <a:p>
            <a:pPr>
              <a:defRPr/>
            </a:pPr>
            <a:endParaRPr lang="en-US" dirty="0"/>
          </a:p>
        </p:txBody>
      </p:sp>
      <p:sp>
        <p:nvSpPr>
          <p:cNvPr id="5" name="Номер слайда 5">
            <a:extLst>
              <a:ext uri="{FF2B5EF4-FFF2-40B4-BE49-F238E27FC236}">
                <a16:creationId xmlns:a16="http://schemas.microsoft.com/office/drawing/2014/main" id="{A2F4DD74-31A8-4324-8EDE-B9A63988F5F4}"/>
              </a:ext>
            </a:extLst>
          </p:cNvPr>
          <p:cNvSpPr>
            <a:spLocks noGrp="1"/>
          </p:cNvSpPr>
          <p:nvPr>
            <p:ph type="sldNum" sz="quarter" idx="12"/>
          </p:nvPr>
        </p:nvSpPr>
        <p:spPr/>
        <p:txBody>
          <a:bodyPr/>
          <a:lstStyle>
            <a:lvl1pPr>
              <a:defRPr/>
            </a:lvl1pPr>
          </a:lstStyle>
          <a:p>
            <a:pPr>
              <a:defRPr/>
            </a:pPr>
            <a:fld id="{02833617-2F69-45EB-ABF3-BAB2440817CA}" type="slidenum">
              <a:rPr lang="en-US"/>
              <a:pPr>
                <a:defRPr/>
              </a:pPr>
              <a:t>‹#›</a:t>
            </a:fld>
            <a:endParaRPr lang="en-US" dirty="0"/>
          </a:p>
        </p:txBody>
      </p:sp>
    </p:spTree>
    <p:extLst>
      <p:ext uri="{BB962C8B-B14F-4D97-AF65-F5344CB8AC3E}">
        <p14:creationId xmlns:p14="http://schemas.microsoft.com/office/powerpoint/2010/main" val="8159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33250CB8-5226-4DDB-84DA-E18A40F557F3}"/>
              </a:ext>
            </a:extLst>
          </p:cNvPr>
          <p:cNvSpPr>
            <a:spLocks noGrp="1"/>
          </p:cNvSpPr>
          <p:nvPr>
            <p:ph type="dt" sz="half" idx="10"/>
          </p:nvPr>
        </p:nvSpPr>
        <p:spPr/>
        <p:txBody>
          <a:bodyPr/>
          <a:lstStyle>
            <a:lvl1pPr>
              <a:defRPr/>
            </a:lvl1pPr>
          </a:lstStyle>
          <a:p>
            <a:pPr>
              <a:defRPr/>
            </a:pPr>
            <a:fld id="{0A6475C4-A29E-44DB-BCFA-06378C3D3413}" type="datetimeFigureOut">
              <a:rPr lang="en-US"/>
              <a:pPr>
                <a:defRPr/>
              </a:pPr>
              <a:t>9/7/2019</a:t>
            </a:fld>
            <a:endParaRPr lang="en-US" dirty="0"/>
          </a:p>
        </p:txBody>
      </p:sp>
      <p:sp>
        <p:nvSpPr>
          <p:cNvPr id="3" name="Нижний колонтитул 4">
            <a:extLst>
              <a:ext uri="{FF2B5EF4-FFF2-40B4-BE49-F238E27FC236}">
                <a16:creationId xmlns:a16="http://schemas.microsoft.com/office/drawing/2014/main" id="{65B0E672-7A33-4586-8F04-E080E0F7BED9}"/>
              </a:ext>
            </a:extLst>
          </p:cNvPr>
          <p:cNvSpPr>
            <a:spLocks noGrp="1"/>
          </p:cNvSpPr>
          <p:nvPr>
            <p:ph type="ftr" sz="quarter" idx="11"/>
          </p:nvPr>
        </p:nvSpPr>
        <p:spPr/>
        <p:txBody>
          <a:bodyPr/>
          <a:lstStyle>
            <a:lvl1pPr>
              <a:defRPr/>
            </a:lvl1pPr>
          </a:lstStyle>
          <a:p>
            <a:pPr>
              <a:defRPr/>
            </a:pPr>
            <a:endParaRPr lang="en-US" dirty="0"/>
          </a:p>
        </p:txBody>
      </p:sp>
      <p:sp>
        <p:nvSpPr>
          <p:cNvPr id="4" name="Номер слайда 5">
            <a:extLst>
              <a:ext uri="{FF2B5EF4-FFF2-40B4-BE49-F238E27FC236}">
                <a16:creationId xmlns:a16="http://schemas.microsoft.com/office/drawing/2014/main" id="{896774D4-BEEE-408A-8D7B-E889FB9B09DF}"/>
              </a:ext>
            </a:extLst>
          </p:cNvPr>
          <p:cNvSpPr>
            <a:spLocks noGrp="1"/>
          </p:cNvSpPr>
          <p:nvPr>
            <p:ph type="sldNum" sz="quarter" idx="12"/>
          </p:nvPr>
        </p:nvSpPr>
        <p:spPr/>
        <p:txBody>
          <a:bodyPr/>
          <a:lstStyle>
            <a:lvl1pPr>
              <a:defRPr/>
            </a:lvl1pPr>
          </a:lstStyle>
          <a:p>
            <a:pPr>
              <a:defRPr/>
            </a:pPr>
            <a:fld id="{660DA37C-8B99-4C15-81C9-512AE6A25379}" type="slidenum">
              <a:rPr lang="en-US"/>
              <a:pPr>
                <a:defRPr/>
              </a:pPr>
              <a:t>‹#›</a:t>
            </a:fld>
            <a:endParaRPr lang="en-US" dirty="0"/>
          </a:p>
        </p:txBody>
      </p:sp>
    </p:spTree>
    <p:extLst>
      <p:ext uri="{BB962C8B-B14F-4D97-AF65-F5344CB8AC3E}">
        <p14:creationId xmlns:p14="http://schemas.microsoft.com/office/powerpoint/2010/main" val="328815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5292D7-5FAD-4165-B4FE-A1C25F4C990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3724F4F-C769-43FD-AEDC-8A5CA71528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42DC60E-A65D-40E6-B91A-F0CF65D55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CC318F82-6850-4DBC-AB74-F41CE5F54C5F}"/>
              </a:ext>
            </a:extLst>
          </p:cNvPr>
          <p:cNvSpPr>
            <a:spLocks noGrp="1"/>
          </p:cNvSpPr>
          <p:nvPr>
            <p:ph type="dt" sz="half" idx="10"/>
          </p:nvPr>
        </p:nvSpPr>
        <p:spPr/>
        <p:txBody>
          <a:bodyPr/>
          <a:lstStyle>
            <a:lvl1pPr>
              <a:defRPr/>
            </a:lvl1pPr>
          </a:lstStyle>
          <a:p>
            <a:pPr>
              <a:defRPr/>
            </a:pPr>
            <a:fld id="{6112CA3A-0275-4D51-931A-B1CDCDE2F225}" type="datetimeFigureOut">
              <a:rPr lang="en-US"/>
              <a:pPr>
                <a:defRPr/>
              </a:pPr>
              <a:t>9/7/2019</a:t>
            </a:fld>
            <a:endParaRPr lang="en-US" dirty="0"/>
          </a:p>
        </p:txBody>
      </p:sp>
      <p:sp>
        <p:nvSpPr>
          <p:cNvPr id="6" name="Нижний колонтитул 4">
            <a:extLst>
              <a:ext uri="{FF2B5EF4-FFF2-40B4-BE49-F238E27FC236}">
                <a16:creationId xmlns:a16="http://schemas.microsoft.com/office/drawing/2014/main" id="{04E847E0-0072-43C9-B441-7EB2C3AFBFCB}"/>
              </a:ext>
            </a:extLst>
          </p:cNvPr>
          <p:cNvSpPr>
            <a:spLocks noGrp="1"/>
          </p:cNvSpPr>
          <p:nvPr>
            <p:ph type="ftr" sz="quarter" idx="11"/>
          </p:nvPr>
        </p:nvSpPr>
        <p:spPr/>
        <p:txBody>
          <a:bodyPr/>
          <a:lstStyle>
            <a:lvl1pPr>
              <a:defRPr/>
            </a:lvl1pPr>
          </a:lstStyle>
          <a:p>
            <a:pPr>
              <a:defRPr/>
            </a:pPr>
            <a:endParaRPr lang="en-US" dirty="0"/>
          </a:p>
        </p:txBody>
      </p:sp>
      <p:sp>
        <p:nvSpPr>
          <p:cNvPr id="7" name="Номер слайда 5">
            <a:extLst>
              <a:ext uri="{FF2B5EF4-FFF2-40B4-BE49-F238E27FC236}">
                <a16:creationId xmlns:a16="http://schemas.microsoft.com/office/drawing/2014/main" id="{109E6422-542D-4820-9D9D-ED8785E187A2}"/>
              </a:ext>
            </a:extLst>
          </p:cNvPr>
          <p:cNvSpPr>
            <a:spLocks noGrp="1"/>
          </p:cNvSpPr>
          <p:nvPr>
            <p:ph type="sldNum" sz="quarter" idx="12"/>
          </p:nvPr>
        </p:nvSpPr>
        <p:spPr/>
        <p:txBody>
          <a:bodyPr/>
          <a:lstStyle>
            <a:lvl1pPr>
              <a:defRPr/>
            </a:lvl1pPr>
          </a:lstStyle>
          <a:p>
            <a:pPr>
              <a:defRPr/>
            </a:pPr>
            <a:fld id="{C14FBBDE-7E8F-4869-9F65-67001A6587C1}" type="slidenum">
              <a:rPr lang="en-US"/>
              <a:pPr>
                <a:defRPr/>
              </a:pPr>
              <a:t>‹#›</a:t>
            </a:fld>
            <a:endParaRPr lang="en-US" dirty="0"/>
          </a:p>
        </p:txBody>
      </p:sp>
    </p:spTree>
    <p:extLst>
      <p:ext uri="{BB962C8B-B14F-4D97-AF65-F5344CB8AC3E}">
        <p14:creationId xmlns:p14="http://schemas.microsoft.com/office/powerpoint/2010/main" val="298269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47DFD1-550C-4DB9-9DE7-454E7D9FF45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1436E8D-630B-46D8-BFF3-F409DDDA9BB4}"/>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a:extLst>
              <a:ext uri="{FF2B5EF4-FFF2-40B4-BE49-F238E27FC236}">
                <a16:creationId xmlns:a16="http://schemas.microsoft.com/office/drawing/2014/main" id="{55E1D4D2-4CC2-4D80-B440-14841F61C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8D119DCC-60A5-4A72-BF89-22BF1D2AC5BF}"/>
              </a:ext>
            </a:extLst>
          </p:cNvPr>
          <p:cNvSpPr>
            <a:spLocks noGrp="1"/>
          </p:cNvSpPr>
          <p:nvPr>
            <p:ph type="dt" sz="half" idx="10"/>
          </p:nvPr>
        </p:nvSpPr>
        <p:spPr/>
        <p:txBody>
          <a:bodyPr/>
          <a:lstStyle>
            <a:lvl1pPr>
              <a:defRPr/>
            </a:lvl1pPr>
          </a:lstStyle>
          <a:p>
            <a:pPr>
              <a:defRPr/>
            </a:pPr>
            <a:fld id="{3681994D-42D6-4935-BE77-5DE3DD722703}" type="datetimeFigureOut">
              <a:rPr lang="en-US"/>
              <a:pPr>
                <a:defRPr/>
              </a:pPr>
              <a:t>9/7/2019</a:t>
            </a:fld>
            <a:endParaRPr lang="en-US" dirty="0"/>
          </a:p>
        </p:txBody>
      </p:sp>
      <p:sp>
        <p:nvSpPr>
          <p:cNvPr id="6" name="Нижний колонтитул 4">
            <a:extLst>
              <a:ext uri="{FF2B5EF4-FFF2-40B4-BE49-F238E27FC236}">
                <a16:creationId xmlns:a16="http://schemas.microsoft.com/office/drawing/2014/main" id="{15AB4A42-F812-44FC-A033-50067C2D10B8}"/>
              </a:ext>
            </a:extLst>
          </p:cNvPr>
          <p:cNvSpPr>
            <a:spLocks noGrp="1"/>
          </p:cNvSpPr>
          <p:nvPr>
            <p:ph type="ftr" sz="quarter" idx="11"/>
          </p:nvPr>
        </p:nvSpPr>
        <p:spPr/>
        <p:txBody>
          <a:bodyPr/>
          <a:lstStyle>
            <a:lvl1pPr>
              <a:defRPr/>
            </a:lvl1pPr>
          </a:lstStyle>
          <a:p>
            <a:pPr>
              <a:defRPr/>
            </a:pPr>
            <a:endParaRPr lang="en-US" dirty="0"/>
          </a:p>
        </p:txBody>
      </p:sp>
      <p:sp>
        <p:nvSpPr>
          <p:cNvPr id="7" name="Номер слайда 5">
            <a:extLst>
              <a:ext uri="{FF2B5EF4-FFF2-40B4-BE49-F238E27FC236}">
                <a16:creationId xmlns:a16="http://schemas.microsoft.com/office/drawing/2014/main" id="{DCA9C6CA-EFCF-4DF8-83C4-2223D65764CF}"/>
              </a:ext>
            </a:extLst>
          </p:cNvPr>
          <p:cNvSpPr>
            <a:spLocks noGrp="1"/>
          </p:cNvSpPr>
          <p:nvPr>
            <p:ph type="sldNum" sz="quarter" idx="12"/>
          </p:nvPr>
        </p:nvSpPr>
        <p:spPr/>
        <p:txBody>
          <a:bodyPr/>
          <a:lstStyle>
            <a:lvl1pPr>
              <a:defRPr/>
            </a:lvl1pPr>
          </a:lstStyle>
          <a:p>
            <a:pPr>
              <a:defRPr/>
            </a:pPr>
            <a:fld id="{374111B9-F5AC-4F97-9E11-E8DF3B2C95BE}" type="slidenum">
              <a:rPr lang="en-US"/>
              <a:pPr>
                <a:defRPr/>
              </a:pPr>
              <a:t>‹#›</a:t>
            </a:fld>
            <a:endParaRPr lang="en-US" dirty="0"/>
          </a:p>
        </p:txBody>
      </p:sp>
    </p:spTree>
    <p:extLst>
      <p:ext uri="{BB962C8B-B14F-4D97-AF65-F5344CB8AC3E}">
        <p14:creationId xmlns:p14="http://schemas.microsoft.com/office/powerpoint/2010/main" val="2892641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D32F10A4-673C-4944-BBA8-842B019082A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E8A7B713-804A-4292-A31E-F3B4CC9C652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82E40B9F-856B-4275-BCA9-44F91FA2E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3AC1E2C-3092-4962-9961-A3719E96B3E4}" type="datetimeFigureOut">
              <a:rPr lang="en-US"/>
              <a:pPr>
                <a:defRPr/>
              </a:pPr>
              <a:t>9/7/2019</a:t>
            </a:fld>
            <a:endParaRPr lang="en-US" dirty="0"/>
          </a:p>
        </p:txBody>
      </p:sp>
      <p:sp>
        <p:nvSpPr>
          <p:cNvPr id="5" name="Нижний колонтитул 4">
            <a:extLst>
              <a:ext uri="{FF2B5EF4-FFF2-40B4-BE49-F238E27FC236}">
                <a16:creationId xmlns:a16="http://schemas.microsoft.com/office/drawing/2014/main" id="{87097138-2CD3-4173-A612-1A832D300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Номер слайда 5">
            <a:extLst>
              <a:ext uri="{FF2B5EF4-FFF2-40B4-BE49-F238E27FC236}">
                <a16:creationId xmlns:a16="http://schemas.microsoft.com/office/drawing/2014/main" id="{CB6CCD5D-2ADE-46E8-992C-6B03A5609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1A9DC9-4826-48B2-A047-C90838B89B4E}" type="slidenum">
              <a:rPr lang="en-US"/>
              <a:pPr>
                <a:defRPr/>
              </a:pPr>
              <a:t>‹#›</a:t>
            </a:fld>
            <a:endParaRPr lang="en-US" dirty="0"/>
          </a:p>
        </p:txBody>
      </p:sp>
    </p:spTree>
    <p:extLst>
      <p:ext uri="{BB962C8B-B14F-4D97-AF65-F5344CB8AC3E}">
        <p14:creationId xmlns:p14="http://schemas.microsoft.com/office/powerpoint/2010/main" val="1794265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a:extLst>
              <a:ext uri="{FF2B5EF4-FFF2-40B4-BE49-F238E27FC236}">
                <a16:creationId xmlns:a16="http://schemas.microsoft.com/office/drawing/2014/main" id="{2496C8F9-7BF1-4B1B-AF0A-4C481A330D8C}"/>
              </a:ext>
            </a:extLst>
          </p:cNvPr>
          <p:cNvSpPr>
            <a:spLocks noGrp="1" noChangeArrowheads="1"/>
          </p:cNvSpPr>
          <p:nvPr>
            <p:ph type="ctrTitle"/>
          </p:nvPr>
        </p:nvSpPr>
        <p:spPr>
          <a:xfrm>
            <a:off x="137691" y="227324"/>
            <a:ext cx="5607257" cy="3350532"/>
          </a:xfrm>
        </p:spPr>
        <p:txBody>
          <a:bodyPr vert="horz" lIns="91440" tIns="45720" rIns="91440" bIns="45720" rtlCol="0" anchor="ctr">
            <a:normAutofit/>
          </a:bodyPr>
          <a:lstStyle/>
          <a:p>
            <a:pPr algn="l" eaLnBrk="1" hangingPunct="1">
              <a:defRPr/>
            </a:pPr>
            <a:r>
              <a:rPr lang="en-US" altLang="ru-RU" sz="36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STUDY OF THE LICHEN BIOTA OF </a:t>
            </a:r>
            <a:br>
              <a:rPr lang="ru-RU" altLang="ru-RU" sz="36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ru-RU" sz="36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OLD-WORLD PARKS IN THE MOSCOW REGION</a:t>
            </a:r>
          </a:p>
        </p:txBody>
      </p:sp>
      <p:cxnSp>
        <p:nvCxnSpPr>
          <p:cNvPr id="7172" name="Straight Arrow Connector 7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Подзаголовок 2">
            <a:extLst>
              <a:ext uri="{FF2B5EF4-FFF2-40B4-BE49-F238E27FC236}">
                <a16:creationId xmlns:a16="http://schemas.microsoft.com/office/drawing/2014/main" id="{C017D2A9-60CF-4E54-B1C4-AE80774BF8A1}"/>
              </a:ext>
            </a:extLst>
          </p:cNvPr>
          <p:cNvSpPr>
            <a:spLocks noGrp="1"/>
          </p:cNvSpPr>
          <p:nvPr>
            <p:ph type="subTitle" idx="1"/>
          </p:nvPr>
        </p:nvSpPr>
        <p:spPr>
          <a:xfrm>
            <a:off x="137691" y="3290776"/>
            <a:ext cx="6168394" cy="1361947"/>
          </a:xfrm>
        </p:spPr>
        <p:txBody>
          <a:bodyPr vert="horz" lIns="91440" tIns="45720" rIns="91440" bIns="45720" rtlCol="0">
            <a:normAutofit/>
          </a:bodyPr>
          <a:lstStyle/>
          <a:p>
            <a:pPr eaLnBrk="1" fontAlgn="auto" hangingPunct="1">
              <a:spcAft>
                <a:spcPts val="0"/>
              </a:spcAft>
              <a:defRPr/>
            </a:pPr>
            <a:r>
              <a:rPr lang="en-US" sz="28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Cherepenina</a:t>
            </a:r>
            <a:r>
              <a:rPr lang="ru-RU" sz="28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a:t>
            </a:r>
            <a:r>
              <a:rPr lang="ru-RU" sz="28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baseline="300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Muchnik</a:t>
            </a:r>
            <a:r>
              <a:rPr lang="ru-RU" sz="28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E.E. </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l" eaLnBrk="1" fontAlgn="auto" hangingPunct="1">
              <a:spcAft>
                <a:spcPts val="0"/>
              </a:spcAft>
              <a:defRPr/>
            </a:pPr>
            <a:endParaRPr lang="en-US" sz="1800" b="1" u="sng" dirty="0"/>
          </a:p>
          <a:p>
            <a:pPr algn="l" eaLnBrk="1" fontAlgn="auto" hangingPunct="1">
              <a:spcAft>
                <a:spcPts val="0"/>
              </a:spcAft>
              <a:defRPr/>
            </a:pPr>
            <a:r>
              <a:rPr lang="en-US" sz="2000" b="1" i="1" dirty="0">
                <a:latin typeface="Times New Roman" panose="02020603050405020304" pitchFamily="18" charset="0"/>
                <a:cs typeface="Times New Roman" panose="02020603050405020304" pitchFamily="18" charset="0"/>
              </a:rPr>
              <a:t>Institute of Forest Science, Russian Academy of Sciences</a:t>
            </a:r>
            <a:endParaRPr lang="en-US" sz="1800" dirty="0"/>
          </a:p>
        </p:txBody>
      </p:sp>
      <p:pic>
        <p:nvPicPr>
          <p:cNvPr id="4" name="Рисунок 3">
            <a:extLst>
              <a:ext uri="{FF2B5EF4-FFF2-40B4-BE49-F238E27FC236}">
                <a16:creationId xmlns:a16="http://schemas.microsoft.com/office/drawing/2014/main" id="{8376626B-F580-4A05-9FD4-FCCB59872C6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026" name="Picture 2" descr="цветная эмблема 12">
            <a:extLst>
              <a:ext uri="{FF2B5EF4-FFF2-40B4-BE49-F238E27FC236}">
                <a16:creationId xmlns:a16="http://schemas.microsoft.com/office/drawing/2014/main" id="{FFF7F45F-B8A6-45E5-93DB-E65DCE41E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81" y="4828446"/>
            <a:ext cx="3589951" cy="185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8DA93660-D2DF-4B72-A44B-F74CC04C4C27}"/>
              </a:ext>
            </a:extLst>
          </p:cNvPr>
          <p:cNvSpPr txBox="1">
            <a:spLocks/>
          </p:cNvSpPr>
          <p:nvPr/>
        </p:nvSpPr>
        <p:spPr>
          <a:xfrm>
            <a:off x="11674549" y="6498444"/>
            <a:ext cx="591879"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2000" dirty="0">
                <a:latin typeface="Times New Roman" panose="02020603050405020304" pitchFamily="18" charset="0"/>
                <a:cs typeface="Times New Roman" panose="02020603050405020304" pitchFamily="18" charset="0"/>
              </a:rPr>
              <a:t> </a:t>
            </a:r>
            <a:fld id="{D57F1E4F-1CFF-5643-939E-217C01CDF565}" type="slidenum">
              <a:rPr lang="en-US" sz="2000" smtClean="0">
                <a:latin typeface="Times New Roman" panose="02020603050405020304" pitchFamily="18" charset="0"/>
                <a:cs typeface="Times New Roman" panose="02020603050405020304" pitchFamily="18" charset="0"/>
              </a:rPr>
              <a:pPr/>
              <a:t>10</a:t>
            </a:fld>
            <a:endParaRPr lang="en-US" sz="2000" dirty="0">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45662529-C56A-49E1-A84A-653AEF7F8347}"/>
              </a:ext>
            </a:extLst>
          </p:cNvPr>
          <p:cNvSpPr/>
          <p:nvPr/>
        </p:nvSpPr>
        <p:spPr>
          <a:xfrm>
            <a:off x="90204" y="5659948"/>
            <a:ext cx="12011591"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Spectra of ecological-substrate groups</a:t>
            </a:r>
            <a:r>
              <a:rPr lang="ru-RU" sz="2000" b="1" dirty="0">
                <a:latin typeface="Times New Roman" panose="02020603050405020304" pitchFamily="18" charset="0"/>
                <a:cs typeface="Times New Roman" panose="02020603050405020304" pitchFamily="18" charset="0"/>
              </a:rPr>
              <a:t> </a:t>
            </a:r>
            <a:r>
              <a:rPr lang="en-US" altLang="ru-RU" sz="2000" b="1" dirty="0">
                <a:latin typeface="Times New Roman" panose="02020603050405020304" pitchFamily="18" charset="0"/>
                <a:cs typeface="Times New Roman" panose="02020603050405020304" pitchFamily="18" charset="0"/>
              </a:rPr>
              <a:t>of </a:t>
            </a:r>
            <a:r>
              <a:rPr lang="en-US" sz="2000" b="1" dirty="0">
                <a:latin typeface="Times New Roman" panose="02020603050405020304" pitchFamily="18" charset="0"/>
                <a:cs typeface="Times New Roman" panose="02020603050405020304" pitchFamily="18" charset="0"/>
              </a:rPr>
              <a:t>the lichen biotas of the parks of the surveyed territories</a:t>
            </a:r>
            <a:endParaRPr lang="ru-RU" sz="2000" b="1" dirty="0">
              <a:ea typeface="Calibri" panose="020F0502020204030204" pitchFamily="34" charset="0"/>
              <a:cs typeface="Times New Roman" panose="02020603050405020304" pitchFamily="18" charset="0"/>
            </a:endParaRPr>
          </a:p>
        </p:txBody>
      </p:sp>
      <p:graphicFrame>
        <p:nvGraphicFramePr>
          <p:cNvPr id="5" name="Диаграмма 4">
            <a:extLst>
              <a:ext uri="{FF2B5EF4-FFF2-40B4-BE49-F238E27FC236}">
                <a16:creationId xmlns:a16="http://schemas.microsoft.com/office/drawing/2014/main" id="{FC8EF077-04BD-490F-844B-01C6D8CF8144}"/>
              </a:ext>
            </a:extLst>
          </p:cNvPr>
          <p:cNvGraphicFramePr>
            <a:graphicFrameLocks/>
          </p:cNvGraphicFramePr>
          <p:nvPr>
            <p:extLst>
              <p:ext uri="{D42A27DB-BD31-4B8C-83A1-F6EECF244321}">
                <p14:modId xmlns:p14="http://schemas.microsoft.com/office/powerpoint/2010/main" val="1449098353"/>
              </p:ext>
            </p:extLst>
          </p:nvPr>
        </p:nvGraphicFramePr>
        <p:xfrm>
          <a:off x="1197738" y="232811"/>
          <a:ext cx="10476811" cy="6046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4268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8DFF8D54-6D2B-49CF-8FA2-6494461AEF1B}"/>
              </a:ext>
            </a:extLst>
          </p:cNvPr>
          <p:cNvSpPr txBox="1">
            <a:spLocks/>
          </p:cNvSpPr>
          <p:nvPr/>
        </p:nvSpPr>
        <p:spPr>
          <a:xfrm>
            <a:off x="11706447" y="6498444"/>
            <a:ext cx="485553"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11</a:t>
            </a:fld>
            <a:endParaRPr lang="en-US" sz="2000" dirty="0">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5BA59403-3434-43DC-B8DC-1BA74C577677}"/>
              </a:ext>
            </a:extLst>
          </p:cNvPr>
          <p:cNvSpPr/>
          <p:nvPr/>
        </p:nvSpPr>
        <p:spPr>
          <a:xfrm>
            <a:off x="354418" y="5659220"/>
            <a:ext cx="11483164" cy="707886"/>
          </a:xfrm>
          <a:prstGeom prst="rect">
            <a:avLst/>
          </a:prstGeom>
        </p:spPr>
        <p:txBody>
          <a:bodyPr wrap="square">
            <a:spAutoFit/>
          </a:bodyPr>
          <a:lstStyle/>
          <a:p>
            <a:pPr lvl="0" algn="ctr"/>
            <a:r>
              <a:rPr lang="en-US" sz="2000" b="1" dirty="0">
                <a:solidFill>
                  <a:prstClr val="black"/>
                </a:solidFill>
                <a:latin typeface="Times New Roman" panose="02020603050405020304" pitchFamily="18" charset="0"/>
                <a:cs typeface="Times New Roman" panose="02020603050405020304" pitchFamily="18" charset="0"/>
              </a:rPr>
              <a:t>The distribution of the lichen species in relation to the pH of the forrophytes bark </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the surveyed territories </a:t>
            </a:r>
            <a:endParaRPr lang="ru-RU" sz="2000" b="1" dirty="0">
              <a:solidFill>
                <a:prstClr val="black"/>
              </a:solidFill>
              <a:ea typeface="Calibri" panose="020F0502020204030204" pitchFamily="34" charset="0"/>
              <a:cs typeface="Times New Roman" panose="02020603050405020304" pitchFamily="18" charset="0"/>
            </a:endParaRPr>
          </a:p>
        </p:txBody>
      </p:sp>
      <p:graphicFrame>
        <p:nvGraphicFramePr>
          <p:cNvPr id="8" name="Диаграмма 7">
            <a:extLst>
              <a:ext uri="{FF2B5EF4-FFF2-40B4-BE49-F238E27FC236}">
                <a16:creationId xmlns:a16="http://schemas.microsoft.com/office/drawing/2014/main" id="{8A0C456A-AFF2-4824-AA90-78AFA584DED6}"/>
              </a:ext>
            </a:extLst>
          </p:cNvPr>
          <p:cNvGraphicFramePr>
            <a:graphicFrameLocks/>
          </p:cNvGraphicFramePr>
          <p:nvPr>
            <p:extLst>
              <p:ext uri="{D42A27DB-BD31-4B8C-83A1-F6EECF244321}">
                <p14:modId xmlns:p14="http://schemas.microsoft.com/office/powerpoint/2010/main" val="19975780"/>
              </p:ext>
            </p:extLst>
          </p:nvPr>
        </p:nvGraphicFramePr>
        <p:xfrm>
          <a:off x="970607" y="324556"/>
          <a:ext cx="10448760" cy="56886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365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8F1935B5-EC64-4FB0-A866-210B8DCB242E}"/>
              </a:ext>
            </a:extLst>
          </p:cNvPr>
          <p:cNvSpPr>
            <a:spLocks noGrp="1"/>
          </p:cNvSpPr>
          <p:nvPr>
            <p:ph type="sldNum" sz="quarter" idx="12"/>
          </p:nvPr>
        </p:nvSpPr>
        <p:spPr>
          <a:xfrm>
            <a:off x="11600122" y="6442465"/>
            <a:ext cx="496186" cy="274320"/>
          </a:xfrm>
        </p:spPr>
        <p:txBody>
          <a:bodyPr/>
          <a:lstStyle/>
          <a:p>
            <a:fld id="{D57F1E4F-1CFF-5643-939E-217C01CDF565}" type="slidenum">
              <a:rPr lang="en-US" sz="2000" smtClean="0">
                <a:solidFill>
                  <a:schemeClr val="tx1"/>
                </a:solidFill>
                <a:latin typeface="Times New Roman" panose="02020603050405020304" pitchFamily="18" charset="0"/>
                <a:cs typeface="Times New Roman" panose="02020603050405020304" pitchFamily="18" charset="0"/>
              </a:rPr>
              <a:pPr/>
              <a:t>12</a:t>
            </a:fld>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143AFF35-BAA6-4A40-8E95-F6DF0576188E}"/>
              </a:ext>
            </a:extLst>
          </p:cNvPr>
          <p:cNvSpPr/>
          <p:nvPr/>
        </p:nvSpPr>
        <p:spPr>
          <a:xfrm>
            <a:off x="1061483" y="535008"/>
            <a:ext cx="10366743" cy="707886"/>
          </a:xfrm>
          <a:prstGeom prst="rect">
            <a:avLst/>
          </a:prstGeom>
        </p:spPr>
        <p:txBody>
          <a:bodyPr wrap="square">
            <a:spAutoFit/>
          </a:bodyPr>
          <a:lstStyle/>
          <a:p>
            <a:pPr algn="r"/>
            <a:r>
              <a:rPr lang="ru-RU" sz="2000" b="1" dirty="0">
                <a:solidFill>
                  <a:prstClr val="black"/>
                </a:solidFill>
                <a:latin typeface="Times New Roman" panose="02020603050405020304" pitchFamily="18" charset="0"/>
                <a:cs typeface="Times New Roman" panose="02020603050405020304" pitchFamily="18" charset="0"/>
              </a:rPr>
              <a:t> </a:t>
            </a:r>
          </a:p>
          <a:p>
            <a:pPr lvl="0" algn="ctr"/>
            <a:r>
              <a:rPr lang="en-US" sz="2000" b="1" dirty="0">
                <a:solidFill>
                  <a:prstClr val="black"/>
                </a:solidFill>
                <a:latin typeface="Times New Roman" panose="02020603050405020304" pitchFamily="18" charset="0"/>
                <a:cs typeface="Times New Roman" panose="02020603050405020304" pitchFamily="18" charset="0"/>
              </a:rPr>
              <a:t>Quantitative distribution of acidophytes</a:t>
            </a:r>
            <a:r>
              <a:rPr lang="ru-RU" sz="2000" b="1" dirty="0">
                <a:solidFill>
                  <a:prstClr val="black"/>
                </a:solidFill>
                <a:latin typeface="Times New Roman" panose="02020603050405020304" pitchFamily="18" charset="0"/>
                <a:cs typeface="Times New Roman" panose="02020603050405020304" pitchFamily="18" charset="0"/>
              </a:rPr>
              <a:t> </a:t>
            </a:r>
            <a:r>
              <a:rPr lang="en-US" sz="2000" b="1" dirty="0">
                <a:solidFill>
                  <a:prstClr val="black"/>
                </a:solidFill>
                <a:latin typeface="Times New Roman" panose="02020603050405020304" pitchFamily="18" charset="0"/>
                <a:cs typeface="Times New Roman" panose="02020603050405020304" pitchFamily="18" charset="0"/>
              </a:rPr>
              <a:t>in the lichen cover of oak in the surveyed territories</a:t>
            </a:r>
            <a:endParaRPr lang="ru-RU" sz="16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id="{732D8C36-AB8D-4A3E-B7EC-AF3F444D94C4}"/>
              </a:ext>
            </a:extLst>
          </p:cNvPr>
          <p:cNvGraphicFramePr>
            <a:graphicFrameLocks noGrp="1"/>
          </p:cNvGraphicFramePr>
          <p:nvPr>
            <p:extLst>
              <p:ext uri="{D42A27DB-BD31-4B8C-83A1-F6EECF244321}">
                <p14:modId xmlns:p14="http://schemas.microsoft.com/office/powerpoint/2010/main" val="2041796259"/>
              </p:ext>
            </p:extLst>
          </p:nvPr>
        </p:nvGraphicFramePr>
        <p:xfrm>
          <a:off x="2281567" y="1421547"/>
          <a:ext cx="7926574" cy="1828800"/>
        </p:xfrm>
        <a:graphic>
          <a:graphicData uri="http://schemas.openxmlformats.org/drawingml/2006/table">
            <a:tbl>
              <a:tblPr firstRow="1" bandRow="1">
                <a:tableStyleId>{5C22544A-7EE6-4342-B048-85BDC9FD1C3A}</a:tableStyleId>
              </a:tblPr>
              <a:tblGrid>
                <a:gridCol w="3827721">
                  <a:extLst>
                    <a:ext uri="{9D8B030D-6E8A-4147-A177-3AD203B41FA5}">
                      <a16:colId xmlns:a16="http://schemas.microsoft.com/office/drawing/2014/main" val="2633252231"/>
                    </a:ext>
                  </a:extLst>
                </a:gridCol>
                <a:gridCol w="4098853">
                  <a:extLst>
                    <a:ext uri="{9D8B030D-6E8A-4147-A177-3AD203B41FA5}">
                      <a16:colId xmlns:a16="http://schemas.microsoft.com/office/drawing/2014/main" val="266189884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Times New Roman" panose="02020603050405020304" pitchFamily="18" charset="0"/>
                          <a:ea typeface="+mn-ea"/>
                          <a:cs typeface="Times New Roman" panose="02020603050405020304" pitchFamily="18" charset="0"/>
                        </a:rPr>
                        <a:t>Park communities</a:t>
                      </a:r>
                      <a:endParaRPr lang="ru-RU" sz="24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Times New Roman" panose="02020603050405020304" pitchFamily="18" charset="0"/>
                          <a:ea typeface="+mn-ea"/>
                          <a:cs typeface="Times New Roman" panose="02020603050405020304" pitchFamily="18" charset="0"/>
                        </a:rPr>
                        <a:t>Amount</a:t>
                      </a:r>
                      <a:r>
                        <a:rPr lang="ru-RU" sz="2400" b="1" kern="1200" dirty="0">
                          <a:solidFill>
                            <a:schemeClr val="tx1"/>
                          </a:solidFill>
                          <a:latin typeface="Times New Roman" panose="02020603050405020304" pitchFamily="18" charset="0"/>
                          <a:ea typeface="+mn-ea"/>
                          <a:cs typeface="Times New Roman" panose="02020603050405020304" pitchFamily="18" charset="0"/>
                        </a:rPr>
                        <a:t> </a:t>
                      </a:r>
                      <a:r>
                        <a:rPr lang="en-US" sz="2400" b="1" kern="1200" dirty="0">
                          <a:solidFill>
                            <a:schemeClr val="tx1"/>
                          </a:solidFill>
                          <a:latin typeface="Times New Roman" panose="02020603050405020304" pitchFamily="18" charset="0"/>
                          <a:ea typeface="+mn-ea"/>
                          <a:cs typeface="Times New Roman" panose="02020603050405020304" pitchFamily="18" charset="0"/>
                        </a:rPr>
                        <a:t>of acidophytes</a:t>
                      </a:r>
                      <a:r>
                        <a:rPr lang="ru-RU" sz="2400" b="1" kern="1200" dirty="0">
                          <a:solidFill>
                            <a:schemeClr val="tx1"/>
                          </a:solidFill>
                          <a:latin typeface="Times New Roman" panose="02020603050405020304" pitchFamily="18" charset="0"/>
                          <a:ea typeface="+mn-ea"/>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5079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Times New Roman" panose="02020603050405020304" pitchFamily="18" charset="0"/>
                          <a:ea typeface="+mn-ea"/>
                          <a:cs typeface="Times New Roman" panose="02020603050405020304" pitchFamily="18" charset="0"/>
                        </a:rPr>
                        <a:t>MR</a:t>
                      </a:r>
                      <a:r>
                        <a:rPr lang="ru-RU"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a:solidFill>
                            <a:schemeClr val="tx1"/>
                          </a:solidFill>
                          <a:latin typeface="Times New Roman" panose="02020603050405020304" pitchFamily="18" charset="0"/>
                          <a:ea typeface="+mn-ea"/>
                          <a:cs typeface="Times New Roman" panose="02020603050405020304" pitchFamily="18" charset="0"/>
                        </a:rPr>
                        <a:t>"Abramtsevo"</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38,1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749595"/>
                  </a:ext>
                </a:extLst>
              </a:tr>
              <a:tr h="370840">
                <a:tc>
                  <a:txBody>
                    <a:bodyPr/>
                    <a:lstStyle/>
                    <a:p>
                      <a:pPr marL="0" algn="ctr" defTabSz="914400" rtl="0" eaLnBrk="1" latinLnBrk="0" hangingPunct="1">
                        <a:lnSpc>
                          <a:spcPct val="100000"/>
                        </a:lnSpc>
                        <a:spcAft>
                          <a:spcPts val="0"/>
                        </a:spcAft>
                      </a:pPr>
                      <a:r>
                        <a:rPr lang="en-US" sz="2400" kern="1200" dirty="0">
                          <a:solidFill>
                            <a:schemeClr val="tx1"/>
                          </a:solidFill>
                          <a:latin typeface="Times New Roman" panose="02020603050405020304" pitchFamily="18" charset="0"/>
                          <a:ea typeface="+mn-ea"/>
                          <a:cs typeface="Times New Roman" panose="02020603050405020304" pitchFamily="18" charset="0"/>
                        </a:rPr>
                        <a:t>MR of A.S. Pushkin</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13,3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1412829"/>
                  </a:ext>
                </a:extLst>
              </a:tr>
              <a:tr h="370840">
                <a:tc>
                  <a:txBody>
                    <a:bodyPr/>
                    <a:lstStyle/>
                    <a:p>
                      <a:pPr marL="0" algn="ctr" defTabSz="914400" rtl="0" eaLnBrk="1" latinLnBrk="0" hangingPunct="1">
                        <a:lnSpc>
                          <a:spcPct val="100000"/>
                        </a:lnSpc>
                        <a:spcAft>
                          <a:spcPts val="0"/>
                        </a:spcAft>
                      </a:pPr>
                      <a:r>
                        <a:rPr lang="en-US" sz="2400" kern="1200" dirty="0">
                          <a:solidFill>
                            <a:schemeClr val="tx1"/>
                          </a:solidFill>
                          <a:latin typeface="Times New Roman" panose="02020603050405020304" pitchFamily="18" charset="0"/>
                          <a:ea typeface="+mn-ea"/>
                          <a:cs typeface="Times New Roman" panose="02020603050405020304" pitchFamily="18" charset="0"/>
                        </a:rPr>
                        <a:t>ME</a:t>
                      </a:r>
                      <a:r>
                        <a:rPr lang="ru-RU"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a:solidFill>
                            <a:schemeClr val="tx1"/>
                          </a:solidFill>
                          <a:latin typeface="Times New Roman" panose="02020603050405020304" pitchFamily="18" charset="0"/>
                          <a:ea typeface="+mn-ea"/>
                          <a:cs typeface="Times New Roman" panose="02020603050405020304" pitchFamily="18" charset="0"/>
                        </a:rPr>
                        <a:t>"Ostafyevo"</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18,2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9370850"/>
                  </a:ext>
                </a:extLst>
              </a:tr>
            </a:tbl>
          </a:graphicData>
        </a:graphic>
      </p:graphicFrame>
      <p:sp>
        <p:nvSpPr>
          <p:cNvPr id="7" name="Прямоугольник 6">
            <a:extLst>
              <a:ext uri="{FF2B5EF4-FFF2-40B4-BE49-F238E27FC236}">
                <a16:creationId xmlns:a16="http://schemas.microsoft.com/office/drawing/2014/main" id="{E7D903AC-54B8-41F2-8488-B2BBCB772158}"/>
              </a:ext>
            </a:extLst>
          </p:cNvPr>
          <p:cNvSpPr/>
          <p:nvPr/>
        </p:nvSpPr>
        <p:spPr>
          <a:xfrm>
            <a:off x="3270397" y="3752288"/>
            <a:ext cx="7096348" cy="2570704"/>
          </a:xfrm>
          <a:prstGeom prst="rect">
            <a:avLst/>
          </a:prstGeom>
        </p:spPr>
        <p:txBody>
          <a:bodyPr wrap="square">
            <a:spAutoFit/>
          </a:bodyPr>
          <a:lstStyle/>
          <a:p>
            <a:pPr algn="just">
              <a:lnSpc>
                <a:spcPct val="150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Scale of nitrogen pollution (Е.Е. Muchnik, 2017):</a:t>
            </a:r>
          </a:p>
          <a:p>
            <a:pPr algn="just">
              <a:lnSpc>
                <a:spcPct val="150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1) no or minor/low pollution (at least 75% of acidophytes);</a:t>
            </a:r>
          </a:p>
          <a:p>
            <a:pPr algn="just">
              <a:lnSpc>
                <a:spcPct val="150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2) moderate pollution (no less than 50%);</a:t>
            </a:r>
          </a:p>
          <a:p>
            <a:pPr algn="just">
              <a:lnSpc>
                <a:spcPct val="150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3) significant pollution (at least 25%);</a:t>
            </a:r>
          </a:p>
          <a:p>
            <a:pPr algn="just">
              <a:lnSpc>
                <a:spcPct val="150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4) acute pollution (less than 25%).</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2207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317A24FD-129E-41DF-922B-ACC5DAD16DE9}"/>
              </a:ext>
            </a:extLst>
          </p:cNvPr>
          <p:cNvGraphicFramePr>
            <a:graphicFrameLocks noGrp="1"/>
          </p:cNvGraphicFramePr>
          <p:nvPr>
            <p:extLst>
              <p:ext uri="{D42A27DB-BD31-4B8C-83A1-F6EECF244321}">
                <p14:modId xmlns:p14="http://schemas.microsoft.com/office/powerpoint/2010/main" val="2773229755"/>
              </p:ext>
            </p:extLst>
          </p:nvPr>
        </p:nvGraphicFramePr>
        <p:xfrm>
          <a:off x="1603739" y="1359438"/>
          <a:ext cx="8984511" cy="2929431"/>
        </p:xfrm>
        <a:graphic>
          <a:graphicData uri="http://schemas.openxmlformats.org/drawingml/2006/table">
            <a:tbl>
              <a:tblPr firstRow="1" firstCol="1" bandRow="1"/>
              <a:tblGrid>
                <a:gridCol w="2720832">
                  <a:extLst>
                    <a:ext uri="{9D8B030D-6E8A-4147-A177-3AD203B41FA5}">
                      <a16:colId xmlns:a16="http://schemas.microsoft.com/office/drawing/2014/main" val="789663035"/>
                    </a:ext>
                  </a:extLst>
                </a:gridCol>
                <a:gridCol w="2087253">
                  <a:extLst>
                    <a:ext uri="{9D8B030D-6E8A-4147-A177-3AD203B41FA5}">
                      <a16:colId xmlns:a16="http://schemas.microsoft.com/office/drawing/2014/main" val="2326952181"/>
                    </a:ext>
                  </a:extLst>
                </a:gridCol>
                <a:gridCol w="2088213">
                  <a:extLst>
                    <a:ext uri="{9D8B030D-6E8A-4147-A177-3AD203B41FA5}">
                      <a16:colId xmlns:a16="http://schemas.microsoft.com/office/drawing/2014/main" val="2214744998"/>
                    </a:ext>
                  </a:extLst>
                </a:gridCol>
                <a:gridCol w="2088213">
                  <a:extLst>
                    <a:ext uri="{9D8B030D-6E8A-4147-A177-3AD203B41FA5}">
                      <a16:colId xmlns:a16="http://schemas.microsoft.com/office/drawing/2014/main" val="3010517537"/>
                    </a:ext>
                  </a:extLst>
                </a:gridCol>
              </a:tblGrid>
              <a:tr h="499728">
                <a:tc>
                  <a:txBody>
                    <a:bodyPr/>
                    <a:lstStyle/>
                    <a:p>
                      <a:pPr algn="ctr">
                        <a:lnSpc>
                          <a:spcPct val="115000"/>
                        </a:lnSpc>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Forrophyte</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730200"/>
                  </a:ext>
                </a:extLst>
              </a:tr>
              <a:tr h="362491">
                <a:tc>
                  <a:txBody>
                    <a:bodyPr/>
                    <a:lstStyle/>
                    <a:p>
                      <a:pPr algn="ctr">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Birch</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800" b="1" dirty="0">
                          <a:solidFill>
                            <a:srgbClr val="003300"/>
                          </a:solidFill>
                          <a:effectLst/>
                          <a:latin typeface="Times New Roman" panose="02020603050405020304" pitchFamily="18" charset="0"/>
                          <a:ea typeface="Calibri" panose="020F0502020204030204" pitchFamily="34" charset="0"/>
                          <a:cs typeface="Times New Roman" panose="02020603050405020304" pitchFamily="18" charset="0"/>
                        </a:rPr>
                        <a:t>19,6</a:t>
                      </a:r>
                      <a:endParaRPr lang="ru-RU" sz="2800" dirty="0">
                        <a:solidFill>
                          <a:srgbClr val="00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296224"/>
                  </a:ext>
                </a:extLst>
              </a:tr>
              <a:tr h="362491">
                <a:tc>
                  <a:txBody>
                    <a:bodyPr/>
                    <a:lstStyle/>
                    <a:p>
                      <a:pPr algn="ctr">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Linden</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11,3</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6469963"/>
                  </a:ext>
                </a:extLst>
              </a:tr>
              <a:tr h="362491">
                <a:tc>
                  <a:txBody>
                    <a:bodyPr/>
                    <a:lstStyle/>
                    <a:p>
                      <a:pPr algn="ctr">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Oak</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648885"/>
                  </a:ext>
                </a:extLst>
              </a:tr>
              <a:tr h="362491">
                <a:tc>
                  <a:txBody>
                    <a:bodyPr/>
                    <a:lstStyle/>
                    <a:p>
                      <a:pPr algn="ctr">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Pine</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23752"/>
                  </a:ext>
                </a:extLst>
              </a:tr>
              <a:tr h="362491">
                <a:tc>
                  <a:txBody>
                    <a:bodyPr/>
                    <a:lstStyle/>
                    <a:p>
                      <a:pPr algn="ctr">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Maple</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651083"/>
                  </a:ext>
                </a:extLst>
              </a:tr>
              <a:tr h="362491">
                <a:tc>
                  <a:txBody>
                    <a:bodyPr/>
                    <a:lstStyle/>
                    <a:p>
                      <a:pPr algn="ctr">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Aspen</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035420"/>
                  </a:ext>
                </a:extLst>
              </a:tr>
            </a:tbl>
          </a:graphicData>
        </a:graphic>
      </p:graphicFrame>
      <p:sp>
        <p:nvSpPr>
          <p:cNvPr id="3" name="Rectangle 1">
            <a:extLst>
              <a:ext uri="{FF2B5EF4-FFF2-40B4-BE49-F238E27FC236}">
                <a16:creationId xmlns:a16="http://schemas.microsoft.com/office/drawing/2014/main" id="{4F107078-896A-4D6A-941E-4396D355B0E0}"/>
              </a:ext>
            </a:extLst>
          </p:cNvPr>
          <p:cNvSpPr>
            <a:spLocks noChangeArrowheads="1"/>
          </p:cNvSpPr>
          <p:nvPr/>
        </p:nvSpPr>
        <p:spPr bwMode="auto">
          <a:xfrm>
            <a:off x="1369821" y="477538"/>
            <a:ext cx="94523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indent="0" algn="ctr" fontAlgn="base">
              <a:lnSpc>
                <a:spcPct val="100000"/>
              </a:lnSpc>
              <a:spcBef>
                <a:spcPct val="0"/>
              </a:spcBef>
              <a:spcAft>
                <a:spcPct val="0"/>
              </a:spcAft>
              <a:buClrTx/>
              <a:buSzTx/>
              <a:buFontTx/>
              <a:buNone/>
              <a:tabLst/>
            </a:pPr>
            <a:r>
              <a:rPr lang="en-US" altLang="ru-RU" sz="2000" b="1" dirty="0">
                <a:solidFill>
                  <a:prstClr val="black"/>
                </a:solidFill>
                <a:latin typeface="Times New Roman" panose="02020603050405020304" pitchFamily="18" charset="0"/>
                <a:cs typeface="Times New Roman" panose="02020603050405020304" pitchFamily="18" charset="0"/>
              </a:rPr>
              <a:t>Ratios of the specificity of the species composition for various types of substrates of the studied lichen biota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5" name="Прямоугольник 4">
            <a:extLst>
              <a:ext uri="{FF2B5EF4-FFF2-40B4-BE49-F238E27FC236}">
                <a16:creationId xmlns:a16="http://schemas.microsoft.com/office/drawing/2014/main" id="{574D55D0-A146-474C-9792-E1C83C63ECDD}"/>
              </a:ext>
            </a:extLst>
          </p:cNvPr>
          <p:cNvSpPr/>
          <p:nvPr/>
        </p:nvSpPr>
        <p:spPr>
          <a:xfrm>
            <a:off x="753135" y="4223274"/>
            <a:ext cx="10685721" cy="2240806"/>
          </a:xfrm>
          <a:prstGeom prst="rect">
            <a:avLst/>
          </a:prstGeom>
        </p:spPr>
        <p:txBody>
          <a:bodyPr wrap="square">
            <a:spAutoFit/>
          </a:bodyPr>
          <a:lstStyle/>
          <a:p>
            <a:pPr lvl="0" indent="450215" algn="ctr">
              <a:lnSpc>
                <a:spcPct val="150000"/>
              </a:lnSpc>
            </a:pPr>
            <a:r>
              <a:rPr lang="en-US" altLang="ru-RU" sz="2400" dirty="0">
                <a:solidFill>
                  <a:prstClr val="black"/>
                </a:solidFill>
                <a:latin typeface="Times New Roman" panose="02020603050405020304" pitchFamily="18" charset="0"/>
                <a:cs typeface="Times New Roman" panose="02020603050405020304" pitchFamily="18" charset="0"/>
              </a:rPr>
              <a:t>Ratios of the specificity of the species composition for various types of substrates</a:t>
            </a:r>
            <a:r>
              <a:rPr lang="ru-RU" altLang="ru-RU" sz="2400" dirty="0">
                <a:solidFill>
                  <a:prstClr val="black"/>
                </a:solidFill>
                <a:latin typeface="Times New Roman" panose="02020603050405020304" pitchFamily="18" charset="0"/>
                <a:cs typeface="Times New Roman" panose="02020603050405020304" pitchFamily="18" charset="0"/>
              </a:rPr>
              <a:t>:</a:t>
            </a:r>
            <a:r>
              <a:rPr lang="en-US" altLang="ru-RU" sz="2400" dirty="0">
                <a:solidFill>
                  <a:prstClr val="black"/>
                </a:solidFill>
                <a:latin typeface="Times New Roman" panose="02020603050405020304" pitchFamily="18" charset="0"/>
                <a:cs typeface="Times New Roman" panose="02020603050405020304" pitchFamily="18" charset="0"/>
              </a:rPr>
              <a:t> </a:t>
            </a:r>
            <a:r>
              <a:rPr lang="ru-RU" sz="2400" dirty="0">
                <a:solidFill>
                  <a:prstClr val="black"/>
                </a:solidFill>
                <a:latin typeface="Times New Roman" panose="02020603050405020304" pitchFamily="18" charset="0"/>
                <a:cs typeface="Times New Roman" panose="02020603050405020304" pitchFamily="18" charset="0"/>
              </a:rPr>
              <a:t> </a:t>
            </a:r>
            <a:r>
              <a:rPr lang="ru-RU" sz="2400" b="1" dirty="0">
                <a:solidFill>
                  <a:srgbClr val="003300"/>
                </a:solidFill>
                <a:latin typeface="Times New Roman" panose="02020603050405020304" pitchFamily="18" charset="0"/>
                <a:cs typeface="Times New Roman" panose="02020603050405020304" pitchFamily="18" charset="0"/>
              </a:rPr>
              <a:t>k = (a/b)*100</a:t>
            </a:r>
            <a:r>
              <a:rPr lang="ru-RU" sz="240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a:p>
            <a:pPr lvl="0" indent="450215" algn="ctr">
              <a:lnSpc>
                <a:spcPct val="150000"/>
              </a:lnSpc>
            </a:pPr>
            <a:r>
              <a:rPr lang="en-US" sz="2400" dirty="0">
                <a:solidFill>
                  <a:prstClr val="black"/>
                </a:solidFill>
                <a:latin typeface="Times New Roman" panose="02020603050405020304" pitchFamily="18" charset="0"/>
                <a:cs typeface="Times New Roman" panose="02020603050405020304" pitchFamily="18" charset="0"/>
              </a:rPr>
              <a:t>a </a:t>
            </a:r>
            <a:r>
              <a:rPr lang="en-US" sz="2400" dirty="0">
                <a:solidFill>
                  <a:prstClr val="black"/>
                </a:solidFill>
                <a:latin typeface="Times New Roman" panose="02020603050405020304" pitchFamily="18" charset="0"/>
                <a:cs typeface="Times New Roman" panose="02020603050405020304" pitchFamily="18" charset="0"/>
                <a:sym typeface="Symbol" panose="05050102010706020507" pitchFamily="18" charset="2"/>
              </a:rPr>
              <a:t></a:t>
            </a:r>
            <a:r>
              <a:rPr lang="en-US" sz="2400" dirty="0">
                <a:solidFill>
                  <a:prstClr val="black"/>
                </a:solidFill>
                <a:latin typeface="Times New Roman" panose="02020603050405020304" pitchFamily="18" charset="0"/>
                <a:cs typeface="Times New Roman" panose="02020603050405020304" pitchFamily="18" charset="0"/>
              </a:rPr>
              <a:t> the number of species found exclusively on this type of substrate;</a:t>
            </a:r>
          </a:p>
          <a:p>
            <a:pPr lvl="0" indent="450215" algn="ctr">
              <a:lnSpc>
                <a:spcPct val="150000"/>
              </a:lnSpc>
            </a:pPr>
            <a:r>
              <a:rPr lang="en-US" sz="2400" dirty="0">
                <a:solidFill>
                  <a:prstClr val="black"/>
                </a:solidFill>
                <a:latin typeface="Times New Roman" panose="02020603050405020304" pitchFamily="18" charset="0"/>
                <a:cs typeface="Times New Roman" panose="02020603050405020304" pitchFamily="18" charset="0"/>
              </a:rPr>
              <a:t>b</a:t>
            </a:r>
            <a:r>
              <a:rPr lang="en-US"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sym typeface="Symbol" panose="05050102010706020507" pitchFamily="18" charset="2"/>
              </a:rPr>
              <a:t></a:t>
            </a:r>
            <a:r>
              <a:rPr lang="en-US" sz="2400" dirty="0">
                <a:solidFill>
                  <a:prstClr val="black"/>
                </a:solidFill>
                <a:latin typeface="Times New Roman" panose="02020603050405020304" pitchFamily="18" charset="0"/>
                <a:cs typeface="Times New Roman" panose="02020603050405020304" pitchFamily="18" charset="0"/>
              </a:rPr>
              <a:t> total number of species found on it</a:t>
            </a:r>
            <a:r>
              <a:rPr lang="ru-RU" sz="2400" dirty="0">
                <a:solidFill>
                  <a:prstClr val="black"/>
                </a:solidFill>
                <a:latin typeface="Times New Roman" panose="02020603050405020304" pitchFamily="18" charset="0"/>
                <a:cs typeface="Times New Roman" panose="02020603050405020304" pitchFamily="18" charset="0"/>
              </a:rPr>
              <a:t>.</a:t>
            </a:r>
          </a:p>
        </p:txBody>
      </p:sp>
      <p:sp>
        <p:nvSpPr>
          <p:cNvPr id="6" name="Номер слайда 1">
            <a:extLst>
              <a:ext uri="{FF2B5EF4-FFF2-40B4-BE49-F238E27FC236}">
                <a16:creationId xmlns:a16="http://schemas.microsoft.com/office/drawing/2014/main" id="{C8AFD3AA-D0B2-4778-BFF9-5BBF19807928}"/>
              </a:ext>
            </a:extLst>
          </p:cNvPr>
          <p:cNvSpPr>
            <a:spLocks noGrp="1"/>
          </p:cNvSpPr>
          <p:nvPr>
            <p:ph type="sldNum" sz="quarter" idx="12"/>
          </p:nvPr>
        </p:nvSpPr>
        <p:spPr>
          <a:xfrm>
            <a:off x="11600122" y="6442465"/>
            <a:ext cx="496186" cy="274320"/>
          </a:xfrm>
        </p:spPr>
        <p:txBody>
          <a:bodyPr/>
          <a:lstStyle/>
          <a:p>
            <a:fld id="{D57F1E4F-1CFF-5643-939E-217C01CDF565}" type="slidenum">
              <a:rPr lang="en-US" sz="2000" smtClean="0">
                <a:solidFill>
                  <a:schemeClr val="tx1"/>
                </a:solidFill>
                <a:latin typeface="Times New Roman" panose="02020603050405020304" pitchFamily="18" charset="0"/>
                <a:cs typeface="Times New Roman" panose="02020603050405020304" pitchFamily="18" charset="0"/>
              </a:rPr>
              <a:pPr/>
              <a:t>13</a:t>
            </a:fld>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05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46798108-8376-4AC7-A3EF-263F865E28DB}"/>
              </a:ext>
            </a:extLst>
          </p:cNvPr>
          <p:cNvGraphicFramePr>
            <a:graphicFrameLocks noGrp="1"/>
          </p:cNvGraphicFramePr>
          <p:nvPr>
            <p:extLst>
              <p:ext uri="{D42A27DB-BD31-4B8C-83A1-F6EECF244321}">
                <p14:modId xmlns:p14="http://schemas.microsoft.com/office/powerpoint/2010/main" val="3341648255"/>
              </p:ext>
            </p:extLst>
          </p:nvPr>
        </p:nvGraphicFramePr>
        <p:xfrm>
          <a:off x="1104014" y="1535384"/>
          <a:ext cx="9983972" cy="2127949"/>
        </p:xfrm>
        <a:graphic>
          <a:graphicData uri="http://schemas.openxmlformats.org/drawingml/2006/table">
            <a:tbl>
              <a:tblPr firstRow="1" firstCol="1" bandRow="1">
                <a:tableStyleId>{5C22544A-7EE6-4342-B048-85BDC9FD1C3A}</a:tableStyleId>
              </a:tblPr>
              <a:tblGrid>
                <a:gridCol w="2997747">
                  <a:extLst>
                    <a:ext uri="{9D8B030D-6E8A-4147-A177-3AD203B41FA5}">
                      <a16:colId xmlns:a16="http://schemas.microsoft.com/office/drawing/2014/main" val="2026354679"/>
                    </a:ext>
                  </a:extLst>
                </a:gridCol>
                <a:gridCol w="2254737">
                  <a:extLst>
                    <a:ext uri="{9D8B030D-6E8A-4147-A177-3AD203B41FA5}">
                      <a16:colId xmlns:a16="http://schemas.microsoft.com/office/drawing/2014/main" val="955991498"/>
                    </a:ext>
                  </a:extLst>
                </a:gridCol>
                <a:gridCol w="2328530">
                  <a:extLst>
                    <a:ext uri="{9D8B030D-6E8A-4147-A177-3AD203B41FA5}">
                      <a16:colId xmlns:a16="http://schemas.microsoft.com/office/drawing/2014/main" val="1953922759"/>
                    </a:ext>
                  </a:extLst>
                </a:gridCol>
                <a:gridCol w="2402958">
                  <a:extLst>
                    <a:ext uri="{9D8B030D-6E8A-4147-A177-3AD203B41FA5}">
                      <a16:colId xmlns:a16="http://schemas.microsoft.com/office/drawing/2014/main" val="2232153262"/>
                    </a:ext>
                  </a:extLst>
                </a:gridCol>
              </a:tblGrid>
              <a:tr h="614393">
                <a:tc>
                  <a:txBody>
                    <a:bodyPr/>
                    <a:lstStyle/>
                    <a:p>
                      <a:pPr algn="ctr">
                        <a:lnSpc>
                          <a:spcPct val="107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Ksc</a:t>
                      </a:r>
                      <a:r>
                        <a:rPr lang="ru-RU" sz="2400" b="1" dirty="0">
                          <a:solidFill>
                            <a:schemeClr val="tx1"/>
                          </a:solidFill>
                          <a:effectLst/>
                          <a:latin typeface="Times New Roman" panose="02020603050405020304" pitchFamily="18" charset="0"/>
                          <a:cs typeface="Times New Roman" panose="02020603050405020304" pitchFamily="18" charset="0"/>
                        </a:rPr>
                        <a:t> и с</a:t>
                      </a:r>
                      <a:endParaRPr lang="ru-RU"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Times New Roman" panose="02020603050405020304" pitchFamily="18" charset="0"/>
                          <a:ea typeface="+mn-ea"/>
                          <a:cs typeface="Times New Roman" panose="02020603050405020304" pitchFamily="18" charset="0"/>
                        </a:rPr>
                        <a:t>MR</a:t>
                      </a:r>
                      <a:r>
                        <a:rPr lang="ru-RU" sz="2400" b="0" kern="1200" dirty="0">
                          <a:solidFill>
                            <a:schemeClr val="tx1"/>
                          </a:solidFill>
                          <a:latin typeface="Times New Roman" panose="02020603050405020304" pitchFamily="18" charset="0"/>
                          <a:ea typeface="+mn-ea"/>
                          <a:cs typeface="Times New Roman" panose="02020603050405020304" pitchFamily="18" charset="0"/>
                        </a:rPr>
                        <a:t> </a:t>
                      </a:r>
                      <a:r>
                        <a:rPr lang="en-US" sz="2400" b="0" kern="1200" dirty="0">
                          <a:solidFill>
                            <a:schemeClr val="tx1"/>
                          </a:solidFill>
                          <a:latin typeface="Times New Roman" panose="02020603050405020304" pitchFamily="18" charset="0"/>
                          <a:ea typeface="+mn-ea"/>
                          <a:cs typeface="Times New Roman" panose="02020603050405020304" pitchFamily="18" charset="0"/>
                        </a:rPr>
                        <a:t>"Abramtsevo"</a:t>
                      </a:r>
                      <a:endParaRPr lang="ru-RU" sz="24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00000"/>
                        </a:lnSpc>
                        <a:spcAft>
                          <a:spcPts val="0"/>
                        </a:spcAft>
                      </a:pPr>
                      <a:r>
                        <a:rPr lang="en-US" sz="2400" b="0" kern="1200" dirty="0">
                          <a:solidFill>
                            <a:schemeClr val="tx1"/>
                          </a:solidFill>
                          <a:latin typeface="Times New Roman" panose="02020603050405020304" pitchFamily="18" charset="0"/>
                          <a:ea typeface="+mn-ea"/>
                          <a:cs typeface="Times New Roman" panose="02020603050405020304" pitchFamily="18" charset="0"/>
                        </a:rPr>
                        <a:t>MR of </a:t>
                      </a:r>
                      <a:endParaRPr lang="ru-RU" sz="2400" b="0" kern="1200" dirty="0">
                        <a:solidFill>
                          <a:schemeClr val="tx1"/>
                        </a:solidFill>
                        <a:latin typeface="Times New Roman" panose="02020603050405020304" pitchFamily="18" charset="0"/>
                        <a:ea typeface="+mn-ea"/>
                        <a:cs typeface="Times New Roman" panose="02020603050405020304" pitchFamily="18" charset="0"/>
                      </a:endParaRPr>
                    </a:p>
                    <a:p>
                      <a:pPr marL="0" algn="ctr" defTabSz="914400" rtl="0" eaLnBrk="1" latinLnBrk="0" hangingPunct="1">
                        <a:lnSpc>
                          <a:spcPct val="100000"/>
                        </a:lnSpc>
                        <a:spcAft>
                          <a:spcPts val="0"/>
                        </a:spcAft>
                      </a:pPr>
                      <a:r>
                        <a:rPr lang="en-US" sz="2400" b="0" kern="1200" dirty="0">
                          <a:solidFill>
                            <a:schemeClr val="tx1"/>
                          </a:solidFill>
                          <a:latin typeface="Times New Roman" panose="02020603050405020304" pitchFamily="18" charset="0"/>
                          <a:ea typeface="+mn-ea"/>
                          <a:cs typeface="Times New Roman" panose="02020603050405020304" pitchFamily="18" charset="0"/>
                        </a:rPr>
                        <a:t>A.S. Pushkin</a:t>
                      </a:r>
                      <a:endParaRPr lang="ru-RU" sz="24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ME </a:t>
                      </a:r>
                      <a:endParaRPr lang="ru-RU" sz="2400" b="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"Ostafyevo"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7004857"/>
                  </a:ext>
                </a:extLst>
              </a:tr>
              <a:tr h="3002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Times New Roman" panose="02020603050405020304" pitchFamily="18" charset="0"/>
                          <a:ea typeface="+mn-ea"/>
                          <a:cs typeface="Times New Roman" panose="02020603050405020304" pitchFamily="18" charset="0"/>
                        </a:rPr>
                        <a:t>MR "Abramtsevo"</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2400" b="0" dirty="0">
                          <a:solidFill>
                            <a:schemeClr val="tx1"/>
                          </a:solidFill>
                          <a:effectLst/>
                          <a:latin typeface="Times New Roman" panose="02020603050405020304" pitchFamily="18" charset="0"/>
                          <a:cs typeface="Times New Roman" panose="02020603050405020304" pitchFamily="18" charset="0"/>
                        </a:rPr>
                        <a:t>  </a:t>
                      </a:r>
                      <a:r>
                        <a:rPr lang="ru-RU" sz="2400" b="0" dirty="0">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endParaRPr lang="ru-RU"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0,51</a:t>
                      </a:r>
                      <a:endParaRPr lang="ru-RU"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0,57</a:t>
                      </a:r>
                      <a:endParaRPr lang="ru-RU"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1000725"/>
                  </a:ext>
                </a:extLst>
              </a:tr>
              <a:tr h="300249">
                <a:tc>
                  <a:txBody>
                    <a:bodyPr/>
                    <a:lstStyle/>
                    <a:p>
                      <a:pPr marL="0" algn="ctr" defTabSz="914400" rtl="0" eaLnBrk="1" latinLnBrk="0" hangingPunct="1">
                        <a:lnSpc>
                          <a:spcPct val="100000"/>
                        </a:lnSpc>
                        <a:spcAft>
                          <a:spcPts val="0"/>
                        </a:spcAft>
                      </a:pPr>
                      <a:r>
                        <a:rPr lang="en-US" sz="2400" b="0" kern="1200" dirty="0">
                          <a:solidFill>
                            <a:schemeClr val="tx1"/>
                          </a:solidFill>
                          <a:latin typeface="Times New Roman" panose="02020603050405020304" pitchFamily="18" charset="0"/>
                          <a:ea typeface="+mn-ea"/>
                          <a:cs typeface="Times New Roman" panose="02020603050405020304" pitchFamily="18" charset="0"/>
                        </a:rPr>
                        <a:t>MR of A.S. Pushkin</a:t>
                      </a:r>
                      <a:endParaRPr lang="ru-RU" sz="2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29</a:t>
                      </a:r>
                      <a:endParaRPr lang="ru-RU"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2400" b="0" dirty="0">
                          <a:solidFill>
                            <a:schemeClr val="tx1"/>
                          </a:solidFill>
                          <a:effectLst/>
                          <a:latin typeface="Times New Roman" panose="02020603050405020304" pitchFamily="18" charset="0"/>
                          <a:cs typeface="Times New Roman" panose="02020603050405020304" pitchFamily="18" charset="0"/>
                        </a:rPr>
                        <a:t> </a:t>
                      </a:r>
                      <a:r>
                        <a:rPr lang="ru-RU" sz="2400" b="0" dirty="0">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r>
                        <a:rPr lang="ru-RU" sz="2400" b="1" dirty="0">
                          <a:solidFill>
                            <a:schemeClr val="tx1"/>
                          </a:solidFill>
                          <a:effectLst/>
                          <a:latin typeface="Times New Roman" panose="02020603050405020304" pitchFamily="18" charset="0"/>
                          <a:cs typeface="Times New Roman" panose="02020603050405020304" pitchFamily="18" charset="0"/>
                        </a:rPr>
                        <a:t> </a:t>
                      </a:r>
                      <a:endParaRPr lang="ru-RU"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dirty="0">
                          <a:ln>
                            <a:noFill/>
                          </a:ln>
                          <a:solidFill>
                            <a:srgbClr val="003300"/>
                          </a:solidFill>
                          <a:effectLst/>
                          <a:uLnTx/>
                          <a:uFillTx/>
                          <a:latin typeface="Times New Roman" panose="02020603050405020304" pitchFamily="18" charset="0"/>
                          <a:ea typeface="+mn-ea"/>
                          <a:cs typeface="Times New Roman" panose="02020603050405020304" pitchFamily="18" charset="0"/>
                        </a:rPr>
                        <a:t>0,62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5311145"/>
                  </a:ext>
                </a:extLst>
              </a:tr>
              <a:tr h="300249">
                <a:tc>
                  <a:txBody>
                    <a:bodyPr/>
                    <a:lstStyle/>
                    <a:p>
                      <a:pPr marL="0" algn="ctr" defTabSz="914400" rtl="0" eaLnBrk="1" latinLnBrk="0" hangingPunct="1">
                        <a:lnSpc>
                          <a:spcPct val="100000"/>
                        </a:lnSpc>
                        <a:spcAft>
                          <a:spcPts val="0"/>
                        </a:spcAft>
                      </a:pPr>
                      <a:r>
                        <a:rPr lang="en-US" sz="2400" b="0" kern="1200" dirty="0">
                          <a:solidFill>
                            <a:schemeClr val="tx1"/>
                          </a:solidFill>
                          <a:latin typeface="Times New Roman" panose="02020603050405020304" pitchFamily="18" charset="0"/>
                          <a:ea typeface="+mn-ea"/>
                          <a:cs typeface="Times New Roman" panose="02020603050405020304" pitchFamily="18" charset="0"/>
                        </a:rPr>
                        <a:t>ME</a:t>
                      </a:r>
                      <a:r>
                        <a:rPr lang="ru-RU" sz="2400" b="0" kern="1200" dirty="0">
                          <a:solidFill>
                            <a:schemeClr val="tx1"/>
                          </a:solidFill>
                          <a:latin typeface="Times New Roman" panose="02020603050405020304" pitchFamily="18" charset="0"/>
                          <a:ea typeface="+mn-ea"/>
                          <a:cs typeface="Times New Roman" panose="02020603050405020304" pitchFamily="18" charset="0"/>
                        </a:rPr>
                        <a:t> </a:t>
                      </a:r>
                      <a:r>
                        <a:rPr lang="en-US" sz="2400" b="0" kern="1200" dirty="0">
                          <a:solidFill>
                            <a:schemeClr val="tx1"/>
                          </a:solidFill>
                          <a:latin typeface="Times New Roman" panose="02020603050405020304" pitchFamily="18" charset="0"/>
                          <a:ea typeface="+mn-ea"/>
                          <a:cs typeface="Times New Roman" panose="02020603050405020304" pitchFamily="18" charset="0"/>
                        </a:rPr>
                        <a:t>"Ostafyevo"</a:t>
                      </a:r>
                      <a:endParaRPr lang="ru-RU" sz="2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35</a:t>
                      </a:r>
                      <a:endParaRPr lang="ru-RU"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39</a:t>
                      </a:r>
                      <a:endParaRPr lang="ru-RU"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2400" b="0" dirty="0">
                          <a:solidFill>
                            <a:schemeClr val="tx1"/>
                          </a:solidFill>
                          <a:effectLst/>
                          <a:latin typeface="Times New Roman" panose="02020603050405020304" pitchFamily="18" charset="0"/>
                          <a:cs typeface="Times New Roman" panose="02020603050405020304" pitchFamily="18" charset="0"/>
                        </a:rPr>
                        <a:t>  </a:t>
                      </a:r>
                      <a:r>
                        <a:rPr lang="ru-RU" sz="2400" b="0" dirty="0">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endParaRPr lang="ru-RU"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1694279"/>
                  </a:ext>
                </a:extLst>
              </a:tr>
            </a:tbl>
          </a:graphicData>
        </a:graphic>
      </p:graphicFrame>
      <p:sp>
        <p:nvSpPr>
          <p:cNvPr id="5" name="Rectangle 1">
            <a:extLst>
              <a:ext uri="{FF2B5EF4-FFF2-40B4-BE49-F238E27FC236}">
                <a16:creationId xmlns:a16="http://schemas.microsoft.com/office/drawing/2014/main" id="{CE4EBF2D-1585-4F22-A6E7-49416BEE0CAE}"/>
              </a:ext>
            </a:extLst>
          </p:cNvPr>
          <p:cNvSpPr>
            <a:spLocks noChangeArrowheads="1"/>
          </p:cNvSpPr>
          <p:nvPr/>
        </p:nvSpPr>
        <p:spPr bwMode="auto">
          <a:xfrm>
            <a:off x="1104014" y="786368"/>
            <a:ext cx="99839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en-US" altLang="ru-RU" sz="2000" b="1" dirty="0">
                <a:latin typeface="Times New Roman" panose="02020603050405020304" pitchFamily="18" charset="0"/>
                <a:cs typeface="Times New Roman" panose="02020603050405020304" pitchFamily="18" charset="0"/>
              </a:rPr>
              <a:t>Similarity</a:t>
            </a:r>
            <a:r>
              <a:rPr lang="ru-RU" altLang="ru-RU" sz="2000" b="1" dirty="0">
                <a:latin typeface="Times New Roman" panose="02020603050405020304" pitchFamily="18" charset="0"/>
                <a:cs typeface="Times New Roman" panose="02020603050405020304" pitchFamily="18" charset="0"/>
              </a:rPr>
              <a:t> </a:t>
            </a:r>
            <a:r>
              <a:rPr lang="en-US" altLang="ru-RU" sz="2000" b="1" dirty="0">
                <a:latin typeface="Times New Roman" panose="02020603050405020304" pitchFamily="18" charset="0"/>
                <a:cs typeface="Times New Roman" panose="02020603050405020304" pitchFamily="18" charset="0"/>
              </a:rPr>
              <a:t>matrix</a:t>
            </a:r>
            <a:r>
              <a:rPr lang="ru-RU" altLang="ru-RU" sz="2000" b="1" dirty="0">
                <a:latin typeface="Times New Roman" panose="02020603050405020304" pitchFamily="18" charset="0"/>
                <a:cs typeface="Times New Roman" panose="02020603050405020304" pitchFamily="18" charset="0"/>
              </a:rPr>
              <a:t> </a:t>
            </a:r>
            <a:r>
              <a:rPr lang="en-US" altLang="ru-RU" sz="2000" b="1" dirty="0">
                <a:latin typeface="Times New Roman" panose="02020603050405020304" pitchFamily="18" charset="0"/>
                <a:cs typeface="Times New Roman" panose="02020603050405020304" pitchFamily="18" charset="0"/>
              </a:rPr>
              <a:t>of the lichen biotas</a:t>
            </a:r>
            <a:r>
              <a:rPr lang="ru-RU" altLang="ru-RU" sz="2000" b="1" dirty="0">
                <a:latin typeface="Times New Roman" panose="02020603050405020304" pitchFamily="18" charset="0"/>
                <a:cs typeface="Times New Roman" panose="02020603050405020304" pitchFamily="18" charset="0"/>
              </a:rPr>
              <a:t> </a:t>
            </a:r>
            <a:r>
              <a:rPr lang="en-US" altLang="ru-RU" sz="2000" b="1" dirty="0">
                <a:latin typeface="Times New Roman" panose="02020603050405020304" pitchFamily="18" charset="0"/>
                <a:cs typeface="Times New Roman" panose="02020603050405020304" pitchFamily="18" charset="0"/>
              </a:rPr>
              <a:t>of the parks of the surveyed territories</a:t>
            </a:r>
            <a:endParaRPr lang="ru-RU" altLang="ru-RU" sz="2000" b="1" dirty="0">
              <a:latin typeface="Times New Roman" panose="02020603050405020304" pitchFamily="18" charset="0"/>
              <a:cs typeface="Times New Roman" panose="02020603050405020304" pitchFamily="18" charset="0"/>
            </a:endParaRPr>
          </a:p>
        </p:txBody>
      </p:sp>
      <p:sp>
        <p:nvSpPr>
          <p:cNvPr id="7" name="Номер слайда 2">
            <a:extLst>
              <a:ext uri="{FF2B5EF4-FFF2-40B4-BE49-F238E27FC236}">
                <a16:creationId xmlns:a16="http://schemas.microsoft.com/office/drawing/2014/main" id="{4194B2E8-6D55-4590-A4F3-13CB9EA98CDA}"/>
              </a:ext>
            </a:extLst>
          </p:cNvPr>
          <p:cNvSpPr txBox="1">
            <a:spLocks/>
          </p:cNvSpPr>
          <p:nvPr/>
        </p:nvSpPr>
        <p:spPr>
          <a:xfrm>
            <a:off x="11706447" y="6498444"/>
            <a:ext cx="485553"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14</a:t>
            </a:fld>
            <a:endParaRPr lang="en-US" sz="2000"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68791290-A825-44DC-B017-754B76BB8EB3}"/>
              </a:ext>
            </a:extLst>
          </p:cNvPr>
          <p:cNvSpPr/>
          <p:nvPr/>
        </p:nvSpPr>
        <p:spPr>
          <a:xfrm>
            <a:off x="2891020" y="4071084"/>
            <a:ext cx="6409960" cy="1800493"/>
          </a:xfrm>
          <a:prstGeom prst="rect">
            <a:avLst/>
          </a:prstGeom>
        </p:spPr>
        <p:txBody>
          <a:bodyPr wrap="none">
            <a:spAutoFit/>
          </a:bodyPr>
          <a:lstStyle/>
          <a:p>
            <a:pPr algn="ctr">
              <a:spcAft>
                <a:spcPts val="600"/>
              </a:spcAft>
            </a:pPr>
            <a:r>
              <a:rPr lang="en-US" sz="2400" dirty="0">
                <a:latin typeface="Times New Roman" panose="02020603050405020304" pitchFamily="18" charset="0"/>
                <a:cs typeface="Times New Roman" panose="02020603050405020304" pitchFamily="18" charset="0"/>
              </a:rPr>
              <a:t>Similarity coefficient of Sørensen</a:t>
            </a:r>
            <a:r>
              <a:rPr lang="ru-RU" sz="2400" dirty="0">
                <a:latin typeface="Times New Roman" panose="02020603050405020304" pitchFamily="18" charset="0"/>
                <a:cs typeface="Times New Roman" panose="02020603050405020304" pitchFamily="18" charset="0"/>
              </a:rPr>
              <a:t>: </a:t>
            </a:r>
            <a:r>
              <a:rPr lang="en-US" sz="2400" b="1" dirty="0">
                <a:solidFill>
                  <a:srgbClr val="003300"/>
                </a:solidFill>
                <a:latin typeface="Times New Roman" panose="02020603050405020304" pitchFamily="18" charset="0"/>
                <a:cs typeface="Times New Roman" panose="02020603050405020304" pitchFamily="18" charset="0"/>
              </a:rPr>
              <a:t>Ksc</a:t>
            </a:r>
            <a:r>
              <a:rPr lang="ru-RU" sz="2400" b="1" dirty="0">
                <a:solidFill>
                  <a:srgbClr val="003300"/>
                </a:solidFill>
                <a:latin typeface="Times New Roman" panose="02020603050405020304" pitchFamily="18" charset="0"/>
                <a:cs typeface="Times New Roman" panose="02020603050405020304" pitchFamily="18" charset="0"/>
              </a:rPr>
              <a:t>=2c/(a+b)</a:t>
            </a:r>
            <a:r>
              <a:rPr lang="ru-RU" sz="2400" dirty="0">
                <a:latin typeface="Times New Roman" panose="02020603050405020304" pitchFamily="18" charset="0"/>
                <a:cs typeface="Times New Roman" panose="02020603050405020304" pitchFamily="18" charset="0"/>
              </a:rPr>
              <a:t>; </a:t>
            </a:r>
          </a:p>
          <a:p>
            <a:pPr algn="ctr">
              <a:spcAft>
                <a:spcPts val="600"/>
              </a:spcAft>
            </a:pPr>
            <a:r>
              <a:rPr lang="en-US" sz="2400"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 number of species in one park;</a:t>
            </a:r>
          </a:p>
          <a:p>
            <a:pPr algn="ctr">
              <a:spcAft>
                <a:spcPts val="600"/>
              </a:spcAft>
            </a:pPr>
            <a:r>
              <a:rPr lang="en-US" sz="2400"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 number of species in another park;</a:t>
            </a:r>
          </a:p>
          <a:p>
            <a:pPr algn="ctr">
              <a:spcAft>
                <a:spcPts val="600"/>
              </a:spcAft>
            </a:pPr>
            <a:r>
              <a:rPr lang="en-US" sz="2400" dirty="0">
                <a:latin typeface="Times New Roman" panose="02020603050405020304" pitchFamily="18" charset="0"/>
                <a:cs typeface="Times New Roman" panose="02020603050405020304" pitchFamily="18" charset="0"/>
              </a:rPr>
              <a:t>c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 number of total species</a:t>
            </a:r>
            <a:r>
              <a:rPr lang="ru-RU"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for two parks.</a:t>
            </a:r>
            <a:endParaRPr lang="ru-RU" sz="24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009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FC24589-CAE3-4E49-B67C-19B975827A0E}"/>
              </a:ext>
            </a:extLst>
          </p:cNvPr>
          <p:cNvSpPr>
            <a:spLocks noChangeArrowheads="1"/>
          </p:cNvSpPr>
          <p:nvPr/>
        </p:nvSpPr>
        <p:spPr bwMode="auto">
          <a:xfrm>
            <a:off x="1765731" y="701800"/>
            <a:ext cx="92970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en-US" altLang="ru-RU" sz="2000" b="1" dirty="0">
                <a:latin typeface="Times New Roman" panose="02020603050405020304" pitchFamily="18" charset="0"/>
                <a:cs typeface="Times New Roman" panose="02020603050405020304" pitchFamily="18" charset="0"/>
              </a:rPr>
              <a:t>Ratios of the specificity</a:t>
            </a:r>
            <a:r>
              <a:rPr lang="ru-RU" altLang="ru-RU" sz="2000" b="1" dirty="0">
                <a:latin typeface="Times New Roman" panose="02020603050405020304" pitchFamily="18" charset="0"/>
                <a:cs typeface="Times New Roman" panose="02020603050405020304" pitchFamily="18" charset="0"/>
              </a:rPr>
              <a:t> </a:t>
            </a:r>
            <a:r>
              <a:rPr lang="en-US" altLang="ru-RU" sz="2000" b="1" dirty="0">
                <a:latin typeface="Times New Roman" panose="02020603050405020304" pitchFamily="18" charset="0"/>
                <a:cs typeface="Times New Roman" panose="02020603050405020304" pitchFamily="18" charset="0"/>
              </a:rPr>
              <a:t>of the surveyed parks</a:t>
            </a:r>
            <a:endParaRPr lang="ru-RU" altLang="ru-RU" sz="2000" b="1" dirty="0">
              <a:latin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id="{F44532E8-AFD1-4CB3-A588-93C9362C66EE}"/>
              </a:ext>
            </a:extLst>
          </p:cNvPr>
          <p:cNvGraphicFramePr>
            <a:graphicFrameLocks noGrp="1"/>
          </p:cNvGraphicFramePr>
          <p:nvPr>
            <p:extLst/>
          </p:nvPr>
        </p:nvGraphicFramePr>
        <p:xfrm>
          <a:off x="1765731" y="1491488"/>
          <a:ext cx="9377801" cy="1765618"/>
        </p:xfrm>
        <a:graphic>
          <a:graphicData uri="http://schemas.openxmlformats.org/drawingml/2006/table">
            <a:tbl>
              <a:tblPr firstRow="1" firstCol="1" bandRow="1"/>
              <a:tblGrid>
                <a:gridCol w="2838111">
                  <a:extLst>
                    <a:ext uri="{9D8B030D-6E8A-4147-A177-3AD203B41FA5}">
                      <a16:colId xmlns:a16="http://schemas.microsoft.com/office/drawing/2014/main" val="3880429190"/>
                    </a:ext>
                  </a:extLst>
                </a:gridCol>
                <a:gridCol w="1990689">
                  <a:extLst>
                    <a:ext uri="{9D8B030D-6E8A-4147-A177-3AD203B41FA5}">
                      <a16:colId xmlns:a16="http://schemas.microsoft.com/office/drawing/2014/main" val="2844955000"/>
                    </a:ext>
                  </a:extLst>
                </a:gridCol>
                <a:gridCol w="2132094">
                  <a:extLst>
                    <a:ext uri="{9D8B030D-6E8A-4147-A177-3AD203B41FA5}">
                      <a16:colId xmlns:a16="http://schemas.microsoft.com/office/drawing/2014/main" val="2764881369"/>
                    </a:ext>
                  </a:extLst>
                </a:gridCol>
                <a:gridCol w="2416907">
                  <a:extLst>
                    <a:ext uri="{9D8B030D-6E8A-4147-A177-3AD203B41FA5}">
                      <a16:colId xmlns:a16="http://schemas.microsoft.com/office/drawing/2014/main" val="3890756349"/>
                    </a:ext>
                  </a:extLst>
                </a:gridCol>
              </a:tblGrid>
              <a:tr h="0">
                <a:tc>
                  <a:txBody>
                    <a:bodyPr/>
                    <a:lstStyle/>
                    <a:p>
                      <a:pPr algn="ctr">
                        <a:lnSpc>
                          <a:spcPct val="115000"/>
                        </a:lnSpc>
                        <a:spcAft>
                          <a:spcPts val="0"/>
                        </a:spcAft>
                      </a:pPr>
                      <a:r>
                        <a:rPr lang="en-US" altLang="ru-RU" sz="2400" b="1" dirty="0">
                          <a:latin typeface="Times New Roman" panose="02020603050405020304" pitchFamily="18" charset="0"/>
                          <a:cs typeface="Times New Roman" panose="02020603050405020304" pitchFamily="18" charset="0"/>
                        </a:rPr>
                        <a:t>Parks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30470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Times New Roman" panose="02020603050405020304" pitchFamily="18" charset="0"/>
                          <a:ea typeface="+mn-ea"/>
                          <a:cs typeface="Times New Roman" panose="02020603050405020304" pitchFamily="18" charset="0"/>
                        </a:rPr>
                        <a:t>MR</a:t>
                      </a:r>
                      <a:r>
                        <a:rPr lang="ru-RU"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a:solidFill>
                            <a:schemeClr val="tx1"/>
                          </a:solidFill>
                          <a:latin typeface="Times New Roman" panose="02020603050405020304" pitchFamily="18" charset="0"/>
                          <a:ea typeface="+mn-ea"/>
                          <a:cs typeface="Times New Roman" panose="02020603050405020304" pitchFamily="18" charset="0"/>
                        </a:rPr>
                        <a:t>"Abramtsevo"</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14,7</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2588313"/>
                  </a:ext>
                </a:extLst>
              </a:tr>
              <a:tr h="0">
                <a:tc>
                  <a:txBody>
                    <a:bodyPr/>
                    <a:lstStyle/>
                    <a:p>
                      <a:pPr marL="0" algn="ctr" defTabSz="914400" rtl="0" eaLnBrk="1" latinLnBrk="0" hangingPunct="1">
                        <a:lnSpc>
                          <a:spcPct val="100000"/>
                        </a:lnSpc>
                        <a:spcAft>
                          <a:spcPts val="0"/>
                        </a:spcAft>
                      </a:pPr>
                      <a:r>
                        <a:rPr lang="en-US" sz="2400" kern="1200" dirty="0">
                          <a:solidFill>
                            <a:schemeClr val="tx1"/>
                          </a:solidFill>
                          <a:latin typeface="Times New Roman" panose="02020603050405020304" pitchFamily="18" charset="0"/>
                          <a:ea typeface="+mn-ea"/>
                          <a:cs typeface="Times New Roman" panose="02020603050405020304" pitchFamily="18" charset="0"/>
                        </a:rPr>
                        <a:t>MR of A.S. Pushkin</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a:txBody>
                    <a:bodyPr/>
                    <a:lstStyle/>
                    <a:p>
                      <a:pPr algn="ctr">
                        <a:lnSpc>
                          <a:spcPct val="115000"/>
                        </a:lnSpc>
                        <a:spcAft>
                          <a:spcPts val="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13,7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052778"/>
                  </a:ext>
                </a:extLst>
              </a:tr>
              <a:tr h="0">
                <a:tc>
                  <a:txBody>
                    <a:bodyPr/>
                    <a:lstStyle/>
                    <a:p>
                      <a:pPr marL="0" algn="ctr" defTabSz="914400" rtl="0" eaLnBrk="1" latinLnBrk="0" hangingPunct="1">
                        <a:lnSpc>
                          <a:spcPct val="100000"/>
                        </a:lnSpc>
                        <a:spcAft>
                          <a:spcPts val="0"/>
                        </a:spcAft>
                      </a:pPr>
                      <a:r>
                        <a:rPr lang="en-US" sz="2400" kern="1200" dirty="0">
                          <a:solidFill>
                            <a:schemeClr val="tx1"/>
                          </a:solidFill>
                          <a:latin typeface="Times New Roman" panose="02020603050405020304" pitchFamily="18" charset="0"/>
                          <a:ea typeface="+mn-ea"/>
                          <a:cs typeface="Times New Roman" panose="02020603050405020304" pitchFamily="18" charset="0"/>
                        </a:rPr>
                        <a:t>ME</a:t>
                      </a:r>
                      <a:r>
                        <a:rPr lang="ru-RU"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a:solidFill>
                            <a:schemeClr val="tx1"/>
                          </a:solidFill>
                          <a:latin typeface="Times New Roman" panose="02020603050405020304" pitchFamily="18" charset="0"/>
                          <a:ea typeface="+mn-ea"/>
                          <a:cs typeface="Times New Roman" panose="02020603050405020304" pitchFamily="18" charset="0"/>
                        </a:rPr>
                        <a:t>"Ostafyevo"</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a:txBody>
                    <a:bodyPr/>
                    <a:lstStyle/>
                    <a:p>
                      <a:pPr algn="ctr">
                        <a:lnSpc>
                          <a:spcPct val="115000"/>
                        </a:lnSpc>
                        <a:spcAft>
                          <a:spcPts val="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17,6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050183"/>
                  </a:ext>
                </a:extLst>
              </a:tr>
            </a:tbl>
          </a:graphicData>
        </a:graphic>
      </p:graphicFrame>
      <p:sp>
        <p:nvSpPr>
          <p:cNvPr id="7" name="Номер слайда 2">
            <a:extLst>
              <a:ext uri="{FF2B5EF4-FFF2-40B4-BE49-F238E27FC236}">
                <a16:creationId xmlns:a16="http://schemas.microsoft.com/office/drawing/2014/main" id="{DFC7D3D7-D3B1-4A90-9185-3BD111A3CE4D}"/>
              </a:ext>
            </a:extLst>
          </p:cNvPr>
          <p:cNvSpPr txBox="1">
            <a:spLocks/>
          </p:cNvSpPr>
          <p:nvPr/>
        </p:nvSpPr>
        <p:spPr>
          <a:xfrm>
            <a:off x="11706447" y="6498444"/>
            <a:ext cx="485553"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15</a:t>
            </a:fld>
            <a:endParaRPr lang="en-US" sz="2000"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15F1D948-EC33-4069-9776-5FB04E69F539}"/>
              </a:ext>
            </a:extLst>
          </p:cNvPr>
          <p:cNvSpPr/>
          <p:nvPr/>
        </p:nvSpPr>
        <p:spPr>
          <a:xfrm>
            <a:off x="457200" y="3429000"/>
            <a:ext cx="11249247" cy="1687963"/>
          </a:xfrm>
          <a:prstGeom prst="rect">
            <a:avLst/>
          </a:prstGeom>
        </p:spPr>
        <p:txBody>
          <a:bodyPr wrap="square">
            <a:spAutoFit/>
          </a:bodyPr>
          <a:lstStyle/>
          <a:p>
            <a:pPr indent="450215" algn="ctr">
              <a:lnSpc>
                <a:spcPct val="150000"/>
              </a:lnSpc>
              <a:spcAft>
                <a:spcPts val="0"/>
              </a:spcAft>
            </a:pPr>
            <a:r>
              <a:rPr lang="en-US" altLang="ru-RU" sz="2400" dirty="0">
                <a:latin typeface="Times New Roman" panose="02020603050405020304" pitchFamily="18" charset="0"/>
                <a:cs typeface="Times New Roman" panose="02020603050405020304" pitchFamily="18" charset="0"/>
              </a:rPr>
              <a:t>Ratios of the specificity</a:t>
            </a:r>
            <a:r>
              <a:rPr lang="ru-RU" sz="2400" dirty="0">
                <a:latin typeface="Times New Roman" panose="02020603050405020304" pitchFamily="18" charset="0"/>
                <a:cs typeface="Times New Roman" panose="02020603050405020304" pitchFamily="18" charset="0"/>
              </a:rPr>
              <a:t>: </a:t>
            </a:r>
            <a:r>
              <a:rPr lang="ru-RU" sz="2400" b="1" dirty="0">
                <a:solidFill>
                  <a:srgbClr val="003300"/>
                </a:solidFill>
                <a:latin typeface="Times New Roman" panose="02020603050405020304" pitchFamily="18" charset="0"/>
                <a:cs typeface="Times New Roman" panose="02020603050405020304" pitchFamily="18" charset="0"/>
              </a:rPr>
              <a:t>K = (a/b)*100</a:t>
            </a:r>
            <a:r>
              <a:rPr lang="ru-RU"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indent="450215" algn="ctr">
              <a:lnSpc>
                <a:spcPct val="150000"/>
              </a:lnSpc>
              <a:spcAft>
                <a:spcPts val="0"/>
              </a:spcAft>
            </a:pPr>
            <a:r>
              <a:rPr lang="en-US" sz="2400"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 number of species found only in one of the surveyed parks;</a:t>
            </a:r>
          </a:p>
          <a:p>
            <a:pPr indent="450215" algn="ctr">
              <a:lnSpc>
                <a:spcPct val="150000"/>
              </a:lnSpc>
              <a:spcAft>
                <a:spcPts val="0"/>
              </a:spcAft>
            </a:pPr>
            <a:r>
              <a:rPr lang="en-US" sz="24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 total number of species found in all surveyed parks</a:t>
            </a:r>
            <a:r>
              <a:rPr lang="ru-RU"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2959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54682" y="120647"/>
            <a:ext cx="11683909" cy="584775"/>
          </a:xfrm>
          <a:prstGeom prst="rect">
            <a:avLst/>
          </a:prstGeom>
        </p:spPr>
        <p:txBody>
          <a:bodyPr wrap="square">
            <a:spAutoFit/>
          </a:bodyPr>
          <a:lstStyle/>
          <a:p>
            <a:pPr lvl="0" algn="ctr" defTabSz="914400">
              <a:buClr>
                <a:srgbClr val="ED7D31">
                  <a:lumMod val="50000"/>
                </a:srgbClr>
              </a:buClr>
              <a:defRPr/>
            </a:pPr>
            <a:r>
              <a:rPr lang="en-US" sz="3200" b="1" kern="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SPECIES NEW FOR THE MOSCOW REGION </a:t>
            </a:r>
            <a:endParaRPr kumimoji="0" lang="ru-RU" sz="1400" b="0"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6706588" y="5349633"/>
            <a:ext cx="3848911" cy="707886"/>
          </a:xfrm>
          <a:prstGeom prst="rect">
            <a:avLst/>
          </a:prstGeom>
        </p:spPr>
        <p:txBody>
          <a:bodyPr wrap="square">
            <a:spAutoFit/>
          </a:bodyPr>
          <a:lstStyle/>
          <a:p>
            <a:pPr lvl="0" algn="ctr" defTabSz="914400">
              <a:buClr>
                <a:srgbClr val="54A021">
                  <a:lumMod val="50000"/>
                </a:srgbClr>
              </a:buClr>
              <a:buSzPct val="100000"/>
              <a:defRPr/>
            </a:pPr>
            <a:r>
              <a:rPr lang="it-IT" sz="2000" b="1" i="1" kern="0" dirty="0">
                <a:solidFill>
                  <a:srgbClr val="003300"/>
                </a:solidFill>
                <a:latin typeface="Times New Roman" panose="02020603050405020304" pitchFamily="18" charset="0"/>
                <a:cs typeface="Times New Roman" panose="02020603050405020304" pitchFamily="18" charset="0"/>
              </a:rPr>
              <a:t>Fuscidea arboricola </a:t>
            </a:r>
            <a:endParaRPr lang="ru-RU" sz="2000" b="1" i="1" kern="0" dirty="0">
              <a:solidFill>
                <a:srgbClr val="003300"/>
              </a:solidFill>
              <a:latin typeface="Times New Roman" panose="02020603050405020304" pitchFamily="18" charset="0"/>
              <a:cs typeface="Times New Roman" panose="02020603050405020304" pitchFamily="18" charset="0"/>
            </a:endParaRPr>
          </a:p>
          <a:p>
            <a:pPr lvl="0" algn="ctr" defTabSz="914400">
              <a:buClr>
                <a:srgbClr val="54A021">
                  <a:lumMod val="50000"/>
                </a:srgbClr>
              </a:buClr>
              <a:buSzPct val="100000"/>
              <a:defRPr/>
            </a:pPr>
            <a:r>
              <a:rPr lang="it-IT" sz="2000" kern="0" dirty="0">
                <a:solidFill>
                  <a:prstClr val="black"/>
                </a:solidFill>
                <a:latin typeface="Times New Roman" panose="02020603050405020304" pitchFamily="18" charset="0"/>
                <a:cs typeface="Times New Roman" panose="02020603050405020304" pitchFamily="18" charset="0"/>
              </a:rPr>
              <a:t>Coppins et Tønsberg</a:t>
            </a:r>
            <a:endParaRPr lang="ru-RU" sz="2000" kern="0" dirty="0">
              <a:solidFill>
                <a:prstClr val="black"/>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42505" y="4390596"/>
            <a:ext cx="4191303" cy="2325825"/>
          </a:xfrm>
          <a:prstGeom prst="rect">
            <a:avLst/>
          </a:prstGeom>
        </p:spPr>
      </p:pic>
      <p:sp>
        <p:nvSpPr>
          <p:cNvPr id="14" name="Номер слайда 2">
            <a:extLst>
              <a:ext uri="{FF2B5EF4-FFF2-40B4-BE49-F238E27FC236}">
                <a16:creationId xmlns:a16="http://schemas.microsoft.com/office/drawing/2014/main" id="{E48F5F49-D4A4-4B30-8102-CA2985FF3E57}"/>
              </a:ext>
            </a:extLst>
          </p:cNvPr>
          <p:cNvSpPr txBox="1">
            <a:spLocks/>
          </p:cNvSpPr>
          <p:nvPr/>
        </p:nvSpPr>
        <p:spPr>
          <a:xfrm>
            <a:off x="11685181" y="6498444"/>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16</a:t>
            </a:fld>
            <a:endParaRPr lang="en-US" sz="2000" dirty="0">
              <a:latin typeface="Times New Roman" panose="02020603050405020304" pitchFamily="18"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03E0D829-EDEB-45F5-9F41-E64CF7CB37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257" y="772016"/>
            <a:ext cx="3881224" cy="2502369"/>
          </a:xfrm>
          <a:prstGeom prst="rect">
            <a:avLst/>
          </a:prstGeom>
        </p:spPr>
      </p:pic>
      <p:sp>
        <p:nvSpPr>
          <p:cNvPr id="16" name="Прямоугольник 4">
            <a:extLst>
              <a:ext uri="{FF2B5EF4-FFF2-40B4-BE49-F238E27FC236}">
                <a16:creationId xmlns:a16="http://schemas.microsoft.com/office/drawing/2014/main" id="{544963DC-342D-459E-A838-74CABEE5D6D0}"/>
              </a:ext>
            </a:extLst>
          </p:cNvPr>
          <p:cNvSpPr>
            <a:spLocks noChangeArrowheads="1"/>
          </p:cNvSpPr>
          <p:nvPr/>
        </p:nvSpPr>
        <p:spPr bwMode="auto">
          <a:xfrm>
            <a:off x="57518" y="3221224"/>
            <a:ext cx="40179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fontAlgn="base">
              <a:lnSpc>
                <a:spcPct val="100000"/>
              </a:lnSpc>
              <a:spcBef>
                <a:spcPct val="0"/>
              </a:spcBef>
              <a:spcAft>
                <a:spcPct val="0"/>
              </a:spcAft>
              <a:buNone/>
            </a:pPr>
            <a:r>
              <a:rPr lang="en-US" altLang="ru-RU" sz="2000" b="1" i="1" dirty="0">
                <a:solidFill>
                  <a:srgbClr val="003300"/>
                </a:solidFill>
                <a:latin typeface="Times New Roman" panose="02020603050405020304" pitchFamily="18" charset="0"/>
                <a:ea typeface="Calibri" panose="020F0502020204030204" pitchFamily="34" charset="0"/>
                <a:cs typeface="Times New Roman" panose="02020603050405020304" pitchFamily="18" charset="0"/>
              </a:rPr>
              <a:t>Anisomeridium polypori</a:t>
            </a:r>
            <a:r>
              <a:rPr lang="ru-RU" altLang="ru-RU" sz="2000" b="1" i="1" dirty="0">
                <a:solidFill>
                  <a:srgbClr val="003300"/>
                </a:solidFill>
                <a:latin typeface="Times New Roman" panose="02020603050405020304" pitchFamily="18" charset="0"/>
                <a:ea typeface="Calibri" panose="020F0502020204030204" pitchFamily="34" charset="0"/>
                <a:cs typeface="Times New Roman" panose="02020603050405020304" pitchFamily="18" charset="0"/>
              </a:rPr>
              <a:t> </a:t>
            </a:r>
          </a:p>
          <a:p>
            <a:pPr lvl="0" algn="ctr" fontAlgn="base">
              <a:lnSpc>
                <a:spcPct val="100000"/>
              </a:lnSpc>
              <a:spcBef>
                <a:spcPct val="0"/>
              </a:spcBef>
              <a:spcAft>
                <a:spcPct val="0"/>
              </a:spcAft>
              <a:buNone/>
            </a:pPr>
            <a:r>
              <a:rPr lang="ru-RU" altLang="ru-RU" sz="2000" dirty="0">
                <a:latin typeface="Times New Roman" panose="02020603050405020304" pitchFamily="18" charset="0"/>
                <a:ea typeface="Calibri" panose="020F0502020204030204" pitchFamily="34" charset="0"/>
                <a:cs typeface="Times New Roman" panose="02020603050405020304" pitchFamily="18" charset="0"/>
              </a:rPr>
              <a:t>(</a:t>
            </a:r>
            <a:r>
              <a:rPr lang="en-US" altLang="ru-RU" sz="2000" dirty="0">
                <a:latin typeface="Times New Roman" panose="02020603050405020304" pitchFamily="18" charset="0"/>
                <a:ea typeface="Calibri" panose="020F0502020204030204" pitchFamily="34" charset="0"/>
                <a:cs typeface="Times New Roman" panose="02020603050405020304" pitchFamily="18" charset="0"/>
              </a:rPr>
              <a:t>Ellis &amp; Everh.) M.E. Barr</a:t>
            </a:r>
            <a:endParaRPr lang="ru-RU" altLang="ru-RU"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Рисунок 16">
            <a:extLst>
              <a:ext uri="{FF2B5EF4-FFF2-40B4-BE49-F238E27FC236}">
                <a16:creationId xmlns:a16="http://schemas.microsoft.com/office/drawing/2014/main" id="{D4B6B50E-D25B-4513-A438-99943ED5CE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7551" y="928055"/>
            <a:ext cx="3291782" cy="2522275"/>
          </a:xfrm>
          <a:prstGeom prst="rect">
            <a:avLst/>
          </a:prstGeom>
        </p:spPr>
      </p:pic>
      <p:sp>
        <p:nvSpPr>
          <p:cNvPr id="4" name="Прямоугольник 3">
            <a:extLst>
              <a:ext uri="{FF2B5EF4-FFF2-40B4-BE49-F238E27FC236}">
                <a16:creationId xmlns:a16="http://schemas.microsoft.com/office/drawing/2014/main" id="{CCA88C2E-E50E-4E86-B8A0-CC610BD19091}"/>
              </a:ext>
            </a:extLst>
          </p:cNvPr>
          <p:cNvSpPr/>
          <p:nvPr/>
        </p:nvSpPr>
        <p:spPr>
          <a:xfrm>
            <a:off x="4159113" y="3511706"/>
            <a:ext cx="4248657" cy="707886"/>
          </a:xfrm>
          <a:prstGeom prst="rect">
            <a:avLst/>
          </a:prstGeom>
        </p:spPr>
        <p:txBody>
          <a:bodyPr wrap="square">
            <a:spAutoFit/>
          </a:bodyPr>
          <a:lstStyle/>
          <a:p>
            <a:pPr algn="ctr" fontAlgn="base">
              <a:lnSpc>
                <a:spcPct val="100000"/>
              </a:lnSpc>
              <a:spcBef>
                <a:spcPct val="0"/>
              </a:spcBef>
              <a:spcAft>
                <a:spcPct val="0"/>
              </a:spcAft>
              <a:buNone/>
            </a:pPr>
            <a:r>
              <a:rPr lang="en-US" altLang="ru-RU" sz="2000" b="1" i="1" dirty="0">
                <a:solidFill>
                  <a:srgbClr val="003300"/>
                </a:solidFill>
                <a:latin typeface="Times New Roman" panose="02020603050405020304" pitchFamily="18" charset="0"/>
                <a:cs typeface="Times New Roman" panose="02020603050405020304" pitchFamily="18" charset="0"/>
              </a:rPr>
              <a:t>Bacidina chloroticula </a:t>
            </a:r>
            <a:endParaRPr lang="ru-RU" altLang="ru-RU" sz="2000" b="1" i="1" dirty="0">
              <a:solidFill>
                <a:srgbClr val="003300"/>
              </a:solidFill>
              <a:latin typeface="Times New Roman" panose="02020603050405020304" pitchFamily="18" charset="0"/>
              <a:cs typeface="Times New Roman" panose="02020603050405020304" pitchFamily="18" charset="0"/>
            </a:endParaRPr>
          </a:p>
          <a:p>
            <a:pPr algn="ctr" fontAlgn="base">
              <a:lnSpc>
                <a:spcPct val="100000"/>
              </a:lnSpc>
              <a:spcBef>
                <a:spcPct val="0"/>
              </a:spcBef>
              <a:spcAft>
                <a:spcPct val="0"/>
              </a:spcAft>
              <a:buNone/>
            </a:pPr>
            <a:r>
              <a:rPr lang="en-US" altLang="ru-RU" sz="2000" dirty="0">
                <a:latin typeface="Times New Roman" panose="02020603050405020304" pitchFamily="18" charset="0"/>
                <a:cs typeface="Times New Roman" panose="02020603050405020304" pitchFamily="18" charset="0"/>
              </a:rPr>
              <a:t>(Nyl.) A.L. Sm</a:t>
            </a:r>
            <a:r>
              <a:rPr lang="ru-RU" altLang="ru-RU" sz="2000" dirty="0">
                <a:latin typeface="Times New Roman" panose="02020603050405020304" pitchFamily="18" charset="0"/>
                <a:cs typeface="Times New Roman" panose="02020603050405020304" pitchFamily="18" charset="0"/>
              </a:rPr>
              <a:t>.</a:t>
            </a:r>
          </a:p>
        </p:txBody>
      </p:sp>
      <p:pic>
        <p:nvPicPr>
          <p:cNvPr id="18" name="Рисунок 17">
            <a:extLst>
              <a:ext uri="{FF2B5EF4-FFF2-40B4-BE49-F238E27FC236}">
                <a16:creationId xmlns:a16="http://schemas.microsoft.com/office/drawing/2014/main" id="{E6EB8193-3224-4198-B792-80F991C64E1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22929" y="777260"/>
            <a:ext cx="3099202" cy="2673070"/>
          </a:xfrm>
          <a:prstGeom prst="rect">
            <a:avLst/>
          </a:prstGeom>
        </p:spPr>
      </p:pic>
      <p:sp>
        <p:nvSpPr>
          <p:cNvPr id="19" name="Прямоугольник 18">
            <a:extLst>
              <a:ext uri="{FF2B5EF4-FFF2-40B4-BE49-F238E27FC236}">
                <a16:creationId xmlns:a16="http://schemas.microsoft.com/office/drawing/2014/main" id="{7DA28FA0-41C9-4E49-A680-F0511972F012}"/>
              </a:ext>
            </a:extLst>
          </p:cNvPr>
          <p:cNvSpPr/>
          <p:nvPr/>
        </p:nvSpPr>
        <p:spPr>
          <a:xfrm>
            <a:off x="8729544" y="3479594"/>
            <a:ext cx="2892587" cy="707886"/>
          </a:xfrm>
          <a:prstGeom prst="rect">
            <a:avLst/>
          </a:prstGeom>
        </p:spPr>
        <p:txBody>
          <a:bodyPr wrap="none">
            <a:spAutoFit/>
          </a:bodyPr>
          <a:lstStyle/>
          <a:p>
            <a:pPr algn="ctr" fontAlgn="base">
              <a:spcBef>
                <a:spcPct val="0"/>
              </a:spcBef>
              <a:spcAft>
                <a:spcPct val="0"/>
              </a:spcAft>
            </a:pPr>
            <a:r>
              <a:rPr lang="en-US" sz="2000" b="1" i="1" dirty="0">
                <a:solidFill>
                  <a:srgbClr val="003300"/>
                </a:solidFill>
                <a:latin typeface="Times New Roman" panose="02020603050405020304" pitchFamily="18" charset="0"/>
                <a:cs typeface="Times New Roman" panose="02020603050405020304" pitchFamily="18" charset="0"/>
              </a:rPr>
              <a:t>Caloplaca obscurella </a:t>
            </a:r>
            <a:endParaRPr lang="ru-RU" sz="2000" b="1" i="1" dirty="0">
              <a:solidFill>
                <a:srgbClr val="0033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2000" dirty="0">
                <a:latin typeface="Times New Roman" panose="02020603050405020304" pitchFamily="18" charset="0"/>
                <a:cs typeface="Times New Roman" panose="02020603050405020304" pitchFamily="18" charset="0"/>
              </a:rPr>
              <a:t>(J. Lahm ex Körb.) Th. Fr</a:t>
            </a:r>
            <a:r>
              <a:rPr lang="ru-RU" sz="2000" dirty="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9286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EEF8FA2C-018B-4A85-9318-630F9463BD3D}"/>
              </a:ext>
            </a:extLst>
          </p:cNvPr>
          <p:cNvSpPr/>
          <p:nvPr/>
        </p:nvSpPr>
        <p:spPr>
          <a:xfrm>
            <a:off x="7951381" y="2935425"/>
            <a:ext cx="4240619" cy="707886"/>
          </a:xfrm>
          <a:prstGeom prst="rect">
            <a:avLst/>
          </a:prstGeom>
        </p:spPr>
        <p:txBody>
          <a:bodyPr wrap="square">
            <a:spAutoFit/>
          </a:bodyPr>
          <a:lstStyle/>
          <a:p>
            <a:pPr algn="ctr" fontAlgn="base">
              <a:spcBef>
                <a:spcPct val="0"/>
              </a:spcBef>
              <a:spcAft>
                <a:spcPct val="0"/>
              </a:spcAft>
            </a:pPr>
            <a:r>
              <a:rPr lang="en-US" sz="2000" b="1" i="1" dirty="0">
                <a:solidFill>
                  <a:srgbClr val="003300"/>
                </a:solidFill>
                <a:latin typeface="Times New Roman" panose="02020603050405020304" pitchFamily="18" charset="0"/>
                <a:cs typeface="Times New Roman" panose="02020603050405020304" pitchFamily="18" charset="0"/>
              </a:rPr>
              <a:t>Pycnora praestabilis </a:t>
            </a:r>
            <a:endParaRPr lang="ru-RU" sz="2000" b="1" i="1" dirty="0">
              <a:solidFill>
                <a:srgbClr val="0033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2000" dirty="0">
                <a:latin typeface="Times New Roman" panose="02020603050405020304" pitchFamily="18" charset="0"/>
                <a:cs typeface="Times New Roman" panose="02020603050405020304" pitchFamily="18" charset="0"/>
              </a:rPr>
              <a:t>(Nyl.) Hafellner</a:t>
            </a:r>
            <a:endParaRPr lang="ru-RU" sz="2000" b="1"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7149ABB8-AFC9-4200-9C37-D8E2AD7617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33"/>
          <a:stretch/>
        </p:blipFill>
        <p:spPr>
          <a:xfrm>
            <a:off x="8109168" y="607280"/>
            <a:ext cx="3925044" cy="2274210"/>
          </a:xfrm>
          <a:prstGeom prst="rect">
            <a:avLst/>
          </a:prstGeom>
        </p:spPr>
      </p:pic>
      <p:sp>
        <p:nvSpPr>
          <p:cNvPr id="10" name="Номер слайда 2">
            <a:extLst>
              <a:ext uri="{FF2B5EF4-FFF2-40B4-BE49-F238E27FC236}">
                <a16:creationId xmlns:a16="http://schemas.microsoft.com/office/drawing/2014/main" id="{A9FA253B-187B-461E-8983-92B657CF7383}"/>
              </a:ext>
            </a:extLst>
          </p:cNvPr>
          <p:cNvSpPr txBox="1">
            <a:spLocks/>
          </p:cNvSpPr>
          <p:nvPr/>
        </p:nvSpPr>
        <p:spPr>
          <a:xfrm>
            <a:off x="11685181" y="6498444"/>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17</a:t>
            </a:fld>
            <a:endParaRPr lang="en-US" sz="2000"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A0AB95A4-A96A-4F4D-8D01-45E84168AC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5638" y="259837"/>
            <a:ext cx="4324116" cy="2803298"/>
          </a:xfrm>
          <a:prstGeom prst="rect">
            <a:avLst/>
          </a:prstGeom>
        </p:spPr>
      </p:pic>
      <p:pic>
        <p:nvPicPr>
          <p:cNvPr id="12" name="Рисунок 11">
            <a:extLst>
              <a:ext uri="{FF2B5EF4-FFF2-40B4-BE49-F238E27FC236}">
                <a16:creationId xmlns:a16="http://schemas.microsoft.com/office/drawing/2014/main" id="{8E60E870-A146-42C6-B6F2-F1BB0825CE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74222" y="266622"/>
            <a:ext cx="2942691" cy="2938124"/>
          </a:xfrm>
          <a:prstGeom prst="rect">
            <a:avLst/>
          </a:prstGeom>
        </p:spPr>
      </p:pic>
      <p:pic>
        <p:nvPicPr>
          <p:cNvPr id="13" name="Рисунок 12">
            <a:extLst>
              <a:ext uri="{FF2B5EF4-FFF2-40B4-BE49-F238E27FC236}">
                <a16:creationId xmlns:a16="http://schemas.microsoft.com/office/drawing/2014/main" id="{60D7BC49-F12A-4F2E-95C7-80377968E7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59552" y="4195855"/>
            <a:ext cx="3596160" cy="2576909"/>
          </a:xfrm>
          <a:prstGeom prst="rect">
            <a:avLst/>
          </a:prstGeom>
        </p:spPr>
      </p:pic>
      <p:sp>
        <p:nvSpPr>
          <p:cNvPr id="14" name="Прямоугольник 13">
            <a:extLst>
              <a:ext uri="{FF2B5EF4-FFF2-40B4-BE49-F238E27FC236}">
                <a16:creationId xmlns:a16="http://schemas.microsoft.com/office/drawing/2014/main" id="{C818BD1B-8D85-41BE-B499-6FBFD8766B15}"/>
              </a:ext>
            </a:extLst>
          </p:cNvPr>
          <p:cNvSpPr/>
          <p:nvPr/>
        </p:nvSpPr>
        <p:spPr>
          <a:xfrm>
            <a:off x="4155956" y="3204746"/>
            <a:ext cx="4112863" cy="707886"/>
          </a:xfrm>
          <a:prstGeom prst="rect">
            <a:avLst/>
          </a:prstGeom>
        </p:spPr>
        <p:txBody>
          <a:bodyPr wrap="square">
            <a:spAutoFit/>
          </a:bodyPr>
          <a:lstStyle/>
          <a:p>
            <a:pPr algn="ctr" defTabSz="914400">
              <a:buClr>
                <a:srgbClr val="ED7D31">
                  <a:lumMod val="50000"/>
                </a:srgbClr>
              </a:buClr>
              <a:defRPr/>
            </a:pPr>
            <a:r>
              <a:rPr lang="en-US" sz="2000" b="1" i="1" kern="0" dirty="0">
                <a:solidFill>
                  <a:srgbClr val="003300"/>
                </a:solidFill>
                <a:latin typeface="Times New Roman" panose="02020603050405020304" pitchFamily="18" charset="0"/>
                <a:cs typeface="Times New Roman" panose="02020603050405020304" pitchFamily="18" charset="0"/>
              </a:rPr>
              <a:t>Myriolecis persimilis </a:t>
            </a:r>
            <a:endParaRPr lang="ru-RU" sz="2000" b="1" i="1" kern="0" dirty="0">
              <a:solidFill>
                <a:srgbClr val="003300"/>
              </a:solidFill>
              <a:latin typeface="Times New Roman" panose="02020603050405020304" pitchFamily="18" charset="0"/>
              <a:cs typeface="Times New Roman" panose="02020603050405020304" pitchFamily="18" charset="0"/>
            </a:endParaRPr>
          </a:p>
          <a:p>
            <a:pPr algn="ctr" defTabSz="914400">
              <a:buClr>
                <a:srgbClr val="ED7D31">
                  <a:lumMod val="50000"/>
                </a:srgbClr>
              </a:buClr>
              <a:defRPr/>
            </a:pPr>
            <a:r>
              <a:rPr lang="en-US" sz="2000" kern="0" dirty="0">
                <a:solidFill>
                  <a:sysClr val="windowText" lastClr="000000"/>
                </a:solidFill>
                <a:latin typeface="Times New Roman" panose="02020603050405020304" pitchFamily="18" charset="0"/>
                <a:cs typeface="Times New Roman" panose="02020603050405020304" pitchFamily="18" charset="0"/>
              </a:rPr>
              <a:t>(Th. Fr.) Śliwa, Zhao Xin &amp; Lumbsch</a:t>
            </a:r>
            <a:endParaRPr lang="ru-RU" sz="2000" b="1"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AB4BCF60-11B7-44A0-A7AC-2F9F17D2836A}"/>
              </a:ext>
            </a:extLst>
          </p:cNvPr>
          <p:cNvSpPr/>
          <p:nvPr/>
        </p:nvSpPr>
        <p:spPr>
          <a:xfrm>
            <a:off x="81511" y="3075057"/>
            <a:ext cx="4458243" cy="707886"/>
          </a:xfrm>
          <a:prstGeom prst="rect">
            <a:avLst/>
          </a:prstGeom>
        </p:spPr>
        <p:txBody>
          <a:bodyPr wrap="square">
            <a:spAutoFit/>
          </a:bodyPr>
          <a:lstStyle/>
          <a:p>
            <a:pPr lvl="0" algn="ctr" defTabSz="914400">
              <a:buClr>
                <a:srgbClr val="ED7D31">
                  <a:lumMod val="50000"/>
                </a:srgbClr>
              </a:buClr>
              <a:defRPr/>
            </a:pPr>
            <a:r>
              <a:rPr lang="en-US" sz="2000" b="1" i="1" kern="0" dirty="0">
                <a:solidFill>
                  <a:srgbClr val="003300"/>
                </a:solidFill>
                <a:latin typeface="Times New Roman" panose="02020603050405020304" pitchFamily="18" charset="0"/>
                <a:cs typeface="Times New Roman" panose="02020603050405020304" pitchFamily="18" charset="0"/>
              </a:rPr>
              <a:t>Mycomicrothelia confusa </a:t>
            </a:r>
            <a:endParaRPr lang="ru-RU" sz="2000" b="1" i="1" kern="0" dirty="0">
              <a:solidFill>
                <a:srgbClr val="003300"/>
              </a:solidFill>
              <a:latin typeface="Times New Roman" panose="02020603050405020304" pitchFamily="18" charset="0"/>
              <a:cs typeface="Times New Roman" panose="02020603050405020304" pitchFamily="18" charset="0"/>
            </a:endParaRPr>
          </a:p>
          <a:p>
            <a:pPr lvl="0" algn="ctr" defTabSz="914400">
              <a:buClr>
                <a:srgbClr val="ED7D31">
                  <a:lumMod val="50000"/>
                </a:srgbClr>
              </a:buClr>
              <a:defRPr/>
            </a:pPr>
            <a:r>
              <a:rPr lang="en-US" sz="2000" kern="0" dirty="0">
                <a:solidFill>
                  <a:sysClr val="windowText" lastClr="000000"/>
                </a:solidFill>
                <a:latin typeface="Times New Roman" panose="02020603050405020304" pitchFamily="18" charset="0"/>
                <a:cs typeface="Times New Roman" panose="02020603050405020304" pitchFamily="18" charset="0"/>
              </a:rPr>
              <a:t>D. Hawksw.</a:t>
            </a:r>
            <a:endParaRPr kumimoji="0" lang="ru-RU" sz="20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 name="Прямоугольник 15">
            <a:extLst>
              <a:ext uri="{FF2B5EF4-FFF2-40B4-BE49-F238E27FC236}">
                <a16:creationId xmlns:a16="http://schemas.microsoft.com/office/drawing/2014/main" id="{25FEA7FF-728E-45B9-844D-6A68B7DFFD44}"/>
              </a:ext>
            </a:extLst>
          </p:cNvPr>
          <p:cNvSpPr/>
          <p:nvPr/>
        </p:nvSpPr>
        <p:spPr>
          <a:xfrm>
            <a:off x="6815471" y="5286586"/>
            <a:ext cx="3870251" cy="707886"/>
          </a:xfrm>
          <a:prstGeom prst="rect">
            <a:avLst/>
          </a:prstGeom>
        </p:spPr>
        <p:txBody>
          <a:bodyPr wrap="square">
            <a:spAutoFit/>
          </a:bodyPr>
          <a:lstStyle/>
          <a:p>
            <a:pPr lvl="0" algn="ctr" defTabSz="914400">
              <a:buClr>
                <a:srgbClr val="ED7D31">
                  <a:lumMod val="50000"/>
                </a:srgbClr>
              </a:buClr>
              <a:defRPr/>
            </a:pPr>
            <a:r>
              <a:rPr lang="en-US" sz="2000" b="1" i="1" kern="0" dirty="0">
                <a:solidFill>
                  <a:srgbClr val="003300"/>
                </a:solidFill>
                <a:latin typeface="Times New Roman" panose="02020603050405020304" pitchFamily="18" charset="0"/>
                <a:cs typeface="Times New Roman" panose="02020603050405020304" pitchFamily="18" charset="0"/>
              </a:rPr>
              <a:t>Violella fucata </a:t>
            </a:r>
            <a:endParaRPr lang="ru-RU" sz="2000" b="1" i="1" kern="0" dirty="0">
              <a:solidFill>
                <a:srgbClr val="003300"/>
              </a:solidFill>
              <a:latin typeface="Times New Roman" panose="02020603050405020304" pitchFamily="18" charset="0"/>
              <a:cs typeface="Times New Roman" panose="02020603050405020304" pitchFamily="18" charset="0"/>
            </a:endParaRPr>
          </a:p>
          <a:p>
            <a:pPr lvl="0" algn="ctr" defTabSz="914400">
              <a:buClr>
                <a:srgbClr val="ED7D31">
                  <a:lumMod val="50000"/>
                </a:srgbClr>
              </a:buClr>
              <a:defRPr/>
            </a:pPr>
            <a:r>
              <a:rPr lang="en-US" sz="2000" kern="0" dirty="0">
                <a:solidFill>
                  <a:sysClr val="windowText" lastClr="000000"/>
                </a:solidFill>
                <a:latin typeface="Times New Roman" panose="02020603050405020304" pitchFamily="18" charset="0"/>
                <a:cs typeface="Times New Roman" panose="02020603050405020304" pitchFamily="18" charset="0"/>
              </a:rPr>
              <a:t>(Stirt.) T. Sprib</a:t>
            </a:r>
            <a:r>
              <a:rPr lang="ru-RU" sz="2000" kern="0" dirty="0">
                <a:solidFill>
                  <a:sysClr val="windowText" lastClr="000000"/>
                </a:solidFill>
                <a:latin typeface="Times New Roman" panose="02020603050405020304" pitchFamily="18" charset="0"/>
                <a:cs typeface="Times New Roman" panose="02020603050405020304" pitchFamily="18" charset="0"/>
              </a:rPr>
              <a:t>.</a:t>
            </a:r>
            <a:r>
              <a:rPr kumimoji="0" lang="ru-RU" sz="20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E38A9AC-C3D5-4662-A1F3-7B655AFB22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52378" y="4291566"/>
            <a:ext cx="3775739" cy="2437719"/>
          </a:xfrm>
          <a:prstGeom prst="rect">
            <a:avLst/>
          </a:prstGeom>
        </p:spPr>
      </p:pic>
      <p:sp>
        <p:nvSpPr>
          <p:cNvPr id="4" name="Прямоугольник 3">
            <a:extLst>
              <a:ext uri="{FF2B5EF4-FFF2-40B4-BE49-F238E27FC236}">
                <a16:creationId xmlns:a16="http://schemas.microsoft.com/office/drawing/2014/main" id="{7FFDEE8B-318E-46A8-AAFE-8F792E8812CA}"/>
              </a:ext>
            </a:extLst>
          </p:cNvPr>
          <p:cNvSpPr/>
          <p:nvPr/>
        </p:nvSpPr>
        <p:spPr>
          <a:xfrm>
            <a:off x="4694236" y="5212528"/>
            <a:ext cx="3618614" cy="707886"/>
          </a:xfrm>
          <a:prstGeom prst="rect">
            <a:avLst/>
          </a:prstGeom>
        </p:spPr>
        <p:txBody>
          <a:bodyPr wrap="square">
            <a:spAutoFit/>
          </a:bodyPr>
          <a:lstStyle/>
          <a:p>
            <a:pPr lvl="0" algn="ctr">
              <a:buClr>
                <a:srgbClr val="ED7D31">
                  <a:lumMod val="50000"/>
                </a:srgbClr>
              </a:buClr>
              <a:defRPr/>
            </a:pPr>
            <a:r>
              <a:rPr lang="en-US" sz="2000" b="1" i="1" kern="0" dirty="0">
                <a:solidFill>
                  <a:srgbClr val="003300"/>
                </a:solidFill>
                <a:latin typeface="Times New Roman" panose="02020603050405020304" pitchFamily="18" charset="0"/>
                <a:cs typeface="Times New Roman" panose="02020603050405020304" pitchFamily="18" charset="0"/>
              </a:rPr>
              <a:t>Hypogymnia tubulosa </a:t>
            </a:r>
            <a:endParaRPr lang="ru-RU" sz="2000" b="1" i="1" kern="0" dirty="0">
              <a:solidFill>
                <a:srgbClr val="003300"/>
              </a:solidFill>
              <a:latin typeface="Times New Roman" panose="02020603050405020304" pitchFamily="18" charset="0"/>
              <a:cs typeface="Times New Roman" panose="02020603050405020304" pitchFamily="18" charset="0"/>
            </a:endParaRPr>
          </a:p>
          <a:p>
            <a:pPr lvl="0" algn="ctr">
              <a:buClr>
                <a:srgbClr val="ED7D31">
                  <a:lumMod val="50000"/>
                </a:srgbClr>
              </a:buClr>
              <a:defRPr/>
            </a:pPr>
            <a:r>
              <a:rPr lang="en-US" sz="2000" kern="0" dirty="0">
                <a:latin typeface="Times New Roman" panose="02020603050405020304" pitchFamily="18" charset="0"/>
                <a:cs typeface="Times New Roman" panose="02020603050405020304" pitchFamily="18" charset="0"/>
              </a:rPr>
              <a:t>(Schaer.) Hav.</a:t>
            </a:r>
          </a:p>
        </p:txBody>
      </p:sp>
      <p:sp>
        <p:nvSpPr>
          <p:cNvPr id="5" name="Прямоугольник 4">
            <a:extLst>
              <a:ext uri="{FF2B5EF4-FFF2-40B4-BE49-F238E27FC236}">
                <a16:creationId xmlns:a16="http://schemas.microsoft.com/office/drawing/2014/main" id="{43369395-44C5-4648-8637-97B05746C5E3}"/>
              </a:ext>
            </a:extLst>
          </p:cNvPr>
          <p:cNvSpPr/>
          <p:nvPr/>
        </p:nvSpPr>
        <p:spPr>
          <a:xfrm>
            <a:off x="251637" y="176159"/>
            <a:ext cx="11832765" cy="584775"/>
          </a:xfrm>
          <a:prstGeom prst="rect">
            <a:avLst/>
          </a:prstGeom>
        </p:spPr>
        <p:txBody>
          <a:bodyPr wrap="square">
            <a:spAutoFit/>
          </a:bodyPr>
          <a:lstStyle/>
          <a:p>
            <a:pPr lvl="0" algn="ctr">
              <a:buClr>
                <a:srgbClr val="ED7D31">
                  <a:lumMod val="50000"/>
                </a:srgbClr>
              </a:buClr>
              <a:defRPr/>
            </a:pPr>
            <a:r>
              <a:rPr lang="en-US" sz="3200" b="1" kern="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SPECIES TYPICAL FOR FOREST ECOLOGY </a:t>
            </a:r>
            <a:endParaRPr kumimoji="0" lang="ru-RU" sz="1400" b="0"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0D08514C-0F35-448F-A7DD-D0F43D7DB8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r="-342"/>
          <a:stretch/>
        </p:blipFill>
        <p:spPr>
          <a:xfrm>
            <a:off x="57288" y="911123"/>
            <a:ext cx="3474871" cy="2517877"/>
          </a:xfrm>
          <a:prstGeom prst="rect">
            <a:avLst/>
          </a:prstGeom>
        </p:spPr>
      </p:pic>
      <p:sp>
        <p:nvSpPr>
          <p:cNvPr id="8" name="Прямоугольник 7">
            <a:extLst>
              <a:ext uri="{FF2B5EF4-FFF2-40B4-BE49-F238E27FC236}">
                <a16:creationId xmlns:a16="http://schemas.microsoft.com/office/drawing/2014/main" id="{D9838146-9F26-4192-8BA3-B05005976E01}"/>
              </a:ext>
            </a:extLst>
          </p:cNvPr>
          <p:cNvSpPr/>
          <p:nvPr/>
        </p:nvSpPr>
        <p:spPr>
          <a:xfrm>
            <a:off x="594733" y="3429000"/>
            <a:ext cx="2345515" cy="707886"/>
          </a:xfrm>
          <a:prstGeom prst="rect">
            <a:avLst/>
          </a:prstGeom>
        </p:spPr>
        <p:txBody>
          <a:bodyPr wrap="none">
            <a:spAutoFit/>
          </a:bodyPr>
          <a:lstStyle/>
          <a:p>
            <a:pPr algn="ctr"/>
            <a:r>
              <a:rPr lang="en-US" sz="2000" b="1" i="1" kern="0" dirty="0">
                <a:solidFill>
                  <a:srgbClr val="003300"/>
                </a:solidFill>
                <a:latin typeface="Times New Roman" panose="02020603050405020304" pitchFamily="18" charset="0"/>
                <a:cs typeface="Times New Roman" panose="02020603050405020304" pitchFamily="18" charset="0"/>
              </a:rPr>
              <a:t>Alyxoria varia </a:t>
            </a:r>
            <a:endParaRPr lang="ru-RU" sz="2000" b="1" i="1" kern="0" dirty="0">
              <a:solidFill>
                <a:srgbClr val="003300"/>
              </a:solidFill>
              <a:latin typeface="Times New Roman" panose="02020603050405020304" pitchFamily="18" charset="0"/>
              <a:cs typeface="Times New Roman" panose="02020603050405020304" pitchFamily="18" charset="0"/>
            </a:endParaRPr>
          </a:p>
          <a:p>
            <a:pPr algn="ctr"/>
            <a:r>
              <a:rPr lang="en-US" sz="2000" kern="0" dirty="0">
                <a:solidFill>
                  <a:prstClr val="black"/>
                </a:solidFill>
                <a:latin typeface="Times New Roman" panose="02020603050405020304" pitchFamily="18" charset="0"/>
                <a:cs typeface="Times New Roman" panose="02020603050405020304" pitchFamily="18" charset="0"/>
              </a:rPr>
              <a:t>(Pers.) Ertz &amp; Tehler</a:t>
            </a:r>
            <a:endParaRPr lang="ru-RU" sz="2000" dirty="0"/>
          </a:p>
        </p:txBody>
      </p:sp>
      <p:pic>
        <p:nvPicPr>
          <p:cNvPr id="9" name="Рисунок 8">
            <a:extLst>
              <a:ext uri="{FF2B5EF4-FFF2-40B4-BE49-F238E27FC236}">
                <a16:creationId xmlns:a16="http://schemas.microsoft.com/office/drawing/2014/main" id="{DD560FE3-843F-4948-9578-36AF32FF8D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53282" y="829725"/>
            <a:ext cx="3775740" cy="2680672"/>
          </a:xfrm>
          <a:prstGeom prst="rect">
            <a:avLst/>
          </a:prstGeom>
        </p:spPr>
      </p:pic>
      <p:sp>
        <p:nvSpPr>
          <p:cNvPr id="10" name="Прямоугольник 9">
            <a:extLst>
              <a:ext uri="{FF2B5EF4-FFF2-40B4-BE49-F238E27FC236}">
                <a16:creationId xmlns:a16="http://schemas.microsoft.com/office/drawing/2014/main" id="{36A51881-814E-48EB-A4E4-F6016F94BD3C}"/>
              </a:ext>
            </a:extLst>
          </p:cNvPr>
          <p:cNvSpPr/>
          <p:nvPr/>
        </p:nvSpPr>
        <p:spPr>
          <a:xfrm>
            <a:off x="4694236" y="3454574"/>
            <a:ext cx="1953743" cy="707886"/>
          </a:xfrm>
          <a:prstGeom prst="rect">
            <a:avLst/>
          </a:prstGeom>
        </p:spPr>
        <p:txBody>
          <a:bodyPr wrap="square">
            <a:spAutoFit/>
          </a:bodyPr>
          <a:lstStyle/>
          <a:p>
            <a:pPr algn="ctr"/>
            <a:r>
              <a:rPr lang="sv-SE" sz="2000" b="1" i="1" kern="0" dirty="0">
                <a:solidFill>
                  <a:srgbClr val="003300"/>
                </a:solidFill>
                <a:latin typeface="Times New Roman" panose="02020603050405020304" pitchFamily="18" charset="0"/>
                <a:cs typeface="Times New Roman" panose="02020603050405020304" pitchFamily="18" charset="0"/>
              </a:rPr>
              <a:t>Biatora helvola </a:t>
            </a:r>
            <a:endParaRPr lang="ru-RU" sz="2000" b="1" i="1" kern="0" dirty="0">
              <a:solidFill>
                <a:srgbClr val="003300"/>
              </a:solidFill>
              <a:latin typeface="Times New Roman" panose="02020603050405020304" pitchFamily="18" charset="0"/>
              <a:cs typeface="Times New Roman" panose="02020603050405020304" pitchFamily="18" charset="0"/>
            </a:endParaRPr>
          </a:p>
          <a:p>
            <a:pPr algn="ctr"/>
            <a:r>
              <a:rPr lang="sv-SE" sz="2000" kern="0" dirty="0">
                <a:solidFill>
                  <a:prstClr val="black"/>
                </a:solidFill>
                <a:latin typeface="Times New Roman" panose="02020603050405020304" pitchFamily="18" charset="0"/>
                <a:cs typeface="Times New Roman" panose="02020603050405020304" pitchFamily="18" charset="0"/>
              </a:rPr>
              <a:t>Körb. ex Hellb.</a:t>
            </a:r>
            <a:endParaRPr lang="ru-RU" sz="2000" dirty="0"/>
          </a:p>
        </p:txBody>
      </p:sp>
      <p:pic>
        <p:nvPicPr>
          <p:cNvPr id="11" name="Рисунок 10">
            <a:extLst>
              <a:ext uri="{FF2B5EF4-FFF2-40B4-BE49-F238E27FC236}">
                <a16:creationId xmlns:a16="http://schemas.microsoft.com/office/drawing/2014/main" id="{E79152DD-0355-4ACE-8EB1-D8BB6825DD6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75465" y="937586"/>
            <a:ext cx="3943179" cy="2768529"/>
          </a:xfrm>
          <a:prstGeom prst="rect">
            <a:avLst/>
          </a:prstGeom>
        </p:spPr>
      </p:pic>
      <p:sp>
        <p:nvSpPr>
          <p:cNvPr id="12" name="Прямоугольник 11">
            <a:extLst>
              <a:ext uri="{FF2B5EF4-FFF2-40B4-BE49-F238E27FC236}">
                <a16:creationId xmlns:a16="http://schemas.microsoft.com/office/drawing/2014/main" id="{D717B0CC-514E-4125-AB11-E9BD41F8D52C}"/>
              </a:ext>
            </a:extLst>
          </p:cNvPr>
          <p:cNvSpPr/>
          <p:nvPr/>
        </p:nvSpPr>
        <p:spPr>
          <a:xfrm>
            <a:off x="8365292" y="3706115"/>
            <a:ext cx="3231975" cy="707886"/>
          </a:xfrm>
          <a:prstGeom prst="rect">
            <a:avLst/>
          </a:prstGeom>
        </p:spPr>
        <p:txBody>
          <a:bodyPr wrap="none">
            <a:spAutoFit/>
          </a:bodyPr>
          <a:lstStyle/>
          <a:p>
            <a:pPr algn="ctr"/>
            <a:r>
              <a:rPr lang="en-US" sz="2000" b="1" i="1" kern="0" dirty="0">
                <a:solidFill>
                  <a:srgbClr val="003300"/>
                </a:solidFill>
                <a:latin typeface="Times New Roman" panose="02020603050405020304" pitchFamily="18" charset="0"/>
                <a:cs typeface="Times New Roman" panose="02020603050405020304" pitchFamily="18" charset="0"/>
              </a:rPr>
              <a:t>Chaenotheca chrysocephala </a:t>
            </a:r>
            <a:endParaRPr lang="ru-RU" sz="2000" b="1" i="1" kern="0" dirty="0">
              <a:solidFill>
                <a:srgbClr val="003300"/>
              </a:solidFill>
              <a:latin typeface="Times New Roman" panose="02020603050405020304" pitchFamily="18" charset="0"/>
              <a:cs typeface="Times New Roman" panose="02020603050405020304" pitchFamily="18" charset="0"/>
            </a:endParaRPr>
          </a:p>
          <a:p>
            <a:pPr algn="ctr"/>
            <a:r>
              <a:rPr lang="en-US" sz="2000" kern="0" dirty="0">
                <a:solidFill>
                  <a:prstClr val="black"/>
                </a:solidFill>
                <a:latin typeface="Times New Roman" panose="02020603050405020304" pitchFamily="18" charset="0"/>
                <a:cs typeface="Times New Roman" panose="02020603050405020304" pitchFamily="18" charset="0"/>
              </a:rPr>
              <a:t>(Turner ex Ach.) Th. Fr.</a:t>
            </a:r>
            <a:endParaRPr lang="ru-RU" sz="2000" dirty="0"/>
          </a:p>
        </p:txBody>
      </p:sp>
      <p:sp>
        <p:nvSpPr>
          <p:cNvPr id="14" name="Номер слайда 2">
            <a:extLst>
              <a:ext uri="{FF2B5EF4-FFF2-40B4-BE49-F238E27FC236}">
                <a16:creationId xmlns:a16="http://schemas.microsoft.com/office/drawing/2014/main" id="{731D4D35-76A7-4C20-8B2E-8F514ED4B9A1}"/>
              </a:ext>
            </a:extLst>
          </p:cNvPr>
          <p:cNvSpPr txBox="1">
            <a:spLocks/>
          </p:cNvSpPr>
          <p:nvPr/>
        </p:nvSpPr>
        <p:spPr>
          <a:xfrm>
            <a:off x="11685181" y="6498444"/>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18</a:t>
            </a:fld>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68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F5DDF2A-DEDE-4071-8E47-56CB10399B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326" y="1862306"/>
            <a:ext cx="4255785" cy="2854316"/>
          </a:xfrm>
          <a:prstGeom prst="rect">
            <a:avLst/>
          </a:prstGeom>
        </p:spPr>
      </p:pic>
      <p:sp>
        <p:nvSpPr>
          <p:cNvPr id="4" name="Прямоугольник 3">
            <a:extLst>
              <a:ext uri="{FF2B5EF4-FFF2-40B4-BE49-F238E27FC236}">
                <a16:creationId xmlns:a16="http://schemas.microsoft.com/office/drawing/2014/main" id="{033F35B8-448E-49C9-91DD-A767ED026104}"/>
              </a:ext>
            </a:extLst>
          </p:cNvPr>
          <p:cNvSpPr/>
          <p:nvPr/>
        </p:nvSpPr>
        <p:spPr>
          <a:xfrm>
            <a:off x="0" y="4813376"/>
            <a:ext cx="4026502" cy="707886"/>
          </a:xfrm>
          <a:prstGeom prst="rect">
            <a:avLst/>
          </a:prstGeom>
        </p:spPr>
        <p:txBody>
          <a:bodyPr wrap="square">
            <a:spAutoFit/>
          </a:bodyPr>
          <a:lstStyle/>
          <a:p>
            <a:pPr marL="377100" lvl="0" algn="ctr">
              <a:buClr>
                <a:srgbClr val="54A021">
                  <a:lumMod val="50000"/>
                </a:srgbClr>
              </a:buClr>
              <a:buSzPct val="100000"/>
              <a:defRPr/>
            </a:pPr>
            <a:r>
              <a:rPr lang="en-US" sz="2000" b="1" i="1" kern="0" dirty="0">
                <a:solidFill>
                  <a:srgbClr val="003300"/>
                </a:solidFill>
                <a:latin typeface="Times New Roman" panose="02020603050405020304" pitchFamily="18" charset="0"/>
                <a:cs typeface="Times New Roman" panose="02020603050405020304" pitchFamily="18" charset="0"/>
              </a:rPr>
              <a:t>Melanelixia subargentifera </a:t>
            </a:r>
            <a:endParaRPr lang="ru-RU" sz="2000" b="1" i="1" kern="0" dirty="0">
              <a:solidFill>
                <a:srgbClr val="003300"/>
              </a:solidFill>
              <a:latin typeface="Times New Roman" panose="02020603050405020304" pitchFamily="18" charset="0"/>
              <a:cs typeface="Times New Roman" panose="02020603050405020304" pitchFamily="18" charset="0"/>
            </a:endParaRPr>
          </a:p>
          <a:p>
            <a:pPr marL="377100" lvl="0" algn="ctr">
              <a:buClr>
                <a:srgbClr val="54A021">
                  <a:lumMod val="50000"/>
                </a:srgbClr>
              </a:buClr>
              <a:buSzPct val="100000"/>
              <a:defRPr/>
            </a:pPr>
            <a:r>
              <a:rPr lang="en-US" sz="2000" kern="0" dirty="0">
                <a:solidFill>
                  <a:prstClr val="black"/>
                </a:solidFill>
                <a:latin typeface="Times New Roman" panose="02020603050405020304" pitchFamily="18" charset="0"/>
                <a:cs typeface="Times New Roman" panose="02020603050405020304" pitchFamily="18" charset="0"/>
              </a:rPr>
              <a:t>(Nyl.) O. Blanco et al.</a:t>
            </a:r>
            <a:endParaRPr lang="ru-RU" sz="2000" b="1" kern="0" dirty="0">
              <a:solidFill>
                <a:srgbClr val="003300"/>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48BD07C1-BBE8-4D51-89E1-9C06C5ECFFEA}"/>
              </a:ext>
            </a:extLst>
          </p:cNvPr>
          <p:cNvSpPr/>
          <p:nvPr/>
        </p:nvSpPr>
        <p:spPr>
          <a:xfrm>
            <a:off x="106326" y="401474"/>
            <a:ext cx="11578855" cy="1077218"/>
          </a:xfrm>
          <a:prstGeom prst="rect">
            <a:avLst/>
          </a:prstGeom>
        </p:spPr>
        <p:txBody>
          <a:bodyPr wrap="square">
            <a:spAutoFit/>
          </a:bodyPr>
          <a:lstStyle/>
          <a:p>
            <a:pPr algn="ctr"/>
            <a:r>
              <a:rPr lang="en-US" sz="32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INDICATORS OF </a:t>
            </a:r>
            <a:r>
              <a:rPr lang="en-US" altLang="ru-RU" sz="32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OLD-WORLD</a:t>
            </a:r>
            <a:r>
              <a:rPr lang="en-US" sz="32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WELL-PRESERVED PARK COMMUNITIES</a:t>
            </a:r>
            <a:endParaRPr lang="ru-RU" sz="32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Номер слайда 2">
            <a:extLst>
              <a:ext uri="{FF2B5EF4-FFF2-40B4-BE49-F238E27FC236}">
                <a16:creationId xmlns:a16="http://schemas.microsoft.com/office/drawing/2014/main" id="{2F1DF59F-2040-4B39-8B29-7D14F9252FE3}"/>
              </a:ext>
            </a:extLst>
          </p:cNvPr>
          <p:cNvSpPr txBox="1">
            <a:spLocks/>
          </p:cNvSpPr>
          <p:nvPr/>
        </p:nvSpPr>
        <p:spPr>
          <a:xfrm>
            <a:off x="11685181" y="6498444"/>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19</a:t>
            </a:fld>
            <a:endParaRPr lang="en-US" sz="20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642E3A68-E9E6-4275-BA1B-3DF76D09CB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7497" y="1852167"/>
            <a:ext cx="3824792" cy="2937883"/>
          </a:xfrm>
          <a:prstGeom prst="rect">
            <a:avLst/>
          </a:prstGeom>
        </p:spPr>
      </p:pic>
      <p:sp>
        <p:nvSpPr>
          <p:cNvPr id="8" name="Прямоугольник 7">
            <a:extLst>
              <a:ext uri="{FF2B5EF4-FFF2-40B4-BE49-F238E27FC236}">
                <a16:creationId xmlns:a16="http://schemas.microsoft.com/office/drawing/2014/main" id="{2B4FCF75-FCD3-4F83-865A-27384DA4D656}"/>
              </a:ext>
            </a:extLst>
          </p:cNvPr>
          <p:cNvSpPr/>
          <p:nvPr/>
        </p:nvSpPr>
        <p:spPr>
          <a:xfrm>
            <a:off x="4430141" y="4916633"/>
            <a:ext cx="3824792" cy="707886"/>
          </a:xfrm>
          <a:prstGeom prst="rect">
            <a:avLst/>
          </a:prstGeom>
        </p:spPr>
        <p:txBody>
          <a:bodyPr wrap="square">
            <a:spAutoFit/>
          </a:bodyPr>
          <a:lstStyle/>
          <a:p>
            <a:pPr algn="ctr">
              <a:defRPr/>
            </a:pPr>
            <a:r>
              <a:rPr lang="en-US" sz="2000" b="1" i="1" kern="0" dirty="0">
                <a:solidFill>
                  <a:srgbClr val="003300"/>
                </a:solidFill>
                <a:latin typeface="Times New Roman" panose="02020603050405020304" pitchFamily="18" charset="0"/>
                <a:cs typeface="Times New Roman" panose="02020603050405020304" pitchFamily="18" charset="0"/>
              </a:rPr>
              <a:t>Parmelina tiliacea </a:t>
            </a:r>
            <a:endParaRPr lang="ru-RU" sz="2000" b="1" i="1" kern="0" dirty="0">
              <a:solidFill>
                <a:srgbClr val="003300"/>
              </a:solidFill>
              <a:latin typeface="Times New Roman" panose="02020603050405020304" pitchFamily="18" charset="0"/>
              <a:cs typeface="Times New Roman" panose="02020603050405020304" pitchFamily="18" charset="0"/>
            </a:endParaRPr>
          </a:p>
          <a:p>
            <a:pPr algn="ctr">
              <a:defRPr/>
            </a:pPr>
            <a:r>
              <a:rPr lang="en-US" sz="2000" kern="0" dirty="0">
                <a:solidFill>
                  <a:sysClr val="windowText" lastClr="000000"/>
                </a:solidFill>
                <a:latin typeface="Times New Roman" panose="02020603050405020304" pitchFamily="18" charset="0"/>
                <a:cs typeface="Times New Roman" panose="02020603050405020304" pitchFamily="18" charset="0"/>
              </a:rPr>
              <a:t>(Hoffm.) Hale</a:t>
            </a:r>
            <a:endParaRPr lang="ru-RU" sz="2000" b="1" kern="0" dirty="0">
              <a:solidFill>
                <a:srgbClr val="003300"/>
              </a:solidFill>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0D0C1B16-1FE2-4589-AC41-D6E32030294D}"/>
              </a:ext>
            </a:extLst>
          </p:cNvPr>
          <p:cNvSpPr/>
          <p:nvPr/>
        </p:nvSpPr>
        <p:spPr>
          <a:xfrm>
            <a:off x="8885337" y="4916633"/>
            <a:ext cx="3053254" cy="707886"/>
          </a:xfrm>
          <a:prstGeom prst="rect">
            <a:avLst/>
          </a:prstGeom>
        </p:spPr>
        <p:txBody>
          <a:bodyPr wrap="square">
            <a:spAutoFit/>
          </a:bodyPr>
          <a:lstStyle/>
          <a:p>
            <a:pPr algn="ctr">
              <a:defRPr/>
            </a:pPr>
            <a:r>
              <a:rPr lang="en-US" sz="2000" b="1" i="1" kern="0" dirty="0">
                <a:solidFill>
                  <a:srgbClr val="003300"/>
                </a:solidFill>
                <a:latin typeface="Times New Roman" panose="02020603050405020304" pitchFamily="18" charset="0"/>
                <a:cs typeface="Times New Roman" panose="02020603050405020304" pitchFamily="18" charset="0"/>
              </a:rPr>
              <a:t>Physconia perisidiosa </a:t>
            </a:r>
            <a:endParaRPr lang="ru-RU" sz="2000" b="1" i="1" kern="0" dirty="0">
              <a:solidFill>
                <a:srgbClr val="003300"/>
              </a:solidFill>
              <a:latin typeface="Times New Roman" panose="02020603050405020304" pitchFamily="18" charset="0"/>
              <a:cs typeface="Times New Roman" panose="02020603050405020304" pitchFamily="18" charset="0"/>
            </a:endParaRPr>
          </a:p>
          <a:p>
            <a:pPr algn="ctr">
              <a:defRPr/>
            </a:pPr>
            <a:r>
              <a:rPr lang="en-US" sz="2000" kern="0" dirty="0">
                <a:latin typeface="Times New Roman" panose="02020603050405020304" pitchFamily="18" charset="0"/>
                <a:cs typeface="Times New Roman" panose="02020603050405020304" pitchFamily="18" charset="0"/>
              </a:rPr>
              <a:t>(Erichsen) Moberg</a:t>
            </a:r>
          </a:p>
        </p:txBody>
      </p:sp>
      <p:pic>
        <p:nvPicPr>
          <p:cNvPr id="12" name="Рисунок 11">
            <a:extLst>
              <a:ext uri="{FF2B5EF4-FFF2-40B4-BE49-F238E27FC236}">
                <a16:creationId xmlns:a16="http://schemas.microsoft.com/office/drawing/2014/main" id="{E1BB5E36-DDAA-4236-AB16-E0FFE64594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58572" y="1814008"/>
            <a:ext cx="3427102" cy="3014199"/>
          </a:xfrm>
          <a:prstGeom prst="rect">
            <a:avLst/>
          </a:prstGeom>
        </p:spPr>
      </p:pic>
    </p:spTree>
    <p:extLst>
      <p:ext uri="{BB962C8B-B14F-4D97-AF65-F5344CB8AC3E}">
        <p14:creationId xmlns:p14="http://schemas.microsoft.com/office/powerpoint/2010/main" val="3604092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F64ECDA-01D9-40F7-8788-B6A94B50F7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6737" y="-12055"/>
            <a:ext cx="9280491" cy="6870055"/>
          </a:xfrm>
          <a:prstGeom prst="rect">
            <a:avLst/>
          </a:prstGeom>
        </p:spPr>
      </p:pic>
      <p:pic>
        <p:nvPicPr>
          <p:cNvPr id="4" name="Рисунок 11">
            <a:extLst>
              <a:ext uri="{FF2B5EF4-FFF2-40B4-BE49-F238E27FC236}">
                <a16:creationId xmlns:a16="http://schemas.microsoft.com/office/drawing/2014/main" id="{E89BCE5D-1685-4BE9-8E94-EE3FBE6336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99059" y="3305611"/>
            <a:ext cx="118969" cy="11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12">
            <a:extLst>
              <a:ext uri="{FF2B5EF4-FFF2-40B4-BE49-F238E27FC236}">
                <a16:creationId xmlns:a16="http://schemas.microsoft.com/office/drawing/2014/main" id="{04457F07-311F-4C1B-9740-9559595CE446}"/>
              </a:ext>
            </a:extLst>
          </p:cNvPr>
          <p:cNvSpPr>
            <a:spLocks noChangeArrowheads="1"/>
          </p:cNvSpPr>
          <p:nvPr/>
        </p:nvSpPr>
        <p:spPr bwMode="auto">
          <a:xfrm>
            <a:off x="5168121" y="3416742"/>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ct val="0"/>
              </a:spcBef>
              <a:buNone/>
              <a:defRPr/>
            </a:pPr>
            <a:r>
              <a:rPr kumimoji="0" lang="ru-RU" altLang="ru-RU"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ME</a:t>
            </a:r>
            <a:r>
              <a:rPr kumimoji="0" lang="ru-RU" altLang="ru-RU"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Ostafyevo</a:t>
            </a:r>
            <a:r>
              <a:rPr kumimoji="0" lang="ru-RU" altLang="ru-RU"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
        <p:nvSpPr>
          <p:cNvPr id="7" name="Номер слайда 2">
            <a:extLst>
              <a:ext uri="{FF2B5EF4-FFF2-40B4-BE49-F238E27FC236}">
                <a16:creationId xmlns:a16="http://schemas.microsoft.com/office/drawing/2014/main" id="{82C94126-3515-48E6-AD1F-6ED981B14CA3}"/>
              </a:ext>
            </a:extLst>
          </p:cNvPr>
          <p:cNvSpPr txBox="1">
            <a:spLocks/>
          </p:cNvSpPr>
          <p:nvPr/>
        </p:nvSpPr>
        <p:spPr>
          <a:xfrm>
            <a:off x="11738343" y="6498444"/>
            <a:ext cx="4536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fld id="{D57F1E4F-1CFF-5643-939E-217C01CDF565}" type="slidenum">
              <a:rPr kumimoji="0" lang="en-US" sz="20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8" name="Рисунок 11">
            <a:extLst>
              <a:ext uri="{FF2B5EF4-FFF2-40B4-BE49-F238E27FC236}">
                <a16:creationId xmlns:a16="http://schemas.microsoft.com/office/drawing/2014/main" id="{95D595BD-7E03-4427-9A37-4011D48BD4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0045" y="1643663"/>
            <a:ext cx="118969" cy="11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a:extLst>
              <a:ext uri="{FF2B5EF4-FFF2-40B4-BE49-F238E27FC236}">
                <a16:creationId xmlns:a16="http://schemas.microsoft.com/office/drawing/2014/main" id="{632B8E87-D9F6-4032-AC00-3BF5B11E24EA}"/>
              </a:ext>
            </a:extLst>
          </p:cNvPr>
          <p:cNvSpPr/>
          <p:nvPr/>
        </p:nvSpPr>
        <p:spPr>
          <a:xfrm>
            <a:off x="5923422" y="1706344"/>
            <a:ext cx="2063385" cy="369332"/>
          </a:xfrm>
          <a:prstGeom prst="rect">
            <a:avLst/>
          </a:prstGeom>
        </p:spPr>
        <p:txBody>
          <a:bodyPr wrap="none">
            <a:spAutoFit/>
          </a:bodyPr>
          <a:lstStyle/>
          <a:p>
            <a:pPr lvl="0"/>
            <a:r>
              <a:rPr lang="en-US" altLang="ru-RU" b="1" dirty="0">
                <a:latin typeface="Times New Roman" panose="02020603050405020304" pitchFamily="18" charset="0"/>
                <a:cs typeface="Times New Roman" panose="02020603050405020304" pitchFamily="18" charset="0"/>
              </a:rPr>
              <a:t>MR</a:t>
            </a:r>
            <a:r>
              <a:rPr kumimoji="0" lang="ru-RU" altLang="ru-RU"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altLang="ru-RU" b="1" dirty="0">
                <a:latin typeface="Times New Roman" panose="02020603050405020304" pitchFamily="18" charset="0"/>
                <a:cs typeface="Times New Roman" panose="02020603050405020304" pitchFamily="18" charset="0"/>
              </a:rPr>
              <a:t>Abramtsevo</a:t>
            </a:r>
            <a:r>
              <a:rPr kumimoji="0" lang="ru-RU" altLang="ru-RU"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kumimoji="0" lang="ru-RU" sz="1800" b="0" i="0" u="none" strike="noStrike" kern="1200" cap="none" spc="0" normalizeH="0" baseline="0" noProof="0" dirty="0">
              <a:ln>
                <a:noFill/>
              </a:ln>
              <a:effectLst/>
              <a:uLnTx/>
              <a:uFillTx/>
              <a:latin typeface="Calibri" panose="020F0502020204030204"/>
              <a:ea typeface="+mn-ea"/>
            </a:endParaRPr>
          </a:p>
        </p:txBody>
      </p:sp>
      <p:pic>
        <p:nvPicPr>
          <p:cNvPr id="9" name="Рисунок 11">
            <a:extLst>
              <a:ext uri="{FF2B5EF4-FFF2-40B4-BE49-F238E27FC236}">
                <a16:creationId xmlns:a16="http://schemas.microsoft.com/office/drawing/2014/main" id="{BC0DD93A-68D6-4A33-8ED3-218EB746DD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9774" y="2930250"/>
            <a:ext cx="118969" cy="11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1">
            <a:extLst>
              <a:ext uri="{FF2B5EF4-FFF2-40B4-BE49-F238E27FC236}">
                <a16:creationId xmlns:a16="http://schemas.microsoft.com/office/drawing/2014/main" id="{24E6D263-1B6C-4E9A-9894-0D7EB1BCDA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8743" y="2930250"/>
            <a:ext cx="118969" cy="11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a:extLst>
              <a:ext uri="{FF2B5EF4-FFF2-40B4-BE49-F238E27FC236}">
                <a16:creationId xmlns:a16="http://schemas.microsoft.com/office/drawing/2014/main" id="{DCA812D1-0517-4BB6-ABFC-0A39DFB8402D}"/>
              </a:ext>
            </a:extLst>
          </p:cNvPr>
          <p:cNvSpPr/>
          <p:nvPr/>
        </p:nvSpPr>
        <p:spPr>
          <a:xfrm>
            <a:off x="5008176" y="2942509"/>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Прямоугольник 12">
            <a:extLst>
              <a:ext uri="{FF2B5EF4-FFF2-40B4-BE49-F238E27FC236}">
                <a16:creationId xmlns:a16="http://schemas.microsoft.com/office/drawing/2014/main" id="{1B9227C8-5CC6-4B65-8292-DFD9F5420C28}"/>
              </a:ext>
            </a:extLst>
          </p:cNvPr>
          <p:cNvSpPr>
            <a:spLocks noChangeArrowheads="1"/>
          </p:cNvSpPr>
          <p:nvPr/>
        </p:nvSpPr>
        <p:spPr bwMode="auto">
          <a:xfrm>
            <a:off x="4847544" y="2988930"/>
            <a:ext cx="2198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ct val="0"/>
              </a:spcBef>
              <a:buNone/>
              <a:defRPr/>
            </a:pPr>
            <a:r>
              <a:rPr kumimoji="0" lang="ru-RU" altLang="ru-RU" sz="1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MR of A.S. Pushkin</a:t>
            </a:r>
            <a:endParaRPr kumimoji="0" lang="ru-RU" altLang="ru-RU"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35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3696343" y="4902520"/>
            <a:ext cx="3416320" cy="1114216"/>
          </a:xfrm>
          <a:prstGeom prst="rect">
            <a:avLst/>
          </a:prstGeom>
        </p:spPr>
        <p:txBody>
          <a:bodyPr wrap="none">
            <a:spAutoFit/>
          </a:bodyPr>
          <a:lstStyle/>
          <a:p>
            <a:pPr lvl="0" algn="ctr" defTabSz="914400">
              <a:defRPr/>
            </a:pPr>
            <a:r>
              <a:rPr lang="en-US" sz="2000" b="1" i="1" kern="0" dirty="0">
                <a:solidFill>
                  <a:srgbClr val="003300"/>
                </a:solidFill>
                <a:latin typeface="Times New Roman" panose="02020603050405020304" pitchFamily="18" charset="0"/>
                <a:cs typeface="Times New Roman" panose="02020603050405020304" pitchFamily="18" charset="0"/>
              </a:rPr>
              <a:t>Ramalina farinacea </a:t>
            </a:r>
            <a:r>
              <a:rPr lang="en-US" sz="2000" kern="0" dirty="0">
                <a:solidFill>
                  <a:sysClr val="windowText" lastClr="000000"/>
                </a:solidFill>
                <a:latin typeface="Times New Roman" panose="02020603050405020304" pitchFamily="18" charset="0"/>
                <a:cs typeface="Times New Roman" panose="02020603050405020304" pitchFamily="18" charset="0"/>
              </a:rPr>
              <a:t>(L.) Ach.</a:t>
            </a:r>
            <a:endParaRPr kumimoji="0" lang="ru-RU" sz="2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algn="ctr" defTabSz="914400">
              <a:defRPr/>
            </a:pPr>
            <a:r>
              <a:rPr lang="en-US" sz="2000" kern="0" dirty="0">
                <a:solidFill>
                  <a:sysClr val="windowText" lastClr="000000"/>
                </a:solidFill>
                <a:latin typeface="Times New Roman" panose="02020603050405020304" pitchFamily="18" charset="0"/>
                <a:cs typeface="Times New Roman" panose="02020603050405020304" pitchFamily="18" charset="0"/>
              </a:rPr>
              <a:t>RBMO</a:t>
            </a:r>
            <a:r>
              <a:rPr lang="ru-RU" sz="2000" kern="0" dirty="0">
                <a:solidFill>
                  <a:sysClr val="windowText" lastClr="000000"/>
                </a:solidFill>
                <a:latin typeface="Times New Roman" panose="02020603050405020304" pitchFamily="18" charset="0"/>
                <a:cs typeface="Times New Roman" panose="02020603050405020304" pitchFamily="18" charset="0"/>
              </a:rPr>
              <a:t> 3</a:t>
            </a:r>
          </a:p>
          <a:p>
            <a:pPr marL="0" marR="0" lvl="0" indent="0" defTabSz="914400" eaLnBrk="1" fontAlgn="auto" latinLnBrk="0" hangingPunct="1">
              <a:lnSpc>
                <a:spcPct val="150000"/>
              </a:lnSpc>
              <a:spcBef>
                <a:spcPts val="0"/>
              </a:spcBef>
              <a:spcAft>
                <a:spcPts val="0"/>
              </a:spcAft>
              <a:buClrTx/>
              <a:buSzTx/>
              <a:buFontTx/>
              <a:buNone/>
              <a:tabLst/>
              <a:defRPr/>
            </a:pPr>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159702" y="61345"/>
            <a:ext cx="11431451" cy="1077218"/>
          </a:xfrm>
          <a:prstGeom prst="rect">
            <a:avLst/>
          </a:prstGeom>
        </p:spPr>
        <p:txBody>
          <a:bodyPr wrap="square">
            <a:spAutoFit/>
          </a:bodyPr>
          <a:lstStyle/>
          <a:p>
            <a:pPr lvl="0" algn="ctr" defTabSz="914400">
              <a:buClr>
                <a:schemeClr val="accent2">
                  <a:lumMod val="50000"/>
                </a:schemeClr>
              </a:buClr>
              <a:defRPr/>
            </a:pPr>
            <a:r>
              <a:rPr lang="en-US"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RARE SPECIES LISTED IN THE RED BOOKS OF MOSCOW</a:t>
            </a:r>
            <a:r>
              <a:rPr lang="ru-RU"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RBM</a:t>
            </a:r>
            <a:r>
              <a:rPr lang="ru-RU"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MOSCOW OBLAST </a:t>
            </a:r>
            <a:r>
              <a:rPr lang="ru-RU"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RBMO</a:t>
            </a:r>
            <a:r>
              <a:rPr lang="ru-RU"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kumimoji="0" lang="ru-RU"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6" name="Прямоугольник 15">
            <a:extLst>
              <a:ext uri="{FF2B5EF4-FFF2-40B4-BE49-F238E27FC236}">
                <a16:creationId xmlns:a16="http://schemas.microsoft.com/office/drawing/2014/main" id="{2F192C3F-87FD-4B95-9CC6-450DD1D861FE}"/>
              </a:ext>
            </a:extLst>
          </p:cNvPr>
          <p:cNvSpPr/>
          <p:nvPr/>
        </p:nvSpPr>
        <p:spPr>
          <a:xfrm>
            <a:off x="8349750" y="3826597"/>
            <a:ext cx="3779511" cy="707886"/>
          </a:xfrm>
          <a:prstGeom prst="rect">
            <a:avLst/>
          </a:prstGeom>
        </p:spPr>
        <p:txBody>
          <a:bodyPr wrap="square">
            <a:spAutoFit/>
          </a:bodyPr>
          <a:lstStyle/>
          <a:p>
            <a:pPr algn="ctr" defTabSz="914400">
              <a:defRPr/>
            </a:pPr>
            <a:r>
              <a:rPr lang="en-US" sz="2000" b="1" i="1" kern="0" dirty="0">
                <a:solidFill>
                  <a:srgbClr val="003300"/>
                </a:solidFill>
                <a:latin typeface="Times New Roman" panose="02020603050405020304" pitchFamily="18" charset="0"/>
                <a:cs typeface="Times New Roman" panose="02020603050405020304" pitchFamily="18" charset="0"/>
              </a:rPr>
              <a:t>Parmelina tiliacea </a:t>
            </a:r>
            <a:r>
              <a:rPr lang="en-US" sz="2000" kern="0" dirty="0">
                <a:solidFill>
                  <a:sysClr val="windowText" lastClr="000000"/>
                </a:solidFill>
                <a:latin typeface="Times New Roman" panose="02020603050405020304" pitchFamily="18" charset="0"/>
                <a:cs typeface="Times New Roman" panose="02020603050405020304" pitchFamily="18" charset="0"/>
              </a:rPr>
              <a:t>(Hoffm.) Hale</a:t>
            </a:r>
            <a:endParaRPr lang="ru-RU" sz="2000" kern="0" dirty="0">
              <a:solidFill>
                <a:sysClr val="windowText" lastClr="000000"/>
              </a:solidFill>
              <a:latin typeface="Times New Roman" panose="02020603050405020304" pitchFamily="18" charset="0"/>
              <a:cs typeface="Times New Roman" panose="02020603050405020304" pitchFamily="18" charset="0"/>
            </a:endParaRPr>
          </a:p>
          <a:p>
            <a:pPr algn="ctr" defTabSz="914400">
              <a:defRPr/>
            </a:pPr>
            <a:r>
              <a:rPr lang="ru-RU" sz="2000" kern="0" dirty="0">
                <a:solidFill>
                  <a:sysClr val="windowText" lastClr="000000"/>
                </a:solidFill>
                <a:latin typeface="Times New Roman" panose="02020603050405020304" pitchFamily="18" charset="0"/>
                <a:cs typeface="Times New Roman" panose="02020603050405020304" pitchFamily="18" charset="0"/>
              </a:rPr>
              <a:t> </a:t>
            </a:r>
            <a:r>
              <a:rPr lang="en-US" sz="2000" kern="0" dirty="0">
                <a:solidFill>
                  <a:sysClr val="windowText" lastClr="000000"/>
                </a:solidFill>
                <a:latin typeface="Times New Roman" panose="02020603050405020304" pitchFamily="18" charset="0"/>
                <a:cs typeface="Times New Roman" panose="02020603050405020304" pitchFamily="18" charset="0"/>
              </a:rPr>
              <a:t>RBMO</a:t>
            </a:r>
            <a:r>
              <a:rPr lang="ru-RU" sz="2000" kern="0" dirty="0">
                <a:solidFill>
                  <a:sysClr val="windowText" lastClr="000000"/>
                </a:solidFill>
                <a:latin typeface="Times New Roman" panose="02020603050405020304" pitchFamily="18" charset="0"/>
                <a:cs typeface="Times New Roman" panose="02020603050405020304" pitchFamily="18" charset="0"/>
              </a:rPr>
              <a:t> 2</a:t>
            </a:r>
            <a:endParaRPr lang="en-US" sz="20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7" name="Номер слайда 2">
            <a:extLst>
              <a:ext uri="{FF2B5EF4-FFF2-40B4-BE49-F238E27FC236}">
                <a16:creationId xmlns:a16="http://schemas.microsoft.com/office/drawing/2014/main" id="{474BF1C3-6AD7-4DEE-94CA-7AAE694D79F9}"/>
              </a:ext>
            </a:extLst>
          </p:cNvPr>
          <p:cNvSpPr txBox="1">
            <a:spLocks/>
          </p:cNvSpPr>
          <p:nvPr/>
        </p:nvSpPr>
        <p:spPr>
          <a:xfrm>
            <a:off x="11685181" y="6498444"/>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20</a:t>
            </a:fld>
            <a:endParaRPr lang="en-US" sz="20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EF2B6963-37DA-4A5D-8BBF-9F66CE35E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1859" y="1089366"/>
            <a:ext cx="3456732" cy="2798307"/>
          </a:xfrm>
          <a:prstGeom prst="rect">
            <a:avLst/>
          </a:prstGeom>
        </p:spPr>
      </p:pic>
      <p:pic>
        <p:nvPicPr>
          <p:cNvPr id="14" name="Рисунок 13">
            <a:extLst>
              <a:ext uri="{FF2B5EF4-FFF2-40B4-BE49-F238E27FC236}">
                <a16:creationId xmlns:a16="http://schemas.microsoft.com/office/drawing/2014/main" id="{57F763B7-7B5F-448B-9DC3-DEED49C4A5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530" y="1114826"/>
            <a:ext cx="3796231" cy="1983799"/>
          </a:xfrm>
          <a:prstGeom prst="rect">
            <a:avLst/>
          </a:prstGeom>
        </p:spPr>
      </p:pic>
      <p:sp>
        <p:nvSpPr>
          <p:cNvPr id="18" name="Прямоугольник 17">
            <a:extLst>
              <a:ext uri="{FF2B5EF4-FFF2-40B4-BE49-F238E27FC236}">
                <a16:creationId xmlns:a16="http://schemas.microsoft.com/office/drawing/2014/main" id="{A583558B-B2A2-46CF-858D-7C743F61607E}"/>
              </a:ext>
            </a:extLst>
          </p:cNvPr>
          <p:cNvSpPr/>
          <p:nvPr/>
        </p:nvSpPr>
        <p:spPr>
          <a:xfrm>
            <a:off x="601551" y="3055058"/>
            <a:ext cx="3241841" cy="707886"/>
          </a:xfrm>
          <a:prstGeom prst="rect">
            <a:avLst/>
          </a:prstGeom>
        </p:spPr>
        <p:txBody>
          <a:bodyPr wrap="square">
            <a:spAutoFit/>
          </a:bodyPr>
          <a:lstStyle/>
          <a:p>
            <a:pPr algn="ctr" defTabSz="914400">
              <a:defRPr/>
            </a:pPr>
            <a:r>
              <a:rPr lang="en-US" sz="2000" b="1" i="1" kern="0" dirty="0">
                <a:solidFill>
                  <a:srgbClr val="003300"/>
                </a:solidFill>
                <a:latin typeface="Times New Roman" panose="02020603050405020304" pitchFamily="18" charset="0"/>
                <a:cs typeface="Times New Roman" panose="02020603050405020304" pitchFamily="18" charset="0"/>
              </a:rPr>
              <a:t>Cladonia macilenta</a:t>
            </a:r>
            <a:r>
              <a:rPr lang="ru-RU" sz="2000" b="1" i="1" kern="0" dirty="0">
                <a:solidFill>
                  <a:srgbClr val="003300"/>
                </a:solidFill>
                <a:latin typeface="Times New Roman" panose="02020603050405020304" pitchFamily="18" charset="0"/>
                <a:cs typeface="Times New Roman" panose="02020603050405020304" pitchFamily="18" charset="0"/>
              </a:rPr>
              <a:t> </a:t>
            </a:r>
            <a:r>
              <a:rPr lang="en-US" sz="2000" kern="0" dirty="0">
                <a:solidFill>
                  <a:sysClr val="windowText" lastClr="000000"/>
                </a:solidFill>
                <a:latin typeface="Times New Roman" panose="02020603050405020304" pitchFamily="18" charset="0"/>
                <a:cs typeface="Times New Roman" panose="02020603050405020304" pitchFamily="18" charset="0"/>
              </a:rPr>
              <a:t>Hoffm.</a:t>
            </a:r>
            <a:endParaRPr lang="ru-RU" sz="2000" b="1" kern="0" dirty="0">
              <a:solidFill>
                <a:sysClr val="windowText" lastClr="000000"/>
              </a:solidFill>
              <a:latin typeface="Times New Roman" panose="02020603050405020304" pitchFamily="18" charset="0"/>
              <a:cs typeface="Times New Roman" panose="02020603050405020304" pitchFamily="18" charset="0"/>
            </a:endParaRPr>
          </a:p>
          <a:p>
            <a:pPr algn="ctr" defTabSz="914400">
              <a:defRPr/>
            </a:pPr>
            <a:r>
              <a:rPr lang="en-US" sz="2000" kern="0" dirty="0">
                <a:solidFill>
                  <a:sysClr val="windowText" lastClr="000000"/>
                </a:solidFill>
                <a:latin typeface="Times New Roman" panose="02020603050405020304" pitchFamily="18" charset="0"/>
                <a:cs typeface="Times New Roman" panose="02020603050405020304" pitchFamily="18" charset="0"/>
              </a:rPr>
              <a:t>RBM</a:t>
            </a:r>
            <a:r>
              <a:rPr lang="ru-RU" sz="2000" kern="0" dirty="0">
                <a:solidFill>
                  <a:sysClr val="windowText" lastClr="000000"/>
                </a:solidFill>
                <a:latin typeface="Times New Roman" panose="02020603050405020304" pitchFamily="18" charset="0"/>
                <a:cs typeface="Times New Roman" panose="02020603050405020304" pitchFamily="18" charset="0"/>
              </a:rPr>
              <a:t> 2</a:t>
            </a:r>
          </a:p>
        </p:txBody>
      </p:sp>
      <p:pic>
        <p:nvPicPr>
          <p:cNvPr id="19" name="Рисунок 18">
            <a:extLst>
              <a:ext uri="{FF2B5EF4-FFF2-40B4-BE49-F238E27FC236}">
                <a16:creationId xmlns:a16="http://schemas.microsoft.com/office/drawing/2014/main" id="{9507534D-01ED-4DF2-8977-0FF36C7CED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07021" y="1089366"/>
            <a:ext cx="3749517" cy="2711227"/>
          </a:xfrm>
          <a:prstGeom prst="rect">
            <a:avLst/>
          </a:prstGeom>
        </p:spPr>
      </p:pic>
      <p:sp>
        <p:nvSpPr>
          <p:cNvPr id="20" name="Прямоугольник 19">
            <a:extLst>
              <a:ext uri="{FF2B5EF4-FFF2-40B4-BE49-F238E27FC236}">
                <a16:creationId xmlns:a16="http://schemas.microsoft.com/office/drawing/2014/main" id="{A30807BD-ED9C-4063-8C12-F8951A209C40}"/>
              </a:ext>
            </a:extLst>
          </p:cNvPr>
          <p:cNvSpPr/>
          <p:nvPr/>
        </p:nvSpPr>
        <p:spPr>
          <a:xfrm>
            <a:off x="4821839" y="3752261"/>
            <a:ext cx="3081292" cy="707886"/>
          </a:xfrm>
          <a:prstGeom prst="rect">
            <a:avLst/>
          </a:prstGeom>
        </p:spPr>
        <p:txBody>
          <a:bodyPr wrap="none">
            <a:spAutoFit/>
          </a:bodyPr>
          <a:lstStyle/>
          <a:p>
            <a:pPr algn="ctr" defTabSz="914400">
              <a:defRPr/>
            </a:pPr>
            <a:r>
              <a:rPr lang="it-IT" sz="2000" b="1" i="1" kern="0" dirty="0">
                <a:solidFill>
                  <a:srgbClr val="003300"/>
                </a:solidFill>
                <a:latin typeface="Times New Roman" panose="02020603050405020304" pitchFamily="18" charset="0"/>
                <a:cs typeface="Times New Roman" panose="02020603050405020304" pitchFamily="18" charset="0"/>
              </a:rPr>
              <a:t>Evernia prunastri </a:t>
            </a:r>
            <a:r>
              <a:rPr lang="it-IT" sz="2000" kern="0" dirty="0">
                <a:solidFill>
                  <a:sysClr val="windowText" lastClr="000000"/>
                </a:solidFill>
                <a:latin typeface="Times New Roman" panose="02020603050405020304" pitchFamily="18" charset="0"/>
                <a:cs typeface="Times New Roman" panose="02020603050405020304" pitchFamily="18" charset="0"/>
              </a:rPr>
              <a:t>(L.) Ach.</a:t>
            </a:r>
            <a:endParaRPr lang="ru-RU" sz="2000" kern="0" dirty="0">
              <a:solidFill>
                <a:sysClr val="windowText" lastClr="000000"/>
              </a:solidFill>
              <a:latin typeface="Times New Roman" panose="02020603050405020304" pitchFamily="18" charset="0"/>
              <a:cs typeface="Times New Roman" panose="02020603050405020304" pitchFamily="18" charset="0"/>
            </a:endParaRPr>
          </a:p>
          <a:p>
            <a:pPr algn="ctr" defTabSz="914400">
              <a:defRPr/>
            </a:pPr>
            <a:r>
              <a:rPr lang="en-US" sz="2000" kern="0" dirty="0">
                <a:solidFill>
                  <a:sysClr val="windowText" lastClr="000000"/>
                </a:solidFill>
                <a:latin typeface="Times New Roman" panose="02020603050405020304" pitchFamily="18" charset="0"/>
                <a:cs typeface="Times New Roman" panose="02020603050405020304" pitchFamily="18" charset="0"/>
              </a:rPr>
              <a:t>RBM</a:t>
            </a:r>
            <a:r>
              <a:rPr lang="it-IT" sz="2000" kern="0" dirty="0">
                <a:solidFill>
                  <a:sysClr val="windowText" lastClr="000000"/>
                </a:solidFill>
                <a:latin typeface="Times New Roman" panose="02020603050405020304" pitchFamily="18" charset="0"/>
                <a:cs typeface="Times New Roman" panose="02020603050405020304" pitchFamily="18" charset="0"/>
              </a:rPr>
              <a:t> 3 </a:t>
            </a:r>
            <a:endParaRPr lang="ru-RU" sz="2000"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21" name="Рисунок 20">
            <a:extLst>
              <a:ext uri="{FF2B5EF4-FFF2-40B4-BE49-F238E27FC236}">
                <a16:creationId xmlns:a16="http://schemas.microsoft.com/office/drawing/2014/main" id="{690E8EF9-3114-4571-AD6A-74F11693EB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7654" y="3907972"/>
            <a:ext cx="3241841" cy="2864792"/>
          </a:xfrm>
          <a:prstGeom prst="rect">
            <a:avLst/>
          </a:prstGeom>
        </p:spPr>
      </p:pic>
      <p:sp>
        <p:nvSpPr>
          <p:cNvPr id="3" name="Прямоугольник 2">
            <a:extLst>
              <a:ext uri="{FF2B5EF4-FFF2-40B4-BE49-F238E27FC236}">
                <a16:creationId xmlns:a16="http://schemas.microsoft.com/office/drawing/2014/main" id="{569CC6AB-7546-423D-A503-E03DB7DC7054}"/>
              </a:ext>
            </a:extLst>
          </p:cNvPr>
          <p:cNvSpPr/>
          <p:nvPr/>
        </p:nvSpPr>
        <p:spPr>
          <a:xfrm>
            <a:off x="4250313" y="5964011"/>
            <a:ext cx="7494033" cy="707886"/>
          </a:xfrm>
          <a:prstGeom prst="rect">
            <a:avLst/>
          </a:prstGeom>
        </p:spPr>
        <p:txBody>
          <a:bodyPr wrap="square">
            <a:spAutoFit/>
          </a:bodyPr>
          <a:lstStyle/>
          <a:p>
            <a:pPr algn="ctr"/>
            <a:r>
              <a:rPr lang="en-US" sz="2000" kern="0" dirty="0">
                <a:solidFill>
                  <a:sysClr val="windowText" lastClr="000000"/>
                </a:solidFill>
                <a:latin typeface="Times New Roman" panose="02020603050405020304" pitchFamily="18" charset="0"/>
                <a:cs typeface="Times New Roman" panose="02020603050405020304" pitchFamily="18" charset="0"/>
              </a:rPr>
              <a:t>RBM</a:t>
            </a:r>
            <a:r>
              <a:rPr lang="ru-RU" sz="2000" dirty="0">
                <a:latin typeface="Times New Roman" panose="02020603050405020304" pitchFamily="18" charset="0"/>
                <a:ea typeface="Calibri" panose="020F0502020204030204" pitchFamily="34" charset="0"/>
              </a:rPr>
              <a:t>: 2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rare species</a:t>
            </a:r>
            <a:r>
              <a:rPr lang="ru-RU" sz="2000" dirty="0">
                <a:latin typeface="Times New Roman" panose="02020603050405020304" pitchFamily="18" charset="0"/>
                <a:ea typeface="Calibri" panose="020F0502020204030204" pitchFamily="34" charset="0"/>
              </a:rPr>
              <a:t>; 3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vulnerable species</a:t>
            </a:r>
            <a:r>
              <a:rPr lang="ru-RU" sz="2000" dirty="0">
                <a:latin typeface="Times New Roman" panose="02020603050405020304" pitchFamily="18" charset="0"/>
                <a:ea typeface="Calibri" panose="020F0502020204030204" pitchFamily="34" charset="0"/>
              </a:rPr>
              <a:t>;</a:t>
            </a:r>
          </a:p>
          <a:p>
            <a:pPr algn="ctr"/>
            <a:r>
              <a:rPr lang="en-US" sz="2000" kern="0" dirty="0">
                <a:solidFill>
                  <a:sysClr val="windowText" lastClr="000000"/>
                </a:solidFill>
                <a:latin typeface="Times New Roman" panose="02020603050405020304" pitchFamily="18" charset="0"/>
                <a:cs typeface="Times New Roman" panose="02020603050405020304" pitchFamily="18" charset="0"/>
              </a:rPr>
              <a:t>RBMO</a:t>
            </a:r>
            <a:r>
              <a:rPr lang="ru-RU" sz="2000" kern="0" dirty="0">
                <a:solidFill>
                  <a:sysClr val="windowText" lastClr="000000"/>
                </a:solidFill>
                <a:latin typeface="Times New Roman" panose="02020603050405020304" pitchFamily="18" charset="0"/>
                <a:cs typeface="Times New Roman" panose="02020603050405020304" pitchFamily="18" charset="0"/>
              </a:rPr>
              <a:t>: 2 </a:t>
            </a:r>
            <a:r>
              <a:rPr lang="ru-RU" sz="2000" kern="0" dirty="0">
                <a:solidFill>
                  <a:sysClr val="windowText" lastClr="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kern="0" dirty="0">
                <a:solidFill>
                  <a:sysClr val="windowText" lastClr="000000"/>
                </a:solidFill>
                <a:latin typeface="Times New Roman" panose="02020603050405020304" pitchFamily="18" charset="0"/>
                <a:cs typeface="Times New Roman" panose="02020603050405020304" pitchFamily="18" charset="0"/>
              </a:rPr>
              <a:t>abbreviated species</a:t>
            </a:r>
            <a:r>
              <a:rPr lang="ru-RU" sz="2000" kern="0" dirty="0">
                <a:solidFill>
                  <a:sysClr val="windowText" lastClr="000000"/>
                </a:solidFill>
                <a:latin typeface="Times New Roman" panose="02020603050405020304" pitchFamily="18" charset="0"/>
                <a:cs typeface="Times New Roman" panose="02020603050405020304" pitchFamily="18" charset="0"/>
              </a:rPr>
              <a:t>; 3 </a:t>
            </a:r>
            <a:r>
              <a:rPr lang="ru-RU" sz="2000" kern="0" dirty="0">
                <a:solidFill>
                  <a:sysClr val="windowText" lastClr="000000"/>
                </a:solidFill>
                <a:latin typeface="Times New Roman" panose="02020603050405020304" pitchFamily="18" charset="0"/>
                <a:cs typeface="Times New Roman" panose="02020603050405020304" pitchFamily="18" charset="0"/>
                <a:sym typeface="Symbol" panose="05050102010706020507" pitchFamily="18" charset="2"/>
              </a:rPr>
              <a:t></a:t>
            </a:r>
            <a:r>
              <a:rPr lang="ru-RU" sz="2000" kern="0" dirty="0">
                <a:solidFill>
                  <a:sysClr val="windowText" lastClr="00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rPr>
              <a:t>rare species</a:t>
            </a:r>
            <a:endParaRPr lang="ru-RU" sz="2000" kern="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30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C1B84B7-B549-4958-B87E-72C35A747702}"/>
              </a:ext>
            </a:extLst>
          </p:cNvPr>
          <p:cNvSpPr/>
          <p:nvPr/>
        </p:nvSpPr>
        <p:spPr>
          <a:xfrm>
            <a:off x="6279732" y="4276567"/>
            <a:ext cx="2847253" cy="1015663"/>
          </a:xfrm>
          <a:prstGeom prst="rect">
            <a:avLst/>
          </a:prstGeom>
        </p:spPr>
        <p:txBody>
          <a:bodyPr wrap="none">
            <a:spAutoFit/>
          </a:bodyPr>
          <a:lstStyle/>
          <a:p>
            <a:pPr algn="ctr" defTabSz="914400">
              <a:defRPr/>
            </a:pPr>
            <a:r>
              <a:rPr lang="en-US" sz="2000" b="1" i="1" kern="0" dirty="0">
                <a:solidFill>
                  <a:srgbClr val="003300"/>
                </a:solidFill>
                <a:latin typeface="Times New Roman" panose="02020603050405020304" pitchFamily="18" charset="0"/>
                <a:cs typeface="Times New Roman" panose="02020603050405020304" pitchFamily="18" charset="0"/>
              </a:rPr>
              <a:t>Usnea hirta</a:t>
            </a:r>
            <a:r>
              <a:rPr lang="en-US" sz="2000" i="1" kern="0" dirty="0">
                <a:solidFill>
                  <a:sysClr val="windowText" lastClr="000000"/>
                </a:solidFill>
                <a:latin typeface="Times New Roman" panose="02020603050405020304" pitchFamily="18" charset="0"/>
                <a:cs typeface="Times New Roman" panose="02020603050405020304" pitchFamily="18" charset="0"/>
              </a:rPr>
              <a:t> </a:t>
            </a:r>
            <a:endParaRPr lang="ru-RU" sz="2000" i="1" kern="0" dirty="0">
              <a:solidFill>
                <a:sysClr val="windowText" lastClr="000000"/>
              </a:solidFill>
              <a:latin typeface="Times New Roman" panose="02020603050405020304" pitchFamily="18" charset="0"/>
              <a:cs typeface="Times New Roman" panose="02020603050405020304" pitchFamily="18" charset="0"/>
            </a:endParaRPr>
          </a:p>
          <a:p>
            <a:pPr algn="ctr" defTabSz="914400">
              <a:defRPr/>
            </a:pPr>
            <a:r>
              <a:rPr lang="en-US" sz="2000" kern="0" dirty="0">
                <a:solidFill>
                  <a:sysClr val="windowText" lastClr="000000"/>
                </a:solidFill>
                <a:latin typeface="Times New Roman" panose="02020603050405020304" pitchFamily="18" charset="0"/>
                <a:cs typeface="Times New Roman" panose="02020603050405020304" pitchFamily="18" charset="0"/>
              </a:rPr>
              <a:t>(L.) Weber ex F.H. Wigg.</a:t>
            </a:r>
            <a:endParaRPr lang="ru-RU" sz="2000" b="1" kern="0" dirty="0">
              <a:solidFill>
                <a:sysClr val="windowText" lastClr="000000"/>
              </a:solidFill>
              <a:latin typeface="Times New Roman" panose="02020603050405020304" pitchFamily="18" charset="0"/>
              <a:cs typeface="Times New Roman" panose="02020603050405020304" pitchFamily="18" charset="0"/>
            </a:endParaRPr>
          </a:p>
          <a:p>
            <a:pPr algn="ctr" defTabSz="914400">
              <a:defRPr/>
            </a:pPr>
            <a:r>
              <a:rPr lang="en-US" sz="2000" kern="0" dirty="0">
                <a:solidFill>
                  <a:sysClr val="windowText" lastClr="000000"/>
                </a:solidFill>
                <a:latin typeface="Times New Roman" panose="02020603050405020304" pitchFamily="18" charset="0"/>
                <a:cs typeface="Times New Roman" panose="02020603050405020304" pitchFamily="18" charset="0"/>
              </a:rPr>
              <a:t>RBM </a:t>
            </a:r>
            <a:r>
              <a:rPr lang="ru-RU" sz="2000" kern="0" dirty="0">
                <a:solidFill>
                  <a:sysClr val="windowText" lastClr="000000"/>
                </a:solidFill>
                <a:latin typeface="Times New Roman" panose="02020603050405020304" pitchFamily="18" charset="0"/>
                <a:cs typeface="Times New Roman" panose="02020603050405020304" pitchFamily="18" charset="0"/>
              </a:rPr>
              <a:t>1; </a:t>
            </a:r>
            <a:r>
              <a:rPr lang="en-US" sz="2000" kern="0" dirty="0">
                <a:solidFill>
                  <a:sysClr val="windowText" lastClr="000000"/>
                </a:solidFill>
                <a:latin typeface="Times New Roman" panose="02020603050405020304" pitchFamily="18" charset="0"/>
                <a:cs typeface="Times New Roman" panose="02020603050405020304" pitchFamily="18" charset="0"/>
              </a:rPr>
              <a:t>RBMO</a:t>
            </a:r>
            <a:r>
              <a:rPr lang="ru-RU" sz="2000" kern="0" dirty="0">
                <a:solidFill>
                  <a:sysClr val="windowText" lastClr="000000"/>
                </a:solidFill>
                <a:latin typeface="Times New Roman" panose="02020603050405020304" pitchFamily="18" charset="0"/>
                <a:cs typeface="Times New Roman" panose="02020603050405020304" pitchFamily="18" charset="0"/>
              </a:rPr>
              <a:t> 3</a:t>
            </a:r>
          </a:p>
        </p:txBody>
      </p:sp>
      <p:pic>
        <p:nvPicPr>
          <p:cNvPr id="5" name="Рисунок 4">
            <a:extLst>
              <a:ext uri="{FF2B5EF4-FFF2-40B4-BE49-F238E27FC236}">
                <a16:creationId xmlns:a16="http://schemas.microsoft.com/office/drawing/2014/main" id="{B3C66EE6-3CE1-4001-B683-748751B8BB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65872" y="156101"/>
            <a:ext cx="2750480" cy="4120466"/>
          </a:xfrm>
          <a:prstGeom prst="rect">
            <a:avLst/>
          </a:prstGeom>
        </p:spPr>
      </p:pic>
      <p:pic>
        <p:nvPicPr>
          <p:cNvPr id="11" name="Рисунок 10">
            <a:extLst>
              <a:ext uri="{FF2B5EF4-FFF2-40B4-BE49-F238E27FC236}">
                <a16:creationId xmlns:a16="http://schemas.microsoft.com/office/drawing/2014/main" id="{7C4660E2-2A8C-4D59-A502-34CCCA858F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604" y="223284"/>
            <a:ext cx="3530202" cy="2969384"/>
          </a:xfrm>
          <a:prstGeom prst="rect">
            <a:avLst/>
          </a:prstGeom>
        </p:spPr>
      </p:pic>
      <p:sp>
        <p:nvSpPr>
          <p:cNvPr id="12" name="Прямоугольник 11">
            <a:extLst>
              <a:ext uri="{FF2B5EF4-FFF2-40B4-BE49-F238E27FC236}">
                <a16:creationId xmlns:a16="http://schemas.microsoft.com/office/drawing/2014/main" id="{CBCDCA93-6B39-43EA-99EF-B2C92ED4154E}"/>
              </a:ext>
            </a:extLst>
          </p:cNvPr>
          <p:cNvSpPr/>
          <p:nvPr/>
        </p:nvSpPr>
        <p:spPr>
          <a:xfrm>
            <a:off x="0" y="3192668"/>
            <a:ext cx="3773930" cy="1015663"/>
          </a:xfrm>
          <a:prstGeom prst="rect">
            <a:avLst/>
          </a:prstGeom>
        </p:spPr>
        <p:txBody>
          <a:bodyPr wrap="square">
            <a:spAutoFit/>
          </a:bodyPr>
          <a:lstStyle/>
          <a:p>
            <a:pPr lvl="0" algn="ctr" defTabSz="914400">
              <a:defRPr/>
            </a:pPr>
            <a:r>
              <a:rPr lang="en-US" sz="2000" b="1" i="1" kern="0" dirty="0">
                <a:solidFill>
                  <a:srgbClr val="003300"/>
                </a:solidFill>
                <a:latin typeface="Times New Roman" panose="02020603050405020304" pitchFamily="18" charset="0"/>
                <a:cs typeface="Times New Roman" panose="02020603050405020304" pitchFamily="18" charset="0"/>
              </a:rPr>
              <a:t>Ramalina pollinaria </a:t>
            </a:r>
            <a:r>
              <a:rPr lang="en-US" sz="2000" kern="0" dirty="0">
                <a:solidFill>
                  <a:sysClr val="windowText" lastClr="000000"/>
                </a:solidFill>
                <a:latin typeface="Times New Roman" panose="02020603050405020304" pitchFamily="18" charset="0"/>
                <a:cs typeface="Times New Roman" panose="02020603050405020304" pitchFamily="18" charset="0"/>
              </a:rPr>
              <a:t>(Westr.) Ach.</a:t>
            </a:r>
            <a:endParaRPr kumimoji="0" lang="ru-RU" sz="2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lvl="0" algn="ctr" defTabSz="914400">
              <a:defRPr/>
            </a:pPr>
            <a:r>
              <a:rPr lang="en-US" sz="2000" kern="0" dirty="0">
                <a:solidFill>
                  <a:sysClr val="windowText" lastClr="000000"/>
                </a:solidFill>
                <a:latin typeface="Times New Roman" panose="02020603050405020304" pitchFamily="18" charset="0"/>
                <a:cs typeface="Times New Roman" panose="02020603050405020304" pitchFamily="18" charset="0"/>
              </a:rPr>
              <a:t>RBM</a:t>
            </a:r>
            <a:r>
              <a:rPr lang="ru-RU" sz="2000" kern="0" dirty="0">
                <a:solidFill>
                  <a:sysClr val="windowText" lastClr="000000"/>
                </a:solidFill>
                <a:latin typeface="Times New Roman" panose="02020603050405020304" pitchFamily="18" charset="0"/>
                <a:cs typeface="Times New Roman" panose="02020603050405020304" pitchFamily="18" charset="0"/>
              </a:rPr>
              <a:t> 1; </a:t>
            </a:r>
            <a:r>
              <a:rPr lang="en-US" sz="2000" kern="0" dirty="0">
                <a:solidFill>
                  <a:sysClr val="windowText" lastClr="000000"/>
                </a:solidFill>
                <a:latin typeface="Times New Roman" panose="02020603050405020304" pitchFamily="18" charset="0"/>
                <a:cs typeface="Times New Roman" panose="02020603050405020304" pitchFamily="18" charset="0"/>
              </a:rPr>
              <a:t>RBMO</a:t>
            </a:r>
            <a:r>
              <a:rPr lang="ru-RU" sz="2000" kern="0" dirty="0">
                <a:solidFill>
                  <a:sysClr val="windowText" lastClr="000000"/>
                </a:solidFill>
                <a:latin typeface="Times New Roman" panose="02020603050405020304" pitchFamily="18" charset="0"/>
                <a:cs typeface="Times New Roman" panose="02020603050405020304" pitchFamily="18" charset="0"/>
              </a:rPr>
              <a:t> 2</a:t>
            </a:r>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22B53486-2D38-4128-B8E6-3CC69F25BFE1}"/>
              </a:ext>
            </a:extLst>
          </p:cNvPr>
          <p:cNvSpPr/>
          <p:nvPr/>
        </p:nvSpPr>
        <p:spPr>
          <a:xfrm>
            <a:off x="2278911" y="5822248"/>
            <a:ext cx="7634177" cy="707886"/>
          </a:xfrm>
          <a:prstGeom prst="rect">
            <a:avLst/>
          </a:prstGeom>
        </p:spPr>
        <p:txBody>
          <a:bodyPr wrap="square">
            <a:spAutoFit/>
          </a:bodyPr>
          <a:lstStyle/>
          <a:p>
            <a:pPr algn="ctr"/>
            <a:r>
              <a:rPr lang="en-US" sz="2000" kern="0" dirty="0">
                <a:solidFill>
                  <a:sysClr val="windowText" lastClr="000000"/>
                </a:solidFill>
                <a:latin typeface="Times New Roman" panose="02020603050405020304" pitchFamily="18" charset="0"/>
                <a:cs typeface="Times New Roman" panose="02020603050405020304" pitchFamily="18" charset="0"/>
              </a:rPr>
              <a:t>RBM</a:t>
            </a:r>
            <a:r>
              <a:rPr lang="ru-RU" sz="2000" dirty="0">
                <a:latin typeface="Times New Roman" panose="02020603050405020304" pitchFamily="18" charset="0"/>
                <a:ea typeface="Calibri" panose="020F0502020204030204" pitchFamily="34" charset="0"/>
              </a:rPr>
              <a:t>: 1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endangered species</a:t>
            </a:r>
            <a:r>
              <a:rPr lang="ru-RU" sz="2000" dirty="0">
                <a:latin typeface="Times New Roman" panose="02020603050405020304" pitchFamily="18" charset="0"/>
                <a:ea typeface="Calibri" panose="020F0502020204030204" pitchFamily="34" charset="0"/>
              </a:rPr>
              <a:t>;</a:t>
            </a:r>
          </a:p>
          <a:p>
            <a:pPr algn="ctr"/>
            <a:r>
              <a:rPr lang="en-US" sz="2000" dirty="0">
                <a:latin typeface="Times New Roman" panose="02020603050405020304" pitchFamily="18" charset="0"/>
                <a:ea typeface="Calibri" panose="020F0502020204030204" pitchFamily="34" charset="0"/>
              </a:rPr>
              <a:t>RBMO</a:t>
            </a:r>
            <a:r>
              <a:rPr lang="ru-RU" sz="2000" dirty="0">
                <a:latin typeface="Times New Roman" panose="02020603050405020304" pitchFamily="18" charset="0"/>
                <a:ea typeface="Calibri" panose="020F0502020204030204" pitchFamily="34" charset="0"/>
              </a:rPr>
              <a:t>: 2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abbreviated species</a:t>
            </a:r>
            <a:r>
              <a:rPr lang="ru-RU" sz="2000" dirty="0">
                <a:latin typeface="Times New Roman" panose="02020603050405020304" pitchFamily="18" charset="0"/>
                <a:ea typeface="Calibri" panose="020F0502020204030204" pitchFamily="34" charset="0"/>
              </a:rPr>
              <a:t>; 3 </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rare species</a:t>
            </a:r>
            <a:r>
              <a:rPr lang="ru-RU" sz="2000" dirty="0">
                <a:latin typeface="Times New Roman" panose="02020603050405020304" pitchFamily="18" charset="0"/>
                <a:ea typeface="Calibri" panose="020F0502020204030204" pitchFamily="34" charset="0"/>
              </a:rPr>
              <a:t> </a:t>
            </a:r>
          </a:p>
        </p:txBody>
      </p:sp>
      <p:sp>
        <p:nvSpPr>
          <p:cNvPr id="15" name="Номер слайда 2">
            <a:extLst>
              <a:ext uri="{FF2B5EF4-FFF2-40B4-BE49-F238E27FC236}">
                <a16:creationId xmlns:a16="http://schemas.microsoft.com/office/drawing/2014/main" id="{975AC8BD-5CA3-4DAE-8A59-8C51AA6F3DD6}"/>
              </a:ext>
            </a:extLst>
          </p:cNvPr>
          <p:cNvSpPr txBox="1">
            <a:spLocks/>
          </p:cNvSpPr>
          <p:nvPr/>
        </p:nvSpPr>
        <p:spPr>
          <a:xfrm>
            <a:off x="11685181" y="6498444"/>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21</a:t>
            </a:fld>
            <a:endParaRPr lang="en-US" sz="2000" dirty="0">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5FCD9CA3-CA60-4B73-8A0F-3DBFA50AE1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37938" y="174677"/>
            <a:ext cx="2750480" cy="4305420"/>
          </a:xfrm>
          <a:prstGeom prst="rect">
            <a:avLst/>
          </a:prstGeom>
        </p:spPr>
      </p:pic>
      <p:pic>
        <p:nvPicPr>
          <p:cNvPr id="17" name="Рисунок 16">
            <a:extLst>
              <a:ext uri="{FF2B5EF4-FFF2-40B4-BE49-F238E27FC236}">
                <a16:creationId xmlns:a16="http://schemas.microsoft.com/office/drawing/2014/main" id="{546F6CF7-4090-491F-9B8D-3E813B0701D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3683420" y="223284"/>
            <a:ext cx="2672358" cy="4059547"/>
          </a:xfrm>
          <a:prstGeom prst="rect">
            <a:avLst/>
          </a:prstGeom>
        </p:spPr>
      </p:pic>
      <p:sp>
        <p:nvSpPr>
          <p:cNvPr id="18" name="Прямоугольник 17">
            <a:extLst>
              <a:ext uri="{FF2B5EF4-FFF2-40B4-BE49-F238E27FC236}">
                <a16:creationId xmlns:a16="http://schemas.microsoft.com/office/drawing/2014/main" id="{A352B007-1487-4135-9FE3-F9BAB8AB215B}"/>
              </a:ext>
            </a:extLst>
          </p:cNvPr>
          <p:cNvSpPr/>
          <p:nvPr/>
        </p:nvSpPr>
        <p:spPr>
          <a:xfrm>
            <a:off x="9216352" y="4466182"/>
            <a:ext cx="3028507" cy="1015663"/>
          </a:xfrm>
          <a:prstGeom prst="rect">
            <a:avLst/>
          </a:prstGeom>
        </p:spPr>
        <p:txBody>
          <a:bodyPr wrap="square">
            <a:spAutoFit/>
          </a:bodyPr>
          <a:lstStyle/>
          <a:p>
            <a:pPr lvl="0" algn="ctr" defTabSz="914400">
              <a:defRPr/>
            </a:pPr>
            <a:r>
              <a:rPr lang="en-US" sz="2000" b="1" i="1" kern="0" dirty="0">
                <a:solidFill>
                  <a:srgbClr val="003300"/>
                </a:solidFill>
                <a:latin typeface="Times New Roman" panose="02020603050405020304" pitchFamily="18" charset="0"/>
                <a:cs typeface="Times New Roman" panose="02020603050405020304" pitchFamily="18" charset="0"/>
              </a:rPr>
              <a:t>Usnea subfloridana </a:t>
            </a:r>
            <a:r>
              <a:rPr lang="en-US" sz="2000" kern="0" dirty="0">
                <a:solidFill>
                  <a:sysClr val="windowText" lastClr="000000"/>
                </a:solidFill>
                <a:latin typeface="Times New Roman" panose="02020603050405020304" pitchFamily="18" charset="0"/>
                <a:cs typeface="Times New Roman" panose="02020603050405020304" pitchFamily="18" charset="0"/>
              </a:rPr>
              <a:t>Stirt</a:t>
            </a:r>
            <a:r>
              <a:rPr lang="ru-RU" sz="2000" kern="0" dirty="0">
                <a:solidFill>
                  <a:sysClr val="windowText" lastClr="000000"/>
                </a:solidFill>
                <a:latin typeface="Times New Roman" panose="02020603050405020304" pitchFamily="18" charset="0"/>
                <a:cs typeface="Times New Roman" panose="02020603050405020304" pitchFamily="18" charset="0"/>
              </a:rPr>
              <a:t>.</a:t>
            </a:r>
            <a:r>
              <a:rPr kumimoji="0" lang="ru-RU" sz="2000" b="1"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lang="en-US" sz="2000" kern="0" dirty="0">
                <a:solidFill>
                  <a:sysClr val="windowText" lastClr="000000"/>
                </a:solidFill>
                <a:latin typeface="Times New Roman" panose="02020603050405020304" pitchFamily="18" charset="0"/>
                <a:cs typeface="Times New Roman" panose="02020603050405020304" pitchFamily="18" charset="0"/>
              </a:rPr>
              <a:t>RBMO</a:t>
            </a:r>
            <a:r>
              <a:rPr lang="ru-RU" sz="2000" kern="0" dirty="0">
                <a:solidFill>
                  <a:sysClr val="windowText" lastClr="000000"/>
                </a:solidFill>
                <a:latin typeface="Times New Roman" panose="02020603050405020304" pitchFamily="18" charset="0"/>
                <a:cs typeface="Times New Roman" panose="02020603050405020304" pitchFamily="18" charset="0"/>
              </a:rPr>
              <a:t> 3</a:t>
            </a:r>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9" name="Прямоугольник 18">
            <a:extLst>
              <a:ext uri="{FF2B5EF4-FFF2-40B4-BE49-F238E27FC236}">
                <a16:creationId xmlns:a16="http://schemas.microsoft.com/office/drawing/2014/main" id="{5B24CD30-BB36-45BB-A4A3-FFBCAF2CCD05}"/>
              </a:ext>
            </a:extLst>
          </p:cNvPr>
          <p:cNvSpPr/>
          <p:nvPr/>
        </p:nvSpPr>
        <p:spPr>
          <a:xfrm>
            <a:off x="2889564" y="4286039"/>
            <a:ext cx="3466214" cy="1015663"/>
          </a:xfrm>
          <a:prstGeom prst="rect">
            <a:avLst/>
          </a:prstGeom>
        </p:spPr>
        <p:txBody>
          <a:bodyPr wrap="square">
            <a:spAutoFit/>
          </a:bodyPr>
          <a:lstStyle/>
          <a:p>
            <a:pPr lvl="0" algn="ctr">
              <a:defRPr/>
            </a:pPr>
            <a:r>
              <a:rPr lang="en-US" sz="2000" b="1" i="1" kern="0" dirty="0">
                <a:solidFill>
                  <a:srgbClr val="003300"/>
                </a:solidFill>
                <a:latin typeface="Times New Roman" panose="02020603050405020304" pitchFamily="18" charset="0"/>
                <a:cs typeface="Times New Roman" panose="02020603050405020304" pitchFamily="18" charset="0"/>
              </a:rPr>
              <a:t>Usnea dasypoga </a:t>
            </a:r>
            <a:r>
              <a:rPr lang="en-US" sz="2000" kern="0" dirty="0">
                <a:solidFill>
                  <a:sysClr val="windowText" lastClr="000000"/>
                </a:solidFill>
                <a:latin typeface="Times New Roman" panose="02020603050405020304" pitchFamily="18" charset="0"/>
                <a:cs typeface="Times New Roman" panose="02020603050405020304" pitchFamily="18" charset="0"/>
              </a:rPr>
              <a:t>(Ach.) Shirley</a:t>
            </a:r>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lvl="0" algn="ctr" defTabSz="914400">
              <a:defRPr/>
            </a:pPr>
            <a:r>
              <a:rPr lang="en-US" sz="2000" kern="0" dirty="0">
                <a:solidFill>
                  <a:sysClr val="windowText" lastClr="000000"/>
                </a:solidFill>
                <a:latin typeface="Times New Roman" panose="02020603050405020304" pitchFamily="18" charset="0"/>
                <a:cs typeface="Times New Roman" panose="02020603050405020304" pitchFamily="18" charset="0"/>
              </a:rPr>
              <a:t>RBMO</a:t>
            </a:r>
            <a:r>
              <a:rPr lang="ru-RU" sz="2000" kern="0" dirty="0">
                <a:solidFill>
                  <a:sysClr val="windowText" lastClr="000000"/>
                </a:solidFill>
                <a:latin typeface="Times New Roman" panose="02020603050405020304" pitchFamily="18" charset="0"/>
                <a:cs typeface="Times New Roman" panose="02020603050405020304" pitchFamily="18" charset="0"/>
              </a:rPr>
              <a:t> 3</a:t>
            </a:r>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847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AF435C59-8F8E-4026-AC7D-058AC88F3240}"/>
              </a:ext>
            </a:extLst>
          </p:cNvPr>
          <p:cNvSpPr/>
          <p:nvPr/>
        </p:nvSpPr>
        <p:spPr>
          <a:xfrm>
            <a:off x="3794662" y="3674773"/>
            <a:ext cx="4411294" cy="1107996"/>
          </a:xfrm>
          <a:prstGeom prst="rect">
            <a:avLst/>
          </a:prstGeom>
        </p:spPr>
        <p:txBody>
          <a:bodyPr wrap="square">
            <a:spAutoFit/>
          </a:bodyPr>
          <a:lstStyle/>
          <a:p>
            <a:pPr lvl="0" algn="ctr">
              <a:defRPr/>
            </a:pPr>
            <a:r>
              <a:rPr kumimoji="0" lang="en-US" sz="2200" b="0" i="0" u="none" strike="noStrike" kern="0" cap="none" spc="0" normalizeH="0" baseline="0" noProof="0" dirty="0">
                <a:ln>
                  <a:noFill/>
                </a:ln>
                <a:solidFill>
                  <a:prstClr val="black"/>
                </a:solidFill>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ru-RU" sz="2200" b="1" i="0" u="none" strike="noStrike" kern="0" cap="none" spc="0" normalizeH="0" baseline="0" noProof="0" dirty="0">
                <a:ln>
                  <a:noFill/>
                </a:ln>
                <a:solidFill>
                  <a:prstClr val="black"/>
                </a:solidFill>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200" b="1" i="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rPr>
              <a:t>Usnea dasypoga</a:t>
            </a:r>
            <a:endParaRPr kumimoji="0" lang="ru-RU" sz="2200" b="1" i="1" u="none" strike="noStrike" kern="0" cap="none" spc="0" normalizeH="0" baseline="0" noProof="0" dirty="0">
              <a:ln>
                <a:noFill/>
              </a:ln>
              <a:solidFill>
                <a:srgbClr val="003300"/>
              </a:solidFill>
              <a:uLnTx/>
              <a:uFillTx/>
              <a:latin typeface="Times New Roman" panose="02020603050405020304" pitchFamily="18" charset="0"/>
              <a:ea typeface="Calibri" panose="020F0502020204030204" pitchFamily="34" charset="0"/>
              <a:cs typeface="Times New Roman" panose="02020603050405020304" pitchFamily="18" charset="0"/>
            </a:endParaRPr>
          </a:p>
          <a:p>
            <a:pPr algn="ctr">
              <a:defRPr/>
            </a:pPr>
            <a:r>
              <a:rPr kumimoji="0" lang="en-US" sz="2200" b="0" i="0" u="none" strike="noStrike" kern="0" cap="none" spc="0" normalizeH="0" baseline="0" noProof="0" dirty="0">
                <a:ln>
                  <a:noFill/>
                </a:ln>
                <a:solidFill>
                  <a:prstClr val="black"/>
                </a:solidFill>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200" b="1" i="0" u="none" strike="noStrike" kern="0" cap="none" spc="0" normalizeH="0" baseline="0" noProof="0" dirty="0">
                <a:ln>
                  <a:noFill/>
                </a:ln>
                <a:solidFill>
                  <a:prstClr val="black"/>
                </a:solidFill>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200" b="1" i="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rPr>
              <a:t>Usnea subfloridana </a:t>
            </a:r>
            <a:endParaRPr lang="ru-RU" sz="2200" b="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endParaRPr>
          </a:p>
          <a:p>
            <a:pPr lvl="0" algn="ctr">
              <a:defRPr/>
            </a:pPr>
            <a:r>
              <a:rPr kumimoji="0" lang="en-US" sz="2200" b="0" i="0" u="none" strike="noStrike" kern="0" cap="none" spc="0" normalizeH="0" baseline="0" noProof="0" dirty="0">
                <a:ln>
                  <a:noFill/>
                </a:ln>
                <a:solidFill>
                  <a:prstClr val="black"/>
                </a:solidFill>
                <a:uLnTx/>
                <a:uFillTx/>
                <a:latin typeface="Times New Roman" panose="02020603050405020304" pitchFamily="18" charset="0"/>
                <a:ea typeface="Calibri" panose="020F0502020204030204" pitchFamily="34" charset="0"/>
                <a:cs typeface="Times New Roman" panose="02020603050405020304" pitchFamily="18" charset="0"/>
              </a:rPr>
              <a:t>3 – </a:t>
            </a:r>
            <a:r>
              <a:rPr lang="en-US" sz="2200" b="1" i="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rPr>
              <a:t>Ramalina farinacea</a:t>
            </a:r>
            <a:endParaRPr kumimoji="0" lang="ru-RU" sz="2200" b="1" i="1" u="none" strike="noStrike" kern="0" cap="none" spc="0" normalizeH="0" baseline="0" noProof="0" dirty="0">
              <a:ln>
                <a:noFill/>
              </a:ln>
              <a:solidFill>
                <a:srgbClr val="003300"/>
              </a:solidFill>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Номер слайда 2">
            <a:extLst>
              <a:ext uri="{FF2B5EF4-FFF2-40B4-BE49-F238E27FC236}">
                <a16:creationId xmlns:a16="http://schemas.microsoft.com/office/drawing/2014/main" id="{79DAE286-889D-4C7D-9BE0-C0344157B304}"/>
              </a:ext>
            </a:extLst>
          </p:cNvPr>
          <p:cNvSpPr txBox="1">
            <a:spLocks/>
          </p:cNvSpPr>
          <p:nvPr/>
        </p:nvSpPr>
        <p:spPr>
          <a:xfrm>
            <a:off x="11685180" y="6349589"/>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fld id="{D57F1E4F-1CFF-5643-939E-217C01CDF565}" type="slidenum">
              <a:rPr kumimoji="0" lang="en-US" sz="20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12" name="Рисунок 11">
            <a:extLst>
              <a:ext uri="{FF2B5EF4-FFF2-40B4-BE49-F238E27FC236}">
                <a16:creationId xmlns:a16="http://schemas.microsoft.com/office/drawing/2014/main" id="{A9692E23-EAB2-4C2A-81A5-61E1AFFD5F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84479" y="414283"/>
            <a:ext cx="9231660" cy="3084000"/>
          </a:xfrm>
          <a:prstGeom prst="rect">
            <a:avLst/>
          </a:prstGeom>
        </p:spPr>
      </p:pic>
      <p:sp>
        <p:nvSpPr>
          <p:cNvPr id="4" name="Прямоугольник 3">
            <a:extLst>
              <a:ext uri="{FF2B5EF4-FFF2-40B4-BE49-F238E27FC236}">
                <a16:creationId xmlns:a16="http://schemas.microsoft.com/office/drawing/2014/main" id="{BD5D41B8-AFC5-4F28-A4DD-F990C29ABF4A}"/>
              </a:ext>
            </a:extLst>
          </p:cNvPr>
          <p:cNvSpPr/>
          <p:nvPr/>
        </p:nvSpPr>
        <p:spPr>
          <a:xfrm>
            <a:off x="1926569" y="5051592"/>
            <a:ext cx="8338861" cy="830997"/>
          </a:xfrm>
          <a:prstGeom prst="rect">
            <a:avLst/>
          </a:prstGeom>
        </p:spPr>
        <p:txBody>
          <a:bodyPr wrap="square">
            <a:spAutoFit/>
          </a:bodyPr>
          <a:lstStyle/>
          <a:p>
            <a:pPr algn="ctr"/>
            <a:r>
              <a:rPr lang="en-US" sz="2400" dirty="0">
                <a:latin typeface="Times New Roman" panose="02020603050405020304" pitchFamily="18" charset="0"/>
              </a:rPr>
              <a:t>Almost all the rare species have a small thallus and poor vitality (underdevelopment of vegetative propagules).</a:t>
            </a:r>
            <a:endParaRPr lang="ru-RU" sz="2400" dirty="0">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5395" y="382771"/>
            <a:ext cx="9720072" cy="808075"/>
          </a:xfrm>
        </p:spPr>
        <p:txBody>
          <a:bodyPr>
            <a:normAutofit/>
          </a:bodyPr>
          <a:lstStyle/>
          <a:p>
            <a:pPr algn="ctr"/>
            <a:r>
              <a:rPr lang="en-US" sz="36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CONCLUSIONS</a:t>
            </a:r>
            <a:endParaRPr lang="ru-RU" sz="36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03028" y="1416081"/>
            <a:ext cx="11585943" cy="4655110"/>
          </a:xfrm>
        </p:spPr>
        <p:txBody>
          <a:bodyPr>
            <a:normAutofit/>
          </a:bodyPr>
          <a:lstStyle/>
          <a:p>
            <a:pPr algn="just">
              <a:lnSpc>
                <a:spcPct val="100000"/>
              </a:lnSpc>
              <a:spcBef>
                <a:spcPts val="1200"/>
              </a:spcBef>
              <a:buClr>
                <a:srgbClr val="003300"/>
              </a:buClr>
              <a:buSzPct val="110000"/>
              <a:buFont typeface="Times New Roman" panose="02020603050405020304" pitchFamily="18" charset="0"/>
              <a:buChar char="⁕"/>
            </a:pPr>
            <a:r>
              <a:rPr lang="en-US" sz="2400" dirty="0">
                <a:latin typeface="Times New Roman" panose="02020603050405020304" pitchFamily="18" charset="0"/>
              </a:rPr>
              <a:t>The state of the lichen biotas of the parks of the museum-reserve "Abramtsevo" and the museum-estate "Ostafyevo" </a:t>
            </a:r>
            <a:r>
              <a:rPr lang="en-US" sz="2400" dirty="0">
                <a:latin typeface="Times New Roman" panose="02020603050405020304" pitchFamily="18" charset="0"/>
                <a:sym typeface="Symbol" panose="05050102010706020507" pitchFamily="18" charset="2"/>
              </a:rPr>
              <a:t></a:t>
            </a:r>
            <a:r>
              <a:rPr lang="en-US" sz="2400" dirty="0">
                <a:latin typeface="Times New Roman" panose="02020603050405020304" pitchFamily="18" charset="0"/>
              </a:rPr>
              <a:t> "Russian Parnassus" is characterized as </a:t>
            </a:r>
            <a:r>
              <a:rPr lang="en-US" sz="2400" b="1" dirty="0">
                <a:solidFill>
                  <a:srgbClr val="003300"/>
                </a:solidFill>
                <a:latin typeface="Times New Roman" panose="02020603050405020304" pitchFamily="18" charset="0"/>
              </a:rPr>
              <a:t>the best</a:t>
            </a:r>
            <a:r>
              <a:rPr lang="en-US" sz="2400" dirty="0">
                <a:latin typeface="Times New Roman" panose="02020603050405020304" pitchFamily="18" charset="0"/>
              </a:rPr>
              <a:t>, with an </a:t>
            </a:r>
            <a:r>
              <a:rPr lang="en-US" sz="2400" b="1" dirty="0">
                <a:solidFill>
                  <a:srgbClr val="003300"/>
                </a:solidFill>
                <a:latin typeface="Times New Roman" panose="02020603050405020304" pitchFamily="18" charset="0"/>
              </a:rPr>
              <a:t>insignificant</a:t>
            </a:r>
            <a:r>
              <a:rPr lang="en-US" sz="2400" dirty="0">
                <a:latin typeface="Times New Roman" panose="02020603050405020304" pitchFamily="18" charset="0"/>
              </a:rPr>
              <a:t> level of anthropogenic transformation, and that of the museum-reserve of A.S. Pushkin </a:t>
            </a:r>
            <a:r>
              <a:rPr lang="en-US" sz="2400" dirty="0">
                <a:latin typeface="Times New Roman" panose="02020603050405020304" pitchFamily="18" charset="0"/>
                <a:sym typeface="Symbol" panose="05050102010706020507" pitchFamily="18" charset="2"/>
              </a:rPr>
              <a:t></a:t>
            </a:r>
            <a:r>
              <a:rPr lang="en-US" sz="2400" dirty="0">
                <a:latin typeface="Times New Roman" panose="02020603050405020304" pitchFamily="18" charset="0"/>
              </a:rPr>
              <a:t> as </a:t>
            </a:r>
            <a:r>
              <a:rPr lang="en-US" sz="2400" b="1" dirty="0">
                <a:solidFill>
                  <a:srgbClr val="003300"/>
                </a:solidFill>
                <a:latin typeface="Times New Roman" panose="02020603050405020304" pitchFamily="18" charset="0"/>
              </a:rPr>
              <a:t>good</a:t>
            </a:r>
            <a:r>
              <a:rPr lang="en-US" sz="2400" dirty="0">
                <a:latin typeface="Times New Roman" panose="02020603050405020304" pitchFamily="18" charset="0"/>
              </a:rPr>
              <a:t>, with a </a:t>
            </a:r>
            <a:r>
              <a:rPr lang="en-US" sz="2400" b="1" dirty="0">
                <a:solidFill>
                  <a:srgbClr val="003300"/>
                </a:solidFill>
                <a:latin typeface="Times New Roman" panose="02020603050405020304" pitchFamily="18" charset="0"/>
              </a:rPr>
              <a:t>low</a:t>
            </a:r>
            <a:r>
              <a:rPr lang="en-US" sz="2400" dirty="0">
                <a:latin typeface="Times New Roman" panose="02020603050405020304" pitchFamily="18" charset="0"/>
              </a:rPr>
              <a:t> level of anthropogenic transformation</a:t>
            </a:r>
            <a:r>
              <a:rPr lang="ru-RU" sz="2400" dirty="0">
                <a:latin typeface="Times New Roman" panose="02020603050405020304" pitchFamily="18" charset="0"/>
              </a:rPr>
              <a:t>;</a:t>
            </a:r>
            <a:endParaRPr lang="en-US" sz="2400" dirty="0">
              <a:latin typeface="Times New Roman" panose="02020603050405020304" pitchFamily="18" charset="0"/>
            </a:endParaRPr>
          </a:p>
          <a:p>
            <a:pPr algn="just">
              <a:lnSpc>
                <a:spcPct val="100000"/>
              </a:lnSpc>
              <a:spcBef>
                <a:spcPts val="1200"/>
              </a:spcBef>
              <a:buClr>
                <a:srgbClr val="003300"/>
              </a:buClr>
              <a:buSzPct val="110000"/>
              <a:buFont typeface="Times New Roman" panose="02020603050405020304" pitchFamily="18" charset="0"/>
              <a:buChar char="⁕"/>
            </a:pPr>
            <a:r>
              <a:rPr lang="en-US" sz="2400" dirty="0">
                <a:latin typeface="Times New Roman" panose="02020603050405020304" pitchFamily="18" charset="0"/>
              </a:rPr>
              <a:t>The low representation of acidophytes in the lichen cover of oak as well as the slow growth of thallus</a:t>
            </a:r>
            <a:r>
              <a:rPr lang="ru-RU" sz="2400" dirty="0">
                <a:latin typeface="Times New Roman" panose="02020603050405020304" pitchFamily="18" charset="0"/>
              </a:rPr>
              <a:t> </a:t>
            </a:r>
            <a:r>
              <a:rPr lang="en-US" sz="2400" dirty="0">
                <a:latin typeface="Times New Roman" panose="02020603050405020304" pitchFamily="18" charset="0"/>
              </a:rPr>
              <a:t>and the poor vitality of rare species indicate the changes of environmental parameters in all the parks compared to natural forest communities</a:t>
            </a:r>
            <a:r>
              <a:rPr lang="ru-RU" sz="2400" dirty="0">
                <a:latin typeface="Times New Roman" panose="02020603050405020304" pitchFamily="18" charset="0"/>
              </a:rPr>
              <a:t>;</a:t>
            </a:r>
            <a:endParaRPr lang="en-US" sz="2400" dirty="0">
              <a:latin typeface="Times New Roman" panose="02020603050405020304" pitchFamily="18" charset="0"/>
            </a:endParaRPr>
          </a:p>
          <a:p>
            <a:pPr algn="just">
              <a:lnSpc>
                <a:spcPct val="100000"/>
              </a:lnSpc>
              <a:spcBef>
                <a:spcPts val="1200"/>
              </a:spcBef>
              <a:buClr>
                <a:srgbClr val="003300"/>
              </a:buClr>
              <a:buSzPct val="110000"/>
              <a:buFont typeface="Times New Roman" panose="02020603050405020304" pitchFamily="18" charset="0"/>
              <a:buChar char="⁕"/>
            </a:pPr>
            <a:r>
              <a:rPr lang="en-US" sz="2400" dirty="0">
                <a:latin typeface="Times New Roman" panose="02020603050405020304" pitchFamily="18" charset="0"/>
              </a:rPr>
              <a:t>The changes are caused by pollution (including nitrogen) and dusty air, as the studied territories are surrounded by automobile roads and are located in areas with moderate and very high degrees of anthropogenic load</a:t>
            </a:r>
            <a:r>
              <a:rPr lang="ru-RU" sz="2400" dirty="0">
                <a:latin typeface="Times New Roman" panose="02020603050405020304" pitchFamily="18" charset="0"/>
              </a:rPr>
              <a:t>.</a:t>
            </a:r>
            <a:endParaRPr lang="en-US" sz="2400" dirty="0">
              <a:latin typeface="Times New Roman" panose="02020603050405020304" pitchFamily="18" charset="0"/>
            </a:endParaRPr>
          </a:p>
        </p:txBody>
      </p:sp>
      <p:sp>
        <p:nvSpPr>
          <p:cNvPr id="4" name="Номер слайда 2">
            <a:extLst>
              <a:ext uri="{FF2B5EF4-FFF2-40B4-BE49-F238E27FC236}">
                <a16:creationId xmlns:a16="http://schemas.microsoft.com/office/drawing/2014/main" id="{C2461355-9D37-4122-A88E-EE8936E4D6F0}"/>
              </a:ext>
            </a:extLst>
          </p:cNvPr>
          <p:cNvSpPr txBox="1">
            <a:spLocks/>
          </p:cNvSpPr>
          <p:nvPr/>
        </p:nvSpPr>
        <p:spPr>
          <a:xfrm>
            <a:off x="11685181" y="6498444"/>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23</a:t>
            </a:fld>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477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5C678D-E390-4417-A949-90E70C45BDD6}"/>
              </a:ext>
            </a:extLst>
          </p:cNvPr>
          <p:cNvSpPr>
            <a:spLocks noGrp="1"/>
          </p:cNvSpPr>
          <p:nvPr>
            <p:ph type="title"/>
          </p:nvPr>
        </p:nvSpPr>
        <p:spPr>
          <a:xfrm>
            <a:off x="1209453" y="425856"/>
            <a:ext cx="9773093" cy="850051"/>
          </a:xfrm>
        </p:spPr>
        <p:txBody>
          <a:bodyPr/>
          <a:lstStyle/>
          <a:p>
            <a:pPr algn="ctr"/>
            <a:r>
              <a:rPr lang="ru-RU" sz="36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БЛАГОДАРНОСТИ</a:t>
            </a:r>
            <a:endParaRPr lang="ru-RU" sz="3600" dirty="0">
              <a:effectLst>
                <a:outerShdw blurRad="38100" dist="38100" dir="2700000" algn="tl">
                  <a:srgbClr val="000000">
                    <a:alpha val="43137"/>
                  </a:srgbClr>
                </a:outerShdw>
              </a:effectLst>
            </a:endParaRPr>
          </a:p>
        </p:txBody>
      </p:sp>
      <p:sp>
        <p:nvSpPr>
          <p:cNvPr id="3" name="Объект 2">
            <a:extLst>
              <a:ext uri="{FF2B5EF4-FFF2-40B4-BE49-F238E27FC236}">
                <a16:creationId xmlns:a16="http://schemas.microsoft.com/office/drawing/2014/main" id="{6C8E3DD2-5231-4139-A200-3F3C5C86E0CE}"/>
              </a:ext>
            </a:extLst>
          </p:cNvPr>
          <p:cNvSpPr>
            <a:spLocks noGrp="1"/>
          </p:cNvSpPr>
          <p:nvPr>
            <p:ph idx="1"/>
          </p:nvPr>
        </p:nvSpPr>
        <p:spPr>
          <a:xfrm>
            <a:off x="838199" y="1360968"/>
            <a:ext cx="10515600" cy="4645875"/>
          </a:xfrm>
        </p:spPr>
        <p:txBody>
          <a:bodyPr/>
          <a:lstStyle/>
          <a:p>
            <a:pPr algn="just">
              <a:buClr>
                <a:srgbClr val="003300"/>
              </a:buClr>
              <a:buSzPct val="90000"/>
              <a:buFont typeface="Wingdings" panose="05000000000000000000" pitchFamily="2" charset="2"/>
              <a:buChar char="q"/>
            </a:pPr>
            <a:r>
              <a:rPr lang="ru-RU" sz="2400" dirty="0">
                <a:latin typeface="Times New Roman" panose="02020603050405020304" pitchFamily="18" charset="0"/>
              </a:rPr>
              <a:t> Администрациям музеев-заповедников «Абрамцево», А.С. Пушкина и музея-усадьбы «Остафьево» </a:t>
            </a:r>
            <a:r>
              <a:rPr lang="en-US" sz="2400" dirty="0">
                <a:latin typeface="Times New Roman" panose="02020603050405020304" pitchFamily="18" charset="0"/>
                <a:sym typeface="Symbol" panose="05050102010706020507" pitchFamily="18" charset="2"/>
              </a:rPr>
              <a:t></a:t>
            </a:r>
            <a:r>
              <a:rPr lang="ru-RU" sz="2400" dirty="0">
                <a:latin typeface="Times New Roman" panose="02020603050405020304" pitchFamily="18" charset="0"/>
              </a:rPr>
              <a:t> «Русский Парнас» за содействие в организации исследований;</a:t>
            </a:r>
          </a:p>
          <a:p>
            <a:pPr algn="just">
              <a:buClr>
                <a:srgbClr val="003300"/>
              </a:buClr>
              <a:buSzPct val="90000"/>
              <a:buFont typeface="Wingdings" panose="05000000000000000000" pitchFamily="2" charset="2"/>
              <a:buChar char="q"/>
            </a:pPr>
            <a:r>
              <a:rPr lang="ru-RU" sz="2400" dirty="0">
                <a:latin typeface="Times New Roman" panose="02020603050405020304" pitchFamily="18" charset="0"/>
              </a:rPr>
              <a:t> Коллегам к.г.н. Г.П. Урбанавичюсу (Институт проблем промышленной экологии Севера КНЦ РАН), д.б.н. М. Кукве (Гданьский университет),     к.б.н. И.Н. Урбанавичене и к.б.н. Л.А. Коноревой (Ботанический институт им. В.Л. Комарова РАН) за помощь в определении и подтверждении некоторых видов лишайников; </a:t>
            </a:r>
          </a:p>
          <a:p>
            <a:pPr algn="just">
              <a:buClr>
                <a:srgbClr val="003300"/>
              </a:buClr>
              <a:buSzPct val="90000"/>
              <a:buFont typeface="Wingdings" panose="05000000000000000000" pitchFamily="2" charset="2"/>
              <a:buChar char="q"/>
            </a:pPr>
            <a:r>
              <a:rPr lang="ru-RU" sz="2400" dirty="0">
                <a:latin typeface="Times New Roman" panose="02020603050405020304" pitchFamily="18" charset="0"/>
              </a:rPr>
              <a:t> Коллегам к.б.н. А.Г. Паукову (Уральский федеральный университет им. Б.Н. Ельцина) и к.б.н. А.Г. Цурикову (Гомельский государственный университет им. Ф. Скорины) за проведение химического анализа образцов лишайников для определения их видовой принадлежности. </a:t>
            </a:r>
          </a:p>
        </p:txBody>
      </p:sp>
      <p:sp>
        <p:nvSpPr>
          <p:cNvPr id="4" name="Номер слайда 2">
            <a:extLst>
              <a:ext uri="{FF2B5EF4-FFF2-40B4-BE49-F238E27FC236}">
                <a16:creationId xmlns:a16="http://schemas.microsoft.com/office/drawing/2014/main" id="{E0062390-09E7-4F03-B839-78C60A3051F7}"/>
              </a:ext>
            </a:extLst>
          </p:cNvPr>
          <p:cNvSpPr txBox="1">
            <a:spLocks/>
          </p:cNvSpPr>
          <p:nvPr/>
        </p:nvSpPr>
        <p:spPr>
          <a:xfrm>
            <a:off x="11685181" y="6498444"/>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latin typeface="Times New Roman" panose="02020603050405020304" pitchFamily="18" charset="0"/>
                <a:cs typeface="Times New Roman" panose="02020603050405020304" pitchFamily="18" charset="0"/>
              </a:rPr>
              <a:pPr/>
              <a:t>24</a:t>
            </a:fld>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597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49B0C15-0CF9-4AA3-B210-18F80CCF7C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9929"/>
          </a:xfrm>
          <a:prstGeom prst="rect">
            <a:avLst/>
          </a:prstGeom>
        </p:spPr>
      </p:pic>
      <p:sp>
        <p:nvSpPr>
          <p:cNvPr id="6" name="Заголовок 1">
            <a:extLst>
              <a:ext uri="{FF2B5EF4-FFF2-40B4-BE49-F238E27FC236}">
                <a16:creationId xmlns:a16="http://schemas.microsoft.com/office/drawing/2014/main" id="{D2CEBBBC-C8CB-41D7-8249-06336C1C48B4}"/>
              </a:ext>
            </a:extLst>
          </p:cNvPr>
          <p:cNvSpPr txBox="1">
            <a:spLocks noChangeArrowheads="1"/>
          </p:cNvSpPr>
          <p:nvPr/>
        </p:nvSpPr>
        <p:spPr bwMode="auto">
          <a:xfrm>
            <a:off x="1086643" y="5661064"/>
            <a:ext cx="1001871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r>
              <a:rPr lang="en-US" alt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THANKS FOR YOUR ATTENTION</a:t>
            </a:r>
            <a:endParaRPr lang="ru-RU" alt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14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21" y="6087938"/>
            <a:ext cx="6390167"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The map of the museum-reserve "Abramtsevo" </a:t>
            </a:r>
            <a:endParaRPr lang="ru-RU"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with collection points</a:t>
            </a:r>
          </a:p>
        </p:txBody>
      </p:sp>
      <p:sp>
        <p:nvSpPr>
          <p:cNvPr id="5" name="Прямоугольник 4"/>
          <p:cNvSpPr/>
          <p:nvPr/>
        </p:nvSpPr>
        <p:spPr>
          <a:xfrm>
            <a:off x="6650897" y="3193888"/>
            <a:ext cx="5436781" cy="2923877"/>
          </a:xfrm>
          <a:prstGeom prst="rect">
            <a:avLst/>
          </a:prstGeom>
        </p:spPr>
        <p:txBody>
          <a:bodyPr wrap="square">
            <a:spAutoFit/>
          </a:bodyPr>
          <a:lstStyle/>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 1 </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 plantings around the Upper pond.</a:t>
            </a:r>
          </a:p>
          <a:p>
            <a:r>
              <a:rPr lang="en-US" sz="2000" dirty="0">
                <a:latin typeface="Times New Roman" panose="02020603050405020304" pitchFamily="18" charset="0"/>
                <a:cs typeface="Times New Roman" panose="02020603050405020304" pitchFamily="18" charset="0"/>
              </a:rPr>
              <a:t>P. 2 </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 linden alleys behind the manor </a:t>
            </a:r>
            <a:r>
              <a:rPr lang="en-US" sz="2000" dirty="0">
                <a:solidFill>
                  <a:srgbClr val="003300"/>
                </a:solidFill>
                <a:latin typeface="Times New Roman" panose="02020603050405020304" pitchFamily="18" charset="0"/>
                <a:cs typeface="Times New Roman" panose="02020603050405020304" pitchFamily="18" charset="0"/>
              </a:rPr>
              <a:t>h</a:t>
            </a:r>
            <a:r>
              <a:rPr lang="en-US" sz="2000" dirty="0">
                <a:latin typeface="Times New Roman" panose="02020603050405020304" pitchFamily="18" charset="0"/>
                <a:cs typeface="Times New Roman" panose="02020603050405020304" pitchFamily="18" charset="0"/>
              </a:rPr>
              <a:t>ouse, slope to the river Vorya.</a:t>
            </a:r>
          </a:p>
          <a:p>
            <a:r>
              <a:rPr lang="en-US" sz="2000" dirty="0">
                <a:latin typeface="Times New Roman" panose="02020603050405020304" pitchFamily="18" charset="0"/>
                <a:cs typeface="Times New Roman" panose="02020603050405020304" pitchFamily="18" charset="0"/>
              </a:rPr>
              <a:t>P. 3 </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 bank of the river Vorya, riverside planting of oak, maple.</a:t>
            </a:r>
          </a:p>
          <a:p>
            <a:r>
              <a:rPr lang="en-US" sz="2000" dirty="0">
                <a:latin typeface="Times New Roman" panose="02020603050405020304" pitchFamily="18" charset="0"/>
                <a:cs typeface="Times New Roman" panose="02020603050405020304" pitchFamily="18" charset="0"/>
              </a:rPr>
              <a:t>P. 4 </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 plantings along the bank of the river Vorya.</a:t>
            </a:r>
          </a:p>
          <a:p>
            <a:r>
              <a:rPr lang="en-US" sz="2000" dirty="0">
                <a:latin typeface="Times New Roman" panose="02020603050405020304" pitchFamily="18" charset="0"/>
                <a:cs typeface="Times New Roman" panose="02020603050405020304" pitchFamily="18" charset="0"/>
              </a:rPr>
              <a:t>P. 5 </a:t>
            </a:r>
            <a:r>
              <a:rPr lang="en-US" sz="2000" dirty="0">
                <a:latin typeface="Times New Roman" panose="02020603050405020304" pitchFamily="18" charset="0"/>
                <a:cs typeface="Times New Roman" panose="02020603050405020304" pitchFamily="18" charset="0"/>
                <a:sym typeface="Symbol" panose="05050102010706020507" pitchFamily="18" charset="2"/>
              </a:rPr>
              <a:t> </a:t>
            </a:r>
            <a:r>
              <a:rPr lang="en-US" sz="2000" dirty="0">
                <a:latin typeface="Times New Roman" panose="02020603050405020304" pitchFamily="18" charset="0"/>
                <a:cs typeface="Times New Roman" panose="02020603050405020304" pitchFamily="18" charset="0"/>
              </a:rPr>
              <a:t>plantings around the Lower pond, near the automobile road.</a:t>
            </a:r>
            <a:endParaRPr lang="ru-RU" sz="20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52EA7AC6-9FD5-42D9-B7BE-3DAC4FE92F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322" y="62176"/>
            <a:ext cx="6390167" cy="6051025"/>
          </a:xfrm>
          <a:prstGeom prst="rect">
            <a:avLst/>
          </a:prstGeom>
        </p:spPr>
      </p:pic>
      <p:sp>
        <p:nvSpPr>
          <p:cNvPr id="7" name="Номер слайда 2">
            <a:extLst>
              <a:ext uri="{FF2B5EF4-FFF2-40B4-BE49-F238E27FC236}">
                <a16:creationId xmlns:a16="http://schemas.microsoft.com/office/drawing/2014/main" id="{09B3F693-2FB7-40AD-883B-DE8B3F9C392D}"/>
              </a:ext>
            </a:extLst>
          </p:cNvPr>
          <p:cNvSpPr>
            <a:spLocks noGrp="1"/>
          </p:cNvSpPr>
          <p:nvPr>
            <p:ph type="sldNum" sz="quarter" idx="12"/>
          </p:nvPr>
        </p:nvSpPr>
        <p:spPr>
          <a:xfrm>
            <a:off x="11822617" y="6498444"/>
            <a:ext cx="369383" cy="274320"/>
          </a:xfrm>
        </p:spPr>
        <p:txBody>
          <a:bodyPr/>
          <a:lstStyle/>
          <a:p>
            <a:fld id="{D57F1E4F-1CFF-5643-939E-217C01CDF565}" type="slidenum">
              <a:rPr lang="en-US" sz="2000" smtClean="0">
                <a:solidFill>
                  <a:schemeClr val="tx1"/>
                </a:solidFill>
                <a:latin typeface="Times New Roman" panose="02020603050405020304" pitchFamily="18" charset="0"/>
                <a:cs typeface="Times New Roman" panose="02020603050405020304" pitchFamily="18" charset="0"/>
              </a:rPr>
              <a:pPr/>
              <a:t>3</a:t>
            </a:fld>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EF817F63-ACF8-4DF2-B5E6-042F8B650B19}"/>
              </a:ext>
            </a:extLst>
          </p:cNvPr>
          <p:cNvSpPr/>
          <p:nvPr/>
        </p:nvSpPr>
        <p:spPr>
          <a:xfrm>
            <a:off x="6748461" y="401381"/>
            <a:ext cx="5436781" cy="830997"/>
          </a:xfrm>
          <a:prstGeom prst="rect">
            <a:avLst/>
          </a:prstGeom>
        </p:spPr>
        <p:txBody>
          <a:bodyPr wrap="square">
            <a:spAutoFit/>
          </a:bodyPr>
          <a:lstStyle/>
          <a:p>
            <a:pPr algn="ctr"/>
            <a:r>
              <a:rPr lang="en-US" sz="2400" dirty="0">
                <a:latin typeface="Times New Roman" panose="02020603050405020304" pitchFamily="18" charset="0"/>
                <a:ea typeface="Calibri" panose="020F0502020204030204" pitchFamily="34" charset="0"/>
              </a:rPr>
              <a:t>Sergiev Posad district</a:t>
            </a:r>
            <a:r>
              <a:rPr lang="ru-RU" sz="2400" dirty="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of </a:t>
            </a:r>
            <a:endParaRPr lang="ru-RU" sz="2400" dirty="0">
              <a:latin typeface="Times New Roman" panose="02020603050405020304" pitchFamily="18" charset="0"/>
              <a:ea typeface="Calibri" panose="020F0502020204030204" pitchFamily="34" charset="0"/>
            </a:endParaRPr>
          </a:p>
          <a:p>
            <a:pPr algn="ctr"/>
            <a:r>
              <a:rPr lang="en-US" sz="2400" dirty="0">
                <a:latin typeface="Times New Roman" panose="02020603050405020304" pitchFamily="18" charset="0"/>
                <a:ea typeface="Calibri" panose="020F0502020204030204" pitchFamily="34" charset="0"/>
              </a:rPr>
              <a:t>Moscow Oblast </a:t>
            </a:r>
            <a:endParaRPr lang="ru-RU" sz="3600" dirty="0"/>
          </a:p>
        </p:txBody>
      </p:sp>
      <p:sp>
        <p:nvSpPr>
          <p:cNvPr id="2" name="Прямоугольник 1">
            <a:extLst>
              <a:ext uri="{FF2B5EF4-FFF2-40B4-BE49-F238E27FC236}">
                <a16:creationId xmlns:a16="http://schemas.microsoft.com/office/drawing/2014/main" id="{22529E10-55CF-47C1-913C-9C546650D938}"/>
              </a:ext>
            </a:extLst>
          </p:cNvPr>
          <p:cNvSpPr/>
          <p:nvPr/>
        </p:nvSpPr>
        <p:spPr>
          <a:xfrm>
            <a:off x="7961697" y="1517102"/>
            <a:ext cx="3010311" cy="461665"/>
          </a:xfrm>
          <a:prstGeom prst="rect">
            <a:avLst/>
          </a:prstGeom>
        </p:spPr>
        <p:txBody>
          <a:bodyPr wrap="none">
            <a:spAutoFit/>
          </a:bodyPr>
          <a:lstStyle/>
          <a:p>
            <a:pPr algn="ctr"/>
            <a:r>
              <a:rPr lang="en-US" sz="2400" dirty="0">
                <a:latin typeface="Times New Roman" panose="02020603050405020304" pitchFamily="18" charset="0"/>
                <a:ea typeface="Calibri" panose="020F0502020204030204" pitchFamily="34" charset="0"/>
              </a:rPr>
              <a:t>Area about </a:t>
            </a:r>
            <a:r>
              <a:rPr lang="en-US" sz="2400" b="1" dirty="0">
                <a:solidFill>
                  <a:srgbClr val="003300"/>
                </a:solidFill>
                <a:latin typeface="Times New Roman" panose="02020603050405020304" pitchFamily="18" charset="0"/>
                <a:ea typeface="Calibri" panose="020F0502020204030204" pitchFamily="34" charset="0"/>
              </a:rPr>
              <a:t>50</a:t>
            </a:r>
            <a:r>
              <a:rPr lang="en-US" sz="2400" dirty="0">
                <a:latin typeface="Times New Roman" panose="02020603050405020304" pitchFamily="18" charset="0"/>
                <a:ea typeface="Calibri" panose="020F0502020204030204" pitchFamily="34" charset="0"/>
              </a:rPr>
              <a:t> hectares</a:t>
            </a:r>
            <a:endParaRPr lang="ru-RU" sz="2400" dirty="0"/>
          </a:p>
        </p:txBody>
      </p:sp>
      <p:sp>
        <p:nvSpPr>
          <p:cNvPr id="9" name="Прямоугольник 8">
            <a:extLst>
              <a:ext uri="{FF2B5EF4-FFF2-40B4-BE49-F238E27FC236}">
                <a16:creationId xmlns:a16="http://schemas.microsoft.com/office/drawing/2014/main" id="{AB20DC25-5722-4F28-B6B1-83AF9600DC95}"/>
              </a:ext>
            </a:extLst>
          </p:cNvPr>
          <p:cNvSpPr/>
          <p:nvPr/>
        </p:nvSpPr>
        <p:spPr>
          <a:xfrm>
            <a:off x="7349918" y="2355495"/>
            <a:ext cx="4472699" cy="461665"/>
          </a:xfrm>
          <a:prstGeom prst="rect">
            <a:avLst/>
          </a:prstGeom>
        </p:spPr>
        <p:txBody>
          <a:bodyPr wrap="none">
            <a:spAutoFit/>
          </a:bodyPr>
          <a:lstStyle/>
          <a:p>
            <a:r>
              <a:rPr lang="en-US" sz="2400" dirty="0">
                <a:latin typeface="Times New Roman" panose="02020603050405020304" pitchFamily="18" charset="0"/>
              </a:rPr>
              <a:t>Regular park of the </a:t>
            </a:r>
            <a:r>
              <a:rPr lang="en-US" sz="2400" b="1" dirty="0">
                <a:solidFill>
                  <a:srgbClr val="003300"/>
                </a:solidFill>
                <a:latin typeface="Times New Roman" panose="02020603050405020304" pitchFamily="18" charset="0"/>
              </a:rPr>
              <a:t>XVIII</a:t>
            </a:r>
            <a:r>
              <a:rPr lang="en-US" sz="2400" dirty="0">
                <a:latin typeface="Times New Roman" panose="02020603050405020304" pitchFamily="18" charset="0"/>
              </a:rPr>
              <a:t> century</a:t>
            </a:r>
            <a:endParaRPr lang="ru-RU" sz="2400" dirty="0">
              <a:latin typeface="Times New Roman" panose="02020603050405020304" pitchFamily="18" charset="0"/>
            </a:endParaRPr>
          </a:p>
        </p:txBody>
      </p:sp>
    </p:spTree>
    <p:extLst>
      <p:ext uri="{BB962C8B-B14F-4D97-AF65-F5344CB8AC3E}">
        <p14:creationId xmlns:p14="http://schemas.microsoft.com/office/powerpoint/2010/main" val="1574767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Прямоугольник 2">
            <a:extLst>
              <a:ext uri="{FF2B5EF4-FFF2-40B4-BE49-F238E27FC236}">
                <a16:creationId xmlns:a16="http://schemas.microsoft.com/office/drawing/2014/main" id="{1B35F387-5803-405B-9863-5648964EDAAF}"/>
              </a:ext>
            </a:extLst>
          </p:cNvPr>
          <p:cNvSpPr>
            <a:spLocks noChangeArrowheads="1"/>
          </p:cNvSpPr>
          <p:nvPr/>
        </p:nvSpPr>
        <p:spPr bwMode="auto">
          <a:xfrm>
            <a:off x="6762576" y="2880656"/>
            <a:ext cx="520223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a:lnSpc>
                <a:spcPct val="100000"/>
              </a:lnSpc>
              <a:spcBef>
                <a:spcPct val="0"/>
              </a:spcBef>
              <a:buFontTx/>
              <a:buNone/>
            </a:pPr>
            <a:r>
              <a:rPr lang="en-US" altLang="ru-RU" sz="2000" dirty="0">
                <a:latin typeface="Times New Roman" panose="02020603050405020304" pitchFamily="18" charset="0"/>
                <a:cs typeface="Times New Roman" panose="02020603050405020304" pitchFamily="18" charset="0"/>
              </a:rPr>
              <a:t>P. 1 </a:t>
            </a:r>
            <a:r>
              <a:rPr lang="en-US" altLang="ru-RU" sz="2000" dirty="0">
                <a:latin typeface="Times New Roman" panose="02020603050405020304" pitchFamily="18" charset="0"/>
                <a:cs typeface="Times New Roman" panose="02020603050405020304" pitchFamily="18" charset="0"/>
                <a:sym typeface="Symbol" panose="05050102010706020507" pitchFamily="18" charset="2"/>
              </a:rPr>
              <a:t></a:t>
            </a:r>
            <a:r>
              <a:rPr lang="ru-RU" altLang="ru-RU" sz="2000" dirty="0">
                <a:latin typeface="Times New Roman" panose="02020603050405020304" pitchFamily="18" charset="0"/>
                <a:cs typeface="Times New Roman" panose="02020603050405020304" pitchFamily="18" charset="0"/>
                <a:sym typeface="Symbol" panose="05050102010706020507" pitchFamily="18" charset="2"/>
              </a:rPr>
              <a:t> </a:t>
            </a:r>
            <a:r>
              <a:rPr lang="en-US" altLang="ru-RU" sz="2000" dirty="0">
                <a:latin typeface="Times New Roman" panose="02020603050405020304" pitchFamily="18" charset="0"/>
                <a:cs typeface="Times New Roman" panose="02020603050405020304" pitchFamily="18" charset="0"/>
              </a:rPr>
              <a:t>near the entrance to the park near the church.</a:t>
            </a:r>
          </a:p>
          <a:p>
            <a:pPr indent="0">
              <a:lnSpc>
                <a:spcPct val="100000"/>
              </a:lnSpc>
              <a:spcBef>
                <a:spcPct val="0"/>
              </a:spcBef>
              <a:buFontTx/>
              <a:buNone/>
            </a:pPr>
            <a:r>
              <a:rPr lang="en-US" altLang="ru-RU" sz="2000" dirty="0">
                <a:latin typeface="Times New Roman" panose="02020603050405020304" pitchFamily="18" charset="0"/>
                <a:cs typeface="Times New Roman" panose="02020603050405020304" pitchFamily="18" charset="0"/>
              </a:rPr>
              <a:t>P. 2 </a:t>
            </a:r>
            <a:r>
              <a:rPr lang="en-US" altLang="ru-RU" sz="2000" dirty="0">
                <a:latin typeface="Times New Roman" panose="02020603050405020304" pitchFamily="18" charset="0"/>
                <a:cs typeface="Times New Roman" panose="02020603050405020304" pitchFamily="18" charset="0"/>
                <a:sym typeface="Symbol" panose="05050102010706020507" pitchFamily="18" charset="2"/>
              </a:rPr>
              <a:t></a:t>
            </a:r>
            <a:r>
              <a:rPr lang="en-US" altLang="ru-RU" sz="2000" dirty="0">
                <a:latin typeface="Times New Roman" panose="02020603050405020304" pitchFamily="18" charset="0"/>
                <a:cs typeface="Times New Roman" panose="02020603050405020304" pitchFamily="18" charset="0"/>
              </a:rPr>
              <a:t> near the dam on the Vyazemka river.</a:t>
            </a:r>
          </a:p>
          <a:p>
            <a:pPr indent="0">
              <a:lnSpc>
                <a:spcPct val="100000"/>
              </a:lnSpc>
              <a:spcBef>
                <a:spcPct val="0"/>
              </a:spcBef>
              <a:buFontTx/>
              <a:buNone/>
            </a:pPr>
            <a:r>
              <a:rPr lang="en-US" altLang="ru-RU" sz="2000" dirty="0">
                <a:latin typeface="Times New Roman" panose="02020603050405020304" pitchFamily="18" charset="0"/>
                <a:cs typeface="Times New Roman" panose="02020603050405020304" pitchFamily="18" charset="0"/>
              </a:rPr>
              <a:t>P. 3 </a:t>
            </a:r>
            <a:r>
              <a:rPr lang="en-US" altLang="ru-RU" sz="2000" dirty="0">
                <a:latin typeface="Times New Roman" panose="02020603050405020304" pitchFamily="18" charset="0"/>
                <a:cs typeface="Times New Roman" panose="02020603050405020304" pitchFamily="18" charset="0"/>
                <a:sym typeface="Symbol" panose="05050102010706020507" pitchFamily="18" charset="2"/>
              </a:rPr>
              <a:t></a:t>
            </a:r>
            <a:r>
              <a:rPr lang="en-US" altLang="ru-RU" sz="2000" dirty="0">
                <a:latin typeface="Times New Roman" panose="02020603050405020304" pitchFamily="18" charset="0"/>
                <a:cs typeface="Times New Roman" panose="02020603050405020304" pitchFamily="18" charset="0"/>
              </a:rPr>
              <a:t> east of the dam on the Vyazemka river, opposite the </a:t>
            </a:r>
            <a:r>
              <a:rPr lang="en-US" sz="2000" dirty="0">
                <a:latin typeface="Times New Roman" panose="02020603050405020304" pitchFamily="18" charset="0"/>
                <a:cs typeface="Times New Roman" panose="02020603050405020304" pitchFamily="18" charset="0"/>
              </a:rPr>
              <a:t>automobile road</a:t>
            </a:r>
            <a:r>
              <a:rPr lang="en-US" altLang="ru-RU" sz="2000" dirty="0">
                <a:latin typeface="Times New Roman" panose="02020603050405020304" pitchFamily="18" charset="0"/>
                <a:cs typeface="Times New Roman" panose="02020603050405020304" pitchFamily="18" charset="0"/>
              </a:rPr>
              <a:t>.</a:t>
            </a:r>
          </a:p>
          <a:p>
            <a:pPr indent="0">
              <a:lnSpc>
                <a:spcPct val="100000"/>
              </a:lnSpc>
              <a:spcBef>
                <a:spcPct val="0"/>
              </a:spcBef>
              <a:buFontTx/>
              <a:buNone/>
            </a:pPr>
            <a:r>
              <a:rPr lang="en-US" altLang="ru-RU" sz="2000" dirty="0">
                <a:latin typeface="Times New Roman" panose="02020603050405020304" pitchFamily="18" charset="0"/>
                <a:cs typeface="Times New Roman" panose="02020603050405020304" pitchFamily="18" charset="0"/>
              </a:rPr>
              <a:t>P. 4 </a:t>
            </a:r>
            <a:r>
              <a:rPr lang="en-US" altLang="ru-RU" sz="2000" dirty="0">
                <a:latin typeface="Times New Roman" panose="02020603050405020304" pitchFamily="18" charset="0"/>
                <a:cs typeface="Times New Roman" panose="02020603050405020304" pitchFamily="18" charset="0"/>
                <a:sym typeface="Symbol" panose="05050102010706020507" pitchFamily="18" charset="2"/>
              </a:rPr>
              <a:t></a:t>
            </a:r>
            <a:r>
              <a:rPr lang="en-US" alt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plantings</a:t>
            </a:r>
            <a:r>
              <a:rPr lang="en-US" altLang="ru-RU" sz="2000" dirty="0">
                <a:latin typeface="Times New Roman" panose="02020603050405020304" pitchFamily="18" charset="0"/>
                <a:cs typeface="Times New Roman" panose="02020603050405020304" pitchFamily="18" charset="0"/>
              </a:rPr>
              <a:t> near the </a:t>
            </a:r>
            <a:r>
              <a:rPr lang="en-US" sz="2000" dirty="0">
                <a:latin typeface="Times New Roman" panose="02020603050405020304" pitchFamily="18" charset="0"/>
                <a:cs typeface="Times New Roman" panose="02020603050405020304" pitchFamily="18" charset="0"/>
              </a:rPr>
              <a:t>automobile road </a:t>
            </a:r>
            <a:r>
              <a:rPr lang="en-US" altLang="ru-RU" sz="2000" dirty="0">
                <a:latin typeface="Times New Roman" panose="02020603050405020304" pitchFamily="18" charset="0"/>
                <a:cs typeface="Times New Roman" panose="02020603050405020304" pitchFamily="18" charset="0"/>
              </a:rPr>
              <a:t>in the area of ​​the Godunovsky gulley.</a:t>
            </a:r>
          </a:p>
          <a:p>
            <a:pPr indent="0">
              <a:lnSpc>
                <a:spcPct val="100000"/>
              </a:lnSpc>
              <a:spcBef>
                <a:spcPct val="0"/>
              </a:spcBef>
              <a:buFontTx/>
              <a:buNone/>
            </a:pPr>
            <a:r>
              <a:rPr lang="en-US" altLang="ru-RU" sz="2000" dirty="0">
                <a:latin typeface="Times New Roman" panose="02020603050405020304" pitchFamily="18" charset="0"/>
                <a:cs typeface="Times New Roman" panose="02020603050405020304" pitchFamily="18" charset="0"/>
              </a:rPr>
              <a:t>P. 5 </a:t>
            </a:r>
            <a:r>
              <a:rPr lang="en-US" altLang="ru-RU" sz="2000" dirty="0">
                <a:latin typeface="Times New Roman" panose="02020603050405020304" pitchFamily="18" charset="0"/>
                <a:cs typeface="Times New Roman" panose="02020603050405020304" pitchFamily="18" charset="0"/>
                <a:sym typeface="Symbol" panose="05050102010706020507" pitchFamily="18" charset="2"/>
              </a:rPr>
              <a:t></a:t>
            </a:r>
            <a:r>
              <a:rPr lang="en-US" alt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plantings</a:t>
            </a:r>
            <a:r>
              <a:rPr lang="en-US" altLang="ru-RU" sz="2000" dirty="0">
                <a:latin typeface="Times New Roman" panose="02020603050405020304" pitchFamily="18" charset="0"/>
                <a:cs typeface="Times New Roman" panose="02020603050405020304" pitchFamily="18" charset="0"/>
              </a:rPr>
              <a:t> around the Church of the Transfiguration (the Life-Giving Trinity).</a:t>
            </a:r>
          </a:p>
          <a:p>
            <a:pPr indent="0">
              <a:lnSpc>
                <a:spcPct val="100000"/>
              </a:lnSpc>
              <a:spcBef>
                <a:spcPct val="0"/>
              </a:spcBef>
              <a:buFontTx/>
              <a:buNone/>
            </a:pPr>
            <a:r>
              <a:rPr lang="en-US" altLang="ru-RU" sz="2000" dirty="0">
                <a:latin typeface="Times New Roman" panose="02020603050405020304" pitchFamily="18" charset="0"/>
                <a:cs typeface="Times New Roman" panose="02020603050405020304" pitchFamily="18" charset="0"/>
              </a:rPr>
              <a:t>P. 6 </a:t>
            </a:r>
            <a:r>
              <a:rPr lang="en-US" altLang="ru-RU" sz="2000" dirty="0">
                <a:latin typeface="Times New Roman" panose="02020603050405020304" pitchFamily="18" charset="0"/>
                <a:cs typeface="Times New Roman" panose="02020603050405020304" pitchFamily="18" charset="0"/>
                <a:sym typeface="Symbol" panose="05050102010706020507" pitchFamily="18" charset="2"/>
              </a:rPr>
              <a:t></a:t>
            </a:r>
            <a:r>
              <a:rPr lang="en-US" altLang="ru-RU" sz="2000" dirty="0">
                <a:latin typeface="Times New Roman" panose="02020603050405020304" pitchFamily="18" charset="0"/>
                <a:cs typeface="Times New Roman" panose="02020603050405020304" pitchFamily="18" charset="0"/>
              </a:rPr>
              <a:t> Regular park.</a:t>
            </a:r>
          </a:p>
          <a:p>
            <a:pPr indent="0">
              <a:lnSpc>
                <a:spcPct val="100000"/>
              </a:lnSpc>
              <a:spcBef>
                <a:spcPct val="0"/>
              </a:spcBef>
              <a:buFontTx/>
              <a:buNone/>
            </a:pPr>
            <a:r>
              <a:rPr lang="en-US" altLang="ru-RU" sz="2000" dirty="0">
                <a:latin typeface="Times New Roman" panose="02020603050405020304" pitchFamily="18" charset="0"/>
                <a:cs typeface="Times New Roman" panose="02020603050405020304" pitchFamily="18" charset="0"/>
              </a:rPr>
              <a:t>P. 7 </a:t>
            </a:r>
            <a:r>
              <a:rPr lang="en-US" altLang="ru-RU" sz="2000" dirty="0">
                <a:latin typeface="Times New Roman" panose="02020603050405020304" pitchFamily="18" charset="0"/>
                <a:cs typeface="Times New Roman" panose="02020603050405020304" pitchFamily="18" charset="0"/>
                <a:sym typeface="Symbol" panose="05050102010706020507" pitchFamily="18" charset="2"/>
              </a:rPr>
              <a:t></a:t>
            </a:r>
            <a:r>
              <a:rPr lang="en-US" alt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plantings</a:t>
            </a:r>
            <a:r>
              <a:rPr lang="en-US" altLang="ru-RU" sz="2000" dirty="0">
                <a:latin typeface="Times New Roman" panose="02020603050405020304" pitchFamily="18" charset="0"/>
                <a:cs typeface="Times New Roman" panose="02020603050405020304" pitchFamily="18" charset="0"/>
              </a:rPr>
              <a:t> around the stable yard.</a:t>
            </a:r>
          </a:p>
          <a:p>
            <a:pPr indent="0">
              <a:lnSpc>
                <a:spcPct val="100000"/>
              </a:lnSpc>
              <a:spcBef>
                <a:spcPct val="0"/>
              </a:spcBef>
              <a:buFontTx/>
              <a:buNone/>
            </a:pPr>
            <a:r>
              <a:rPr lang="en-US" altLang="ru-RU" sz="2000" dirty="0">
                <a:latin typeface="Times New Roman" panose="02020603050405020304" pitchFamily="18" charset="0"/>
                <a:cs typeface="Times New Roman" panose="02020603050405020304" pitchFamily="18" charset="0"/>
              </a:rPr>
              <a:t>P. 8 </a:t>
            </a:r>
            <a:r>
              <a:rPr lang="en-US" altLang="ru-RU" sz="2000" dirty="0">
                <a:latin typeface="Times New Roman" panose="02020603050405020304" pitchFamily="18" charset="0"/>
                <a:cs typeface="Times New Roman" panose="02020603050405020304" pitchFamily="18" charset="0"/>
                <a:sym typeface="Symbol" panose="05050102010706020507" pitchFamily="18" charset="2"/>
              </a:rPr>
              <a:t></a:t>
            </a:r>
            <a:r>
              <a:rPr lang="en-US" altLang="ru-RU" sz="2000" dirty="0">
                <a:latin typeface="Times New Roman" panose="02020603050405020304" pitchFamily="18" charset="0"/>
                <a:cs typeface="Times New Roman" panose="02020603050405020304" pitchFamily="18" charset="0"/>
              </a:rPr>
              <a:t> Large field.</a:t>
            </a:r>
            <a:endParaRPr lang="ru-RU" altLang="ru-RU" sz="2000" dirty="0">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037195C2-937F-4A72-9190-3BED27C76CC7}"/>
              </a:ext>
            </a:extLst>
          </p:cNvPr>
          <p:cNvSpPr/>
          <p:nvPr/>
        </p:nvSpPr>
        <p:spPr>
          <a:xfrm>
            <a:off x="39430" y="6064878"/>
            <a:ext cx="6723146"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The map of the museum-reserve</a:t>
            </a:r>
            <a:r>
              <a:rPr lang="ru-RU"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of A.S. Pushkin</a:t>
            </a:r>
            <a:r>
              <a:rPr lang="ru-RU"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Vyazemy</a:t>
            </a:r>
            <a:r>
              <a:rPr lang="ru-RU"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estate</a:t>
            </a:r>
            <a:r>
              <a:rPr lang="ru-RU" sz="2000"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with collection points</a:t>
            </a:r>
          </a:p>
        </p:txBody>
      </p:sp>
      <p:sp>
        <p:nvSpPr>
          <p:cNvPr id="6" name="Номер слайда 2">
            <a:extLst>
              <a:ext uri="{FF2B5EF4-FFF2-40B4-BE49-F238E27FC236}">
                <a16:creationId xmlns:a16="http://schemas.microsoft.com/office/drawing/2014/main" id="{B75DDF6F-E4D9-4B83-9FFC-D091DC757ADA}"/>
              </a:ext>
            </a:extLst>
          </p:cNvPr>
          <p:cNvSpPr>
            <a:spLocks noGrp="1"/>
          </p:cNvSpPr>
          <p:nvPr>
            <p:ph type="sldNum" sz="quarter" idx="12"/>
          </p:nvPr>
        </p:nvSpPr>
        <p:spPr>
          <a:xfrm>
            <a:off x="11822617" y="6498444"/>
            <a:ext cx="369383" cy="274320"/>
          </a:xfrm>
        </p:spPr>
        <p:txBody>
          <a:bodyPr/>
          <a:lstStyle/>
          <a:p>
            <a:fld id="{D57F1E4F-1CFF-5643-939E-217C01CDF565}" type="slidenum">
              <a:rPr lang="en-US" sz="2000" smtClean="0">
                <a:solidFill>
                  <a:schemeClr val="tx1"/>
                </a:solidFill>
                <a:latin typeface="Times New Roman" panose="02020603050405020304" pitchFamily="18" charset="0"/>
                <a:cs typeface="Times New Roman" panose="02020603050405020304" pitchFamily="18" charset="0"/>
              </a:rPr>
              <a:pPr/>
              <a:t>4</a:t>
            </a:fld>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BA71FD73-390E-4119-B179-021C9A2E12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162" y="85236"/>
            <a:ext cx="5655660" cy="6074844"/>
          </a:xfrm>
          <a:prstGeom prst="rect">
            <a:avLst/>
          </a:prstGeom>
        </p:spPr>
      </p:pic>
      <p:sp>
        <p:nvSpPr>
          <p:cNvPr id="7" name="Прямоугольник 6">
            <a:extLst>
              <a:ext uri="{FF2B5EF4-FFF2-40B4-BE49-F238E27FC236}">
                <a16:creationId xmlns:a16="http://schemas.microsoft.com/office/drawing/2014/main" id="{6C624023-ACF5-4663-967B-730C4A90FE3F}"/>
              </a:ext>
            </a:extLst>
          </p:cNvPr>
          <p:cNvSpPr/>
          <p:nvPr/>
        </p:nvSpPr>
        <p:spPr>
          <a:xfrm>
            <a:off x="6327202" y="310913"/>
            <a:ext cx="5864798" cy="461665"/>
          </a:xfrm>
          <a:prstGeom prst="rect">
            <a:avLst/>
          </a:prstGeom>
        </p:spPr>
        <p:txBody>
          <a:bodyPr wrap="square">
            <a:spAutoFit/>
          </a:bodyPr>
          <a:lstStyle/>
          <a:p>
            <a:pPr algn="ctr"/>
            <a:r>
              <a:rPr lang="en-US" sz="2400" dirty="0">
                <a:solidFill>
                  <a:prstClr val="black"/>
                </a:solidFill>
                <a:latin typeface="Times New Roman" panose="02020603050405020304" pitchFamily="18" charset="0"/>
                <a:ea typeface="Calibri" panose="020F0502020204030204" pitchFamily="34" charset="0"/>
              </a:rPr>
              <a:t>Odintsovsky district of Moscow Oblast </a:t>
            </a:r>
            <a:endParaRPr lang="ru-RU" sz="3600" dirty="0"/>
          </a:p>
        </p:txBody>
      </p:sp>
      <p:sp>
        <p:nvSpPr>
          <p:cNvPr id="5" name="Прямоугольник 4">
            <a:extLst>
              <a:ext uri="{FF2B5EF4-FFF2-40B4-BE49-F238E27FC236}">
                <a16:creationId xmlns:a16="http://schemas.microsoft.com/office/drawing/2014/main" id="{72FABC5B-017C-4851-A131-2C4CB05A7DAB}"/>
              </a:ext>
            </a:extLst>
          </p:cNvPr>
          <p:cNvSpPr/>
          <p:nvPr/>
        </p:nvSpPr>
        <p:spPr>
          <a:xfrm>
            <a:off x="6169822" y="1052139"/>
            <a:ext cx="6096000" cy="830997"/>
          </a:xfrm>
          <a:prstGeom prst="rect">
            <a:avLst/>
          </a:prstGeom>
        </p:spPr>
        <p:txBody>
          <a:bodyPr>
            <a:spAutoFit/>
          </a:bodyPr>
          <a:lstStyle/>
          <a:p>
            <a:pPr lvl="0" algn="ctr" defTabSz="914400"/>
            <a:r>
              <a:rPr lang="en-US" sz="2400" dirty="0">
                <a:solidFill>
                  <a:prstClr val="black"/>
                </a:solidFill>
                <a:latin typeface="Times New Roman" panose="02020603050405020304" pitchFamily="18" charset="0"/>
                <a:ea typeface="Calibri" panose="020F0502020204030204" pitchFamily="34" charset="0"/>
              </a:rPr>
              <a:t>The total area of ​​the two estates</a:t>
            </a:r>
          </a:p>
          <a:p>
            <a:pPr lvl="0" algn="ctr" defTabSz="914400"/>
            <a:r>
              <a:rPr lang="en-US" sz="2400" b="1" dirty="0">
                <a:solidFill>
                  <a:srgbClr val="003300"/>
                </a:solidFill>
                <a:latin typeface="Times New Roman" panose="02020603050405020304" pitchFamily="18" charset="0"/>
                <a:ea typeface="Calibri" panose="020F0502020204030204" pitchFamily="34" charset="0"/>
              </a:rPr>
              <a:t>32</a:t>
            </a:r>
            <a:r>
              <a:rPr lang="en-US" sz="2400" dirty="0">
                <a:solidFill>
                  <a:prstClr val="black"/>
                </a:solidFill>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hectares</a:t>
            </a:r>
            <a:endParaRPr lang="ru-RU" sz="3600" dirty="0">
              <a:solidFill>
                <a:prstClr val="black"/>
              </a:solidFill>
              <a:latin typeface="Calibri" panose="020F0502020204030204"/>
            </a:endParaRPr>
          </a:p>
        </p:txBody>
      </p:sp>
      <p:sp>
        <p:nvSpPr>
          <p:cNvPr id="9" name="Прямоугольник 8">
            <a:extLst>
              <a:ext uri="{FF2B5EF4-FFF2-40B4-BE49-F238E27FC236}">
                <a16:creationId xmlns:a16="http://schemas.microsoft.com/office/drawing/2014/main" id="{1D8B236F-FF11-4FCE-A883-F7994A90496D}"/>
              </a:ext>
            </a:extLst>
          </p:cNvPr>
          <p:cNvSpPr/>
          <p:nvPr/>
        </p:nvSpPr>
        <p:spPr>
          <a:xfrm>
            <a:off x="7139368" y="2140174"/>
            <a:ext cx="4448654" cy="461665"/>
          </a:xfrm>
          <a:prstGeom prst="rect">
            <a:avLst/>
          </a:prstGeom>
        </p:spPr>
        <p:txBody>
          <a:bodyPr wrap="none">
            <a:spAutoFit/>
          </a:bodyPr>
          <a:lstStyle/>
          <a:p>
            <a:r>
              <a:rPr lang="en-US" sz="2400" dirty="0">
                <a:latin typeface="Times New Roman" panose="02020603050405020304" pitchFamily="18" charset="0"/>
              </a:rPr>
              <a:t>Regular park of the </a:t>
            </a:r>
            <a:r>
              <a:rPr lang="en-US" sz="2400" b="1" dirty="0">
                <a:solidFill>
                  <a:srgbClr val="003300"/>
                </a:solidFill>
                <a:latin typeface="Times New Roman" panose="02020603050405020304" pitchFamily="18" charset="0"/>
              </a:rPr>
              <a:t>XVIII</a:t>
            </a:r>
            <a:r>
              <a:rPr lang="en-US" sz="2400" dirty="0">
                <a:latin typeface="Times New Roman" panose="02020603050405020304" pitchFamily="18" charset="0"/>
              </a:rPr>
              <a:t> century</a:t>
            </a:r>
            <a:endParaRPr lang="ru-RU" sz="2400" dirty="0">
              <a:latin typeface="Times New Roman" panose="02020603050405020304" pitchFamily="18" charset="0"/>
            </a:endParaRPr>
          </a:p>
        </p:txBody>
      </p:sp>
    </p:spTree>
    <p:extLst>
      <p:ext uri="{BB962C8B-B14F-4D97-AF65-F5344CB8AC3E}">
        <p14:creationId xmlns:p14="http://schemas.microsoft.com/office/powerpoint/2010/main" val="2737454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B9879104-3635-4685-AC02-FFB4D08FCDB0}"/>
              </a:ext>
            </a:extLst>
          </p:cNvPr>
          <p:cNvSpPr/>
          <p:nvPr/>
        </p:nvSpPr>
        <p:spPr>
          <a:xfrm>
            <a:off x="8193616" y="2804780"/>
            <a:ext cx="3813692" cy="1015663"/>
          </a:xfrm>
          <a:prstGeom prst="rect">
            <a:avLst/>
          </a:prstGeom>
        </p:spPr>
        <p:txBody>
          <a:bodyPr wrap="square">
            <a:spAutoFit/>
          </a:bodyPr>
          <a:lstStyle/>
          <a:p>
            <a:pPr>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 1 </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Park.</a:t>
            </a:r>
          </a:p>
          <a:p>
            <a:pPr>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 2 </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fruit grove.</a:t>
            </a:r>
          </a:p>
          <a:p>
            <a:pPr>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 3 </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near the manor pond.</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E7316BF1-FA00-465F-BEED-F5F9227EB315}"/>
              </a:ext>
            </a:extLst>
          </p:cNvPr>
          <p:cNvSpPr/>
          <p:nvPr/>
        </p:nvSpPr>
        <p:spPr>
          <a:xfrm>
            <a:off x="289404" y="5714207"/>
            <a:ext cx="7095461"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The map of the museum-reserve</a:t>
            </a:r>
            <a:r>
              <a:rPr lang="ru-RU"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of A.S. Pushkin</a:t>
            </a:r>
            <a:r>
              <a:rPr lang="ru-RU"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Zakharovo</a:t>
            </a:r>
            <a:r>
              <a:rPr lang="ru-RU"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estate</a:t>
            </a:r>
            <a:r>
              <a:rPr lang="ru-RU" sz="2000"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with collection points</a:t>
            </a:r>
          </a:p>
        </p:txBody>
      </p:sp>
      <p:sp>
        <p:nvSpPr>
          <p:cNvPr id="6" name="Номер слайда 2">
            <a:extLst>
              <a:ext uri="{FF2B5EF4-FFF2-40B4-BE49-F238E27FC236}">
                <a16:creationId xmlns:a16="http://schemas.microsoft.com/office/drawing/2014/main" id="{59BF252C-D651-4F92-B28B-5ADE100CE5AD}"/>
              </a:ext>
            </a:extLst>
          </p:cNvPr>
          <p:cNvSpPr>
            <a:spLocks noGrp="1"/>
          </p:cNvSpPr>
          <p:nvPr>
            <p:ph type="sldNum" sz="quarter" idx="12"/>
          </p:nvPr>
        </p:nvSpPr>
        <p:spPr>
          <a:xfrm>
            <a:off x="11822617" y="6498444"/>
            <a:ext cx="369383" cy="274320"/>
          </a:xfrm>
        </p:spPr>
        <p:txBody>
          <a:bodyPr/>
          <a:lstStyle/>
          <a:p>
            <a:fld id="{D57F1E4F-1CFF-5643-939E-217C01CDF565}" type="slidenum">
              <a:rPr lang="en-US" sz="2000" smtClean="0">
                <a:solidFill>
                  <a:schemeClr val="tx1"/>
                </a:solidFill>
                <a:latin typeface="Times New Roman" panose="02020603050405020304" pitchFamily="18" charset="0"/>
                <a:cs typeface="Times New Roman" panose="02020603050405020304" pitchFamily="18" charset="0"/>
              </a:rPr>
              <a:pPr/>
              <a:t>5</a:t>
            </a:fld>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660B0DE0-A54A-480C-8DC9-B8C1B6BDF15B}"/>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095" y="356060"/>
            <a:ext cx="7220579" cy="5358147"/>
          </a:xfrm>
          <a:prstGeom prst="rect">
            <a:avLst/>
          </a:prstGeom>
          <a:noFill/>
        </p:spPr>
      </p:pic>
    </p:spTree>
    <p:extLst>
      <p:ext uri="{BB962C8B-B14F-4D97-AF65-F5344CB8AC3E}">
        <p14:creationId xmlns:p14="http://schemas.microsoft.com/office/powerpoint/2010/main" val="1864633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D7E13CC-18C3-4BA2-93A8-8D1294635B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1997607" y="-1837943"/>
            <a:ext cx="4340713" cy="8187071"/>
          </a:xfrm>
          <a:prstGeom prst="rect">
            <a:avLst/>
          </a:prstGeom>
        </p:spPr>
      </p:pic>
      <p:sp>
        <p:nvSpPr>
          <p:cNvPr id="4" name="Прямоугольник 3">
            <a:extLst>
              <a:ext uri="{FF2B5EF4-FFF2-40B4-BE49-F238E27FC236}">
                <a16:creationId xmlns:a16="http://schemas.microsoft.com/office/drawing/2014/main" id="{AFF908F0-B4CD-4CA9-91E4-684CC377C60F}"/>
              </a:ext>
            </a:extLst>
          </p:cNvPr>
          <p:cNvSpPr/>
          <p:nvPr/>
        </p:nvSpPr>
        <p:spPr>
          <a:xfrm>
            <a:off x="6096000" y="4517954"/>
            <a:ext cx="6021573" cy="2246769"/>
          </a:xfrm>
          <a:prstGeom prst="rect">
            <a:avLst/>
          </a:prstGeom>
        </p:spPr>
        <p:txBody>
          <a:bodyPr wrap="square">
            <a:spAutoFit/>
          </a:bodyPr>
          <a:lstStyle/>
          <a:p>
            <a:pPr algn="just">
              <a:spcAft>
                <a:spcPts val="0"/>
              </a:spcAft>
            </a:pPr>
            <a:r>
              <a:rPr lang="en-US" sz="2000" dirty="0">
                <a:latin typeface="Times New Roman" panose="02020603050405020304" pitchFamily="18" charset="0"/>
                <a:ea typeface="Times New Roman" panose="02020603050405020304" pitchFamily="18" charset="0"/>
              </a:rPr>
              <a:t>P. 6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around the medal cabinet.</a:t>
            </a:r>
          </a:p>
          <a:p>
            <a:pPr algn="just">
              <a:spcAft>
                <a:spcPts val="0"/>
              </a:spcAft>
            </a:pPr>
            <a:r>
              <a:rPr lang="en-US" sz="2000" dirty="0">
                <a:latin typeface="Times New Roman" panose="02020603050405020304" pitchFamily="18" charset="0"/>
                <a:ea typeface="Times New Roman" panose="02020603050405020304" pitchFamily="18" charset="0"/>
              </a:rPr>
              <a:t>P. 7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near the building of the former cloth factory.</a:t>
            </a:r>
          </a:p>
          <a:p>
            <a:pPr algn="just">
              <a:spcAft>
                <a:spcPts val="0"/>
              </a:spcAft>
            </a:pPr>
            <a:r>
              <a:rPr lang="en-US" sz="2000" dirty="0">
                <a:latin typeface="Times New Roman" panose="02020603050405020304" pitchFamily="18" charset="0"/>
                <a:ea typeface="Times New Roman" panose="02020603050405020304" pitchFamily="18" charset="0"/>
              </a:rPr>
              <a:t>P. 8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coniferous grove.</a:t>
            </a:r>
          </a:p>
          <a:p>
            <a:pPr algn="just">
              <a:spcAft>
                <a:spcPts val="0"/>
              </a:spcAft>
            </a:pPr>
            <a:r>
              <a:rPr lang="en-US" sz="2000" dirty="0">
                <a:latin typeface="Times New Roman" panose="02020603050405020304" pitchFamily="18" charset="0"/>
                <a:ea typeface="Times New Roman" panose="02020603050405020304" pitchFamily="18" charset="0"/>
              </a:rPr>
              <a:t>P. 9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birch Karamzin grove.</a:t>
            </a:r>
          </a:p>
          <a:p>
            <a:pPr algn="just">
              <a:spcAft>
                <a:spcPts val="0"/>
              </a:spcAft>
            </a:pPr>
            <a:r>
              <a:rPr lang="en-US" sz="2000" dirty="0">
                <a:latin typeface="Times New Roman" panose="02020603050405020304" pitchFamily="18" charset="0"/>
                <a:ea typeface="Times New Roman" panose="02020603050405020304" pitchFamily="18" charset="0"/>
              </a:rPr>
              <a:t>P. 10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Times New Roman" panose="02020603050405020304" pitchFamily="18" charset="0"/>
                <a:sym typeface="Symbol" panose="05050102010706020507" pitchFamily="18" charset="2"/>
              </a:rPr>
              <a:t> </a:t>
            </a:r>
            <a:r>
              <a:rPr lang="en-US" sz="2000" dirty="0">
                <a:latin typeface="Times New Roman" panose="02020603050405020304" pitchFamily="18" charset="0"/>
                <a:cs typeface="Times New Roman" panose="02020603050405020304" pitchFamily="18" charset="0"/>
              </a:rPr>
              <a:t>planting</a:t>
            </a:r>
            <a:r>
              <a:rPr lang="en-US" sz="2000" dirty="0">
                <a:latin typeface="Times New Roman" panose="02020603050405020304" pitchFamily="18" charset="0"/>
                <a:ea typeface="Times New Roman" panose="02020603050405020304" pitchFamily="18" charset="0"/>
              </a:rPr>
              <a:t> along the bank of the Big pond, Dorsky stream, behind the arbor "Temple of Apollo".</a:t>
            </a:r>
            <a:r>
              <a:rPr lang="ru-RU" sz="2000"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000" dirty="0">
                <a:latin typeface="Times New Roman" panose="02020603050405020304" pitchFamily="18" charset="0"/>
                <a:ea typeface="Times New Roman" panose="02020603050405020304" pitchFamily="18" charset="0"/>
              </a:rPr>
              <a:t>P. 11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on the right bank of the Big pond.</a:t>
            </a:r>
            <a:endParaRPr lang="ru-RU" dirty="0">
              <a:effectLst/>
              <a:latin typeface="Times New Roman" panose="02020603050405020304" pitchFamily="18" charset="0"/>
              <a:ea typeface="Times New Roman" panose="02020603050405020304" pitchFamily="18" charset="0"/>
            </a:endParaRPr>
          </a:p>
        </p:txBody>
      </p:sp>
      <p:sp>
        <p:nvSpPr>
          <p:cNvPr id="6" name="Прямоугольник 5">
            <a:extLst>
              <a:ext uri="{FF2B5EF4-FFF2-40B4-BE49-F238E27FC236}">
                <a16:creationId xmlns:a16="http://schemas.microsoft.com/office/drawing/2014/main" id="{C654AA25-315E-44EA-B77B-354084423D26}"/>
              </a:ext>
            </a:extLst>
          </p:cNvPr>
          <p:cNvSpPr/>
          <p:nvPr/>
        </p:nvSpPr>
        <p:spPr>
          <a:xfrm>
            <a:off x="74427" y="4559452"/>
            <a:ext cx="5741582" cy="1938992"/>
          </a:xfrm>
          <a:prstGeom prst="rect">
            <a:avLst/>
          </a:prstGeom>
        </p:spPr>
        <p:txBody>
          <a:bodyPr wrap="square">
            <a:spAutoFit/>
          </a:bodyPr>
          <a:lstStyle/>
          <a:p>
            <a:pPr algn="just">
              <a:spcAft>
                <a:spcPts val="0"/>
              </a:spcAft>
            </a:pPr>
            <a:r>
              <a:rPr lang="en-US" sz="2000" dirty="0">
                <a:latin typeface="Times New Roman" panose="02020603050405020304" pitchFamily="18" charset="0"/>
                <a:ea typeface="Times New Roman" panose="02020603050405020304" pitchFamily="18" charset="0"/>
              </a:rPr>
              <a:t>P. 1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ru-RU" sz="2000" dirty="0">
                <a:latin typeface="Times New Roman" panose="02020603050405020304" pitchFamily="18" charset="0"/>
                <a:ea typeface="Times New Roman" panose="02020603050405020304" pitchFamily="18" charset="0"/>
                <a:sym typeface="Symbol" panose="05050102010706020507" pitchFamily="18" charset="2"/>
              </a:rPr>
              <a:t> </a:t>
            </a:r>
            <a:r>
              <a:rPr lang="en-US" sz="2000" dirty="0">
                <a:latin typeface="Times New Roman" panose="02020603050405020304" pitchFamily="18" charset="0"/>
                <a:ea typeface="Times New Roman" panose="02020603050405020304" pitchFamily="18" charset="0"/>
              </a:rPr>
              <a:t>in front of the main house, near the Big pond.</a:t>
            </a:r>
          </a:p>
          <a:p>
            <a:pPr algn="just">
              <a:spcAft>
                <a:spcPts val="0"/>
              </a:spcAft>
            </a:pPr>
            <a:r>
              <a:rPr lang="en-US" sz="2000" dirty="0">
                <a:latin typeface="Times New Roman" panose="02020603050405020304" pitchFamily="18" charset="0"/>
                <a:ea typeface="Times New Roman" panose="02020603050405020304" pitchFamily="18" charset="0"/>
              </a:rPr>
              <a:t>P. 2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behind the main house, the </a:t>
            </a:r>
            <a:r>
              <a:rPr lang="en-US" sz="2000" dirty="0">
                <a:latin typeface="Times New Roman" panose="02020603050405020304" pitchFamily="18" charset="0"/>
                <a:cs typeface="Times New Roman" panose="02020603050405020304" pitchFamily="18" charset="0"/>
              </a:rPr>
              <a:t>linden</a:t>
            </a:r>
            <a:r>
              <a:rPr lang="en-US" sz="2000" dirty="0">
                <a:latin typeface="Times New Roman" panose="02020603050405020304" pitchFamily="18" charset="0"/>
                <a:ea typeface="Times New Roman" panose="02020603050405020304" pitchFamily="18" charset="0"/>
              </a:rPr>
              <a:t> alley "Russian Parnassus", near the Big pond.</a:t>
            </a:r>
          </a:p>
          <a:p>
            <a:pPr algn="just">
              <a:spcAft>
                <a:spcPts val="0"/>
              </a:spcAft>
            </a:pPr>
            <a:r>
              <a:rPr lang="en-US" sz="2000" dirty="0">
                <a:latin typeface="Times New Roman" panose="02020603050405020304" pitchFamily="18" charset="0"/>
                <a:ea typeface="Times New Roman" panose="02020603050405020304" pitchFamily="18" charset="0"/>
              </a:rPr>
              <a:t>P. 3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to the left of the Field of Mars and behind it.</a:t>
            </a:r>
          </a:p>
          <a:p>
            <a:pPr algn="just">
              <a:spcAft>
                <a:spcPts val="0"/>
              </a:spcAft>
            </a:pPr>
            <a:r>
              <a:rPr lang="en-US" sz="2000" dirty="0">
                <a:latin typeface="Times New Roman" panose="02020603050405020304" pitchFamily="18" charset="0"/>
                <a:ea typeface="Times New Roman" panose="02020603050405020304" pitchFamily="18" charset="0"/>
              </a:rPr>
              <a:t>P. 4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plantings</a:t>
            </a:r>
            <a:r>
              <a:rPr lang="en-US" sz="2000" dirty="0">
                <a:latin typeface="Times New Roman" panose="02020603050405020304" pitchFamily="18" charset="0"/>
                <a:ea typeface="Times New Roman" panose="02020603050405020304" pitchFamily="18" charset="0"/>
              </a:rPr>
              <a:t> in front of the main house.</a:t>
            </a:r>
          </a:p>
          <a:p>
            <a:pPr algn="just">
              <a:spcAft>
                <a:spcPts val="0"/>
              </a:spcAft>
            </a:pPr>
            <a:r>
              <a:rPr lang="en-US" sz="2000" dirty="0">
                <a:latin typeface="Times New Roman" panose="02020603050405020304" pitchFamily="18" charset="0"/>
                <a:ea typeface="Times New Roman" panose="02020603050405020304" pitchFamily="18" charset="0"/>
              </a:rPr>
              <a:t>P. 5 </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floodplain of the Lobuchi river.</a:t>
            </a:r>
            <a:r>
              <a:rPr lang="ru-RU" sz="2000" dirty="0">
                <a:latin typeface="Times New Roman" panose="02020603050405020304" pitchFamily="18" charset="0"/>
                <a:ea typeface="Times New Roman" panose="02020603050405020304" pitchFamily="18" charset="0"/>
              </a:rPr>
              <a:t> </a:t>
            </a:r>
          </a:p>
        </p:txBody>
      </p:sp>
      <p:sp>
        <p:nvSpPr>
          <p:cNvPr id="5" name="Прямоугольник 4">
            <a:extLst>
              <a:ext uri="{FF2B5EF4-FFF2-40B4-BE49-F238E27FC236}">
                <a16:creationId xmlns:a16="http://schemas.microsoft.com/office/drawing/2014/main" id="{47D98C45-5873-4BB0-AF7A-B8CFD1A356C0}"/>
              </a:ext>
            </a:extLst>
          </p:cNvPr>
          <p:cNvSpPr/>
          <p:nvPr/>
        </p:nvSpPr>
        <p:spPr>
          <a:xfrm>
            <a:off x="7873897" y="2632294"/>
            <a:ext cx="4677648" cy="1323439"/>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The map of the </a:t>
            </a:r>
            <a:endParaRPr lang="ru-RU"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museum-estate </a:t>
            </a:r>
            <a:endParaRPr lang="ru-RU"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"Ostafyevo" </a:t>
            </a:r>
            <a:r>
              <a:rPr lang="en-US" sz="2000" b="1" dirty="0">
                <a:latin typeface="Times New Roman" panose="02020603050405020304" pitchFamily="18" charset="0"/>
                <a:cs typeface="Times New Roman" panose="02020603050405020304" pitchFamily="18" charset="0"/>
                <a:sym typeface="Symbol" panose="05050102010706020507" pitchFamily="18" charset="2"/>
              </a:rPr>
              <a:t></a:t>
            </a:r>
            <a:r>
              <a:rPr lang="ru-RU" sz="2000" b="1" dirty="0">
                <a:latin typeface="Times New Roman" panose="02020603050405020304" pitchFamily="18" charset="0"/>
                <a:cs typeface="Times New Roman" panose="02020603050405020304" pitchFamily="18" charset="0"/>
                <a:sym typeface="Symbol" panose="05050102010706020507" pitchFamily="18" charset="2"/>
              </a:rPr>
              <a:t> </a:t>
            </a:r>
            <a:r>
              <a:rPr lang="en-US" sz="2000" b="1" dirty="0">
                <a:latin typeface="Times New Roman" panose="02020603050405020304" pitchFamily="18" charset="0"/>
                <a:cs typeface="Times New Roman" panose="02020603050405020304" pitchFamily="18" charset="0"/>
              </a:rPr>
              <a:t>"Russian Parnassus" </a:t>
            </a:r>
            <a:endParaRPr lang="ru-RU"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with collection points</a:t>
            </a:r>
          </a:p>
        </p:txBody>
      </p:sp>
      <p:sp>
        <p:nvSpPr>
          <p:cNvPr id="7" name="Номер слайда 2">
            <a:extLst>
              <a:ext uri="{FF2B5EF4-FFF2-40B4-BE49-F238E27FC236}">
                <a16:creationId xmlns:a16="http://schemas.microsoft.com/office/drawing/2014/main" id="{91620BCF-FF92-4C23-853A-A12F1F568D01}"/>
              </a:ext>
            </a:extLst>
          </p:cNvPr>
          <p:cNvSpPr>
            <a:spLocks noGrp="1"/>
          </p:cNvSpPr>
          <p:nvPr>
            <p:ph type="sldNum" sz="quarter" idx="12"/>
          </p:nvPr>
        </p:nvSpPr>
        <p:spPr>
          <a:xfrm>
            <a:off x="11822617" y="6498444"/>
            <a:ext cx="369383" cy="274320"/>
          </a:xfrm>
        </p:spPr>
        <p:txBody>
          <a:bodyPr/>
          <a:lstStyle/>
          <a:p>
            <a:fld id="{D57F1E4F-1CFF-5643-939E-217C01CDF565}" type="slidenum">
              <a:rPr lang="en-US" sz="2000" smtClean="0">
                <a:solidFill>
                  <a:schemeClr val="tx1"/>
                </a:solidFill>
                <a:latin typeface="Times New Roman" panose="02020603050405020304" pitchFamily="18" charset="0"/>
                <a:cs typeface="Times New Roman" panose="02020603050405020304" pitchFamily="18" charset="0"/>
              </a:rPr>
              <a:pPr/>
              <a:t>6</a:t>
            </a:fld>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99BBFAAF-0A6A-4D00-B3BA-6566B1009149}"/>
              </a:ext>
            </a:extLst>
          </p:cNvPr>
          <p:cNvSpPr/>
          <p:nvPr/>
        </p:nvSpPr>
        <p:spPr>
          <a:xfrm>
            <a:off x="8187071" y="231965"/>
            <a:ext cx="4004929" cy="1938992"/>
          </a:xfrm>
          <a:prstGeom prst="rect">
            <a:avLst/>
          </a:prstGeom>
        </p:spPr>
        <p:txBody>
          <a:bodyPr wrap="square">
            <a:spAutoFit/>
          </a:bodyPr>
          <a:lstStyle/>
          <a:p>
            <a:pPr lvl="0" algn="ctr" defTabSz="914400">
              <a:defRPr/>
            </a:pPr>
            <a:r>
              <a:rPr lang="en-US" sz="2400" kern="0" dirty="0">
                <a:solidFill>
                  <a:prstClr val="black"/>
                </a:solidFill>
                <a:latin typeface="Times New Roman" panose="02020603050405020304" pitchFamily="18" charset="0"/>
              </a:rPr>
              <a:t>Novomoskovsk administrative district of Moscow</a:t>
            </a:r>
            <a:endParaRPr lang="ru-RU" sz="2400" kern="0" dirty="0">
              <a:solidFill>
                <a:prstClr val="black"/>
              </a:solidFill>
              <a:latin typeface="Times New Roman" panose="02020603050405020304" pitchFamily="18" charset="0"/>
            </a:endParaRPr>
          </a:p>
          <a:p>
            <a:pPr lvl="0" algn="ctr" defTabSz="914400">
              <a:defRPr/>
            </a:pPr>
            <a:endParaRPr kumimoji="0" lang="ru-RU" sz="2400" b="0" i="0" u="none" strike="noStrike" kern="0" cap="none" spc="0" normalizeH="0" baseline="0" noProof="0" dirty="0">
              <a:ln>
                <a:noFill/>
              </a:ln>
              <a:solidFill>
                <a:prstClr val="black"/>
              </a:solidFill>
              <a:effectLst/>
              <a:uLnTx/>
              <a:uFillTx/>
              <a:latin typeface="Times New Roman" panose="02020603050405020304" pitchFamily="18" charset="0"/>
            </a:endParaRPr>
          </a:p>
          <a:p>
            <a:pPr algn="ctr"/>
            <a:r>
              <a:rPr lang="en-US" sz="2400" dirty="0">
                <a:latin typeface="Times New Roman" panose="02020603050405020304" pitchFamily="18" charset="0"/>
              </a:rPr>
              <a:t>Regular park of </a:t>
            </a:r>
            <a:endParaRPr lang="ru-RU" sz="2400" dirty="0">
              <a:latin typeface="Times New Roman" panose="02020603050405020304" pitchFamily="18" charset="0"/>
            </a:endParaRPr>
          </a:p>
          <a:p>
            <a:pPr algn="ctr"/>
            <a:r>
              <a:rPr lang="en-US" sz="2400" dirty="0">
                <a:latin typeface="Times New Roman" panose="02020603050405020304" pitchFamily="18" charset="0"/>
              </a:rPr>
              <a:t>the </a:t>
            </a:r>
            <a:r>
              <a:rPr lang="en-US" sz="2400" b="1" dirty="0">
                <a:solidFill>
                  <a:srgbClr val="003300"/>
                </a:solidFill>
                <a:latin typeface="Times New Roman" panose="02020603050405020304" pitchFamily="18" charset="0"/>
              </a:rPr>
              <a:t>XVIII</a:t>
            </a:r>
            <a:r>
              <a:rPr lang="en-US" sz="2400" dirty="0">
                <a:latin typeface="Times New Roman" panose="02020603050405020304" pitchFamily="18" charset="0"/>
              </a:rPr>
              <a:t> century</a:t>
            </a:r>
            <a:endParaRPr lang="ru-RU" sz="2400" dirty="0">
              <a:latin typeface="Times New Roman" panose="02020603050405020304" pitchFamily="18" charset="0"/>
            </a:endParaRPr>
          </a:p>
        </p:txBody>
      </p:sp>
      <p:sp>
        <p:nvSpPr>
          <p:cNvPr id="9" name="Прямоугольник 8">
            <a:extLst>
              <a:ext uri="{FF2B5EF4-FFF2-40B4-BE49-F238E27FC236}">
                <a16:creationId xmlns:a16="http://schemas.microsoft.com/office/drawing/2014/main" id="{CF3E2A46-E3D8-48F6-AC4A-7A74C70A0EA5}"/>
              </a:ext>
            </a:extLst>
          </p:cNvPr>
          <p:cNvSpPr/>
          <p:nvPr/>
        </p:nvSpPr>
        <p:spPr>
          <a:xfrm>
            <a:off x="3645313" y="3875276"/>
            <a:ext cx="3010761" cy="461665"/>
          </a:xfrm>
          <a:prstGeom prst="rect">
            <a:avLst/>
          </a:prstGeom>
        </p:spPr>
        <p:txBody>
          <a:bodyPr wrap="none">
            <a:spAutoFit/>
          </a:bodyPr>
          <a:lstStyle/>
          <a:p>
            <a:pPr defTabSz="914400"/>
            <a:r>
              <a:rPr lang="en-US" sz="2400" dirty="0">
                <a:solidFill>
                  <a:prstClr val="black"/>
                </a:solidFill>
                <a:latin typeface="Times New Roman" panose="02020603050405020304" pitchFamily="18" charset="0"/>
              </a:rPr>
              <a:t>Area about </a:t>
            </a:r>
            <a:r>
              <a:rPr lang="ru-RU" sz="2400" b="1" dirty="0">
                <a:solidFill>
                  <a:srgbClr val="003300"/>
                </a:solidFill>
                <a:latin typeface="Times New Roman" panose="02020603050405020304" pitchFamily="18" charset="0"/>
              </a:rPr>
              <a:t>40</a:t>
            </a:r>
            <a:r>
              <a:rPr lang="en-US" sz="2400" dirty="0">
                <a:solidFill>
                  <a:prstClr val="black"/>
                </a:solidFill>
                <a:latin typeface="Times New Roman" panose="02020603050405020304" pitchFamily="18" charset="0"/>
              </a:rPr>
              <a:t> hectares</a:t>
            </a:r>
          </a:p>
        </p:txBody>
      </p:sp>
    </p:spTree>
    <p:extLst>
      <p:ext uri="{BB962C8B-B14F-4D97-AF65-F5344CB8AC3E}">
        <p14:creationId xmlns:p14="http://schemas.microsoft.com/office/powerpoint/2010/main" val="2879953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7">
            <a:extLst>
              <a:ext uri="{FF2B5EF4-FFF2-40B4-BE49-F238E27FC236}">
                <a16:creationId xmlns:a16="http://schemas.microsoft.com/office/drawing/2014/main" id="{5A85C9F7-0A91-4C54-B4CF-DE5F025819DD}"/>
              </a:ext>
            </a:extLst>
          </p:cNvPr>
          <p:cNvGraphicFramePr>
            <a:graphicFrameLocks noGrp="1"/>
          </p:cNvGraphicFramePr>
          <p:nvPr>
            <p:extLst>
              <p:ext uri="{D42A27DB-BD31-4B8C-83A1-F6EECF244321}">
                <p14:modId xmlns:p14="http://schemas.microsoft.com/office/powerpoint/2010/main" val="757857154"/>
              </p:ext>
            </p:extLst>
          </p:nvPr>
        </p:nvGraphicFramePr>
        <p:xfrm>
          <a:off x="1160721" y="2124385"/>
          <a:ext cx="9333614" cy="2651760"/>
        </p:xfrm>
        <a:graphic>
          <a:graphicData uri="http://schemas.openxmlformats.org/drawingml/2006/table">
            <a:tbl>
              <a:tblPr firstRow="1" bandRow="1">
                <a:tableStyleId>{5C22544A-7EE6-4342-B048-85BDC9FD1C3A}</a:tableStyleId>
              </a:tblPr>
              <a:tblGrid>
                <a:gridCol w="3263307">
                  <a:extLst>
                    <a:ext uri="{9D8B030D-6E8A-4147-A177-3AD203B41FA5}">
                      <a16:colId xmlns:a16="http://schemas.microsoft.com/office/drawing/2014/main" val="2223912128"/>
                    </a:ext>
                  </a:extLst>
                </a:gridCol>
                <a:gridCol w="2515267">
                  <a:extLst>
                    <a:ext uri="{9D8B030D-6E8A-4147-A177-3AD203B41FA5}">
                      <a16:colId xmlns:a16="http://schemas.microsoft.com/office/drawing/2014/main" val="564575157"/>
                    </a:ext>
                  </a:extLst>
                </a:gridCol>
                <a:gridCol w="1736873">
                  <a:extLst>
                    <a:ext uri="{9D8B030D-6E8A-4147-A177-3AD203B41FA5}">
                      <a16:colId xmlns:a16="http://schemas.microsoft.com/office/drawing/2014/main" val="1424560265"/>
                    </a:ext>
                  </a:extLst>
                </a:gridCol>
                <a:gridCol w="1818167">
                  <a:extLst>
                    <a:ext uri="{9D8B030D-6E8A-4147-A177-3AD203B41FA5}">
                      <a16:colId xmlns:a16="http://schemas.microsoft.com/office/drawing/2014/main" val="255419820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Times New Roman" panose="02020603050405020304" pitchFamily="18" charset="0"/>
                          <a:ea typeface="+mn-ea"/>
                          <a:cs typeface="Times New Roman" panose="02020603050405020304" pitchFamily="18" charset="0"/>
                        </a:rPr>
                        <a:t>Park communities</a:t>
                      </a:r>
                      <a:endParaRPr lang="ru-RU" sz="24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Times New Roman" panose="02020603050405020304" pitchFamily="18" charset="0"/>
                          <a:ea typeface="+mn-ea"/>
                          <a:cs typeface="Times New Roman" panose="02020603050405020304" pitchFamily="18" charset="0"/>
                        </a:rPr>
                        <a:t>Number of lichen species</a:t>
                      </a:r>
                      <a:endParaRPr lang="ru-RU" sz="24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Times New Roman" panose="02020603050405020304" pitchFamily="18" charset="0"/>
                          <a:ea typeface="+mn-ea"/>
                          <a:cs typeface="Times New Roman" panose="02020603050405020304" pitchFamily="18" charset="0"/>
                        </a:rPr>
                        <a:t>Number of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Times New Roman" panose="02020603050405020304" pitchFamily="18" charset="0"/>
                          <a:ea typeface="+mn-ea"/>
                          <a:cs typeface="Times New Roman" panose="02020603050405020304" pitchFamily="18" charset="0"/>
                        </a:rPr>
                        <a:t>genera</a:t>
                      </a:r>
                      <a:endParaRPr lang="ru-RU" sz="24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Times New Roman" panose="02020603050405020304" pitchFamily="18" charset="0"/>
                          <a:ea typeface="+mn-ea"/>
                          <a:cs typeface="Times New Roman" panose="02020603050405020304" pitchFamily="18" charset="0"/>
                        </a:rPr>
                        <a:t>Number of </a:t>
                      </a:r>
                      <a:r>
                        <a:rPr lang="ru-RU" sz="2400" b="1" kern="1200" dirty="0">
                          <a:solidFill>
                            <a:schemeClr val="tx1"/>
                          </a:solidFill>
                          <a:latin typeface="Times New Roman" panose="02020603050405020304" pitchFamily="18" charset="0"/>
                          <a:ea typeface="+mn-ea"/>
                          <a:cs typeface="Times New Roman" panose="02020603050405020304" pitchFamily="18" charset="0"/>
                        </a:rPr>
                        <a:t> </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families </a:t>
                      </a:r>
                      <a:endParaRPr lang="ru-RU" sz="24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780812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Times New Roman" panose="02020603050405020304" pitchFamily="18" charset="0"/>
                          <a:ea typeface="+mn-ea"/>
                          <a:cs typeface="Times New Roman" panose="02020603050405020304" pitchFamily="18" charset="0"/>
                        </a:rPr>
                        <a:t>MR</a:t>
                      </a:r>
                      <a:r>
                        <a:rPr lang="ru-RU"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a:solidFill>
                            <a:schemeClr val="tx1"/>
                          </a:solidFill>
                          <a:latin typeface="Times New Roman" panose="02020603050405020304" pitchFamily="18" charset="0"/>
                          <a:ea typeface="+mn-ea"/>
                          <a:cs typeface="Times New Roman" panose="02020603050405020304" pitchFamily="18" charset="0"/>
                        </a:rPr>
                        <a:t>"Abramtsevo"</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5375923"/>
                  </a:ext>
                </a:extLst>
              </a:tr>
              <a:tr h="370840">
                <a:tc>
                  <a:txBody>
                    <a:bodyPr/>
                    <a:lstStyle/>
                    <a:p>
                      <a:pPr marL="0" algn="ctr" defTabSz="914400" rtl="0" eaLnBrk="1" latinLnBrk="0" hangingPunct="1">
                        <a:lnSpc>
                          <a:spcPct val="100000"/>
                        </a:lnSpc>
                        <a:spcAft>
                          <a:spcPts val="0"/>
                        </a:spcAft>
                      </a:pPr>
                      <a:r>
                        <a:rPr lang="en-US" sz="2400" kern="1200" dirty="0">
                          <a:solidFill>
                            <a:schemeClr val="tx1"/>
                          </a:solidFill>
                          <a:latin typeface="Times New Roman" panose="02020603050405020304" pitchFamily="18" charset="0"/>
                          <a:ea typeface="+mn-ea"/>
                          <a:cs typeface="Times New Roman" panose="02020603050405020304" pitchFamily="18" charset="0"/>
                        </a:rPr>
                        <a:t>MR of A.S. Pushkin</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4483174"/>
                  </a:ext>
                </a:extLst>
              </a:tr>
              <a:tr h="370840">
                <a:tc>
                  <a:txBody>
                    <a:bodyPr/>
                    <a:lstStyle/>
                    <a:p>
                      <a:pPr marL="0" algn="ctr" defTabSz="914400" rtl="0" eaLnBrk="1" latinLnBrk="0" hangingPunct="1">
                        <a:lnSpc>
                          <a:spcPct val="100000"/>
                        </a:lnSpc>
                        <a:spcAft>
                          <a:spcPts val="0"/>
                        </a:spcAft>
                      </a:pPr>
                      <a:r>
                        <a:rPr lang="en-US" sz="2400" kern="1200" dirty="0">
                          <a:solidFill>
                            <a:schemeClr val="tx1"/>
                          </a:solidFill>
                          <a:latin typeface="Times New Roman" panose="02020603050405020304" pitchFamily="18" charset="0"/>
                          <a:ea typeface="+mn-ea"/>
                          <a:cs typeface="Times New Roman" panose="02020603050405020304" pitchFamily="18" charset="0"/>
                        </a:rPr>
                        <a:t>ME</a:t>
                      </a:r>
                      <a:r>
                        <a:rPr lang="ru-RU"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a:solidFill>
                            <a:schemeClr val="tx1"/>
                          </a:solidFill>
                          <a:latin typeface="Times New Roman" panose="02020603050405020304" pitchFamily="18" charset="0"/>
                          <a:ea typeface="+mn-ea"/>
                          <a:cs typeface="Times New Roman" panose="02020603050405020304" pitchFamily="18" charset="0"/>
                        </a:rPr>
                        <a:t>"Ostafyevo"</a:t>
                      </a:r>
                      <a:endParaRPr lang="ru-RU" sz="240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dirty="0">
                          <a:ln>
                            <a:noFill/>
                          </a:ln>
                          <a:solidFill>
                            <a:schemeClr val="tx1"/>
                          </a:solidFill>
                          <a:effectLst/>
                          <a:uLnTx/>
                          <a:uFillTx/>
                          <a:latin typeface="Times New Roman" panose="02020603050405020304" pitchFamily="18" charset="0"/>
                          <a:ea typeface="+mn-ea"/>
                          <a:cs typeface="Times New Roman" panose="02020603050405020304" pitchFamily="18"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283818"/>
                  </a:ext>
                </a:extLst>
              </a:tr>
              <a:tr h="370840">
                <a:tc>
                  <a:txBody>
                    <a:bodyPr/>
                    <a:lstStyle/>
                    <a:p>
                      <a:pPr marL="0" algn="ctr" defTabSz="914400" rtl="0" eaLnBrk="1" latinLnBrk="0" hangingPunct="1">
                        <a:lnSpc>
                          <a:spcPct val="100000"/>
                        </a:lnSpc>
                        <a:spcAft>
                          <a:spcPts val="0"/>
                        </a:spcAft>
                      </a:pPr>
                      <a:r>
                        <a:rPr lang="en-US" sz="2400" b="1" kern="1200" dirty="0">
                          <a:solidFill>
                            <a:schemeClr val="tx1"/>
                          </a:solidFill>
                          <a:latin typeface="Times New Roman" panose="02020603050405020304" pitchFamily="18" charset="0"/>
                          <a:ea typeface="+mn-ea"/>
                          <a:cs typeface="Times New Roman" panose="02020603050405020304" pitchFamily="18" charset="0"/>
                        </a:rPr>
                        <a:t> Total</a:t>
                      </a:r>
                      <a:r>
                        <a:rPr lang="ru-RU" sz="2400" b="1" kern="1200" dirty="0">
                          <a:solidFill>
                            <a:schemeClr val="tx1"/>
                          </a:solidFill>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dirty="0">
                          <a:ln>
                            <a:noFill/>
                          </a:ln>
                          <a:solidFill>
                            <a:srgbClr val="003300"/>
                          </a:solidFill>
                          <a:effectLst/>
                          <a:uLnTx/>
                          <a:uFillTx/>
                          <a:latin typeface="Times New Roman" panose="02020603050405020304" pitchFamily="18" charset="0"/>
                          <a:ea typeface="+mn-ea"/>
                          <a:cs typeface="Times New Roman" panose="02020603050405020304" pitchFamily="18" charset="0"/>
                        </a:rPr>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dirty="0">
                          <a:ln>
                            <a:noFill/>
                          </a:ln>
                          <a:solidFill>
                            <a:srgbClr val="003300"/>
                          </a:solidFill>
                          <a:effectLst/>
                          <a:uLnTx/>
                          <a:uFillTx/>
                          <a:latin typeface="Times New Roman" panose="02020603050405020304" pitchFamily="18" charset="0"/>
                          <a:ea typeface="+mn-ea"/>
                          <a:cs typeface="Times New Roman" panose="02020603050405020304" pitchFamily="18"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dirty="0">
                          <a:ln>
                            <a:noFill/>
                          </a:ln>
                          <a:solidFill>
                            <a:srgbClr val="003300"/>
                          </a:solidFill>
                          <a:effectLst/>
                          <a:uLnTx/>
                          <a:uFillTx/>
                          <a:latin typeface="Times New Roman" panose="02020603050405020304" pitchFamily="18" charset="0"/>
                          <a:ea typeface="+mn-ea"/>
                          <a:cs typeface="Times New Roman" panose="02020603050405020304" pitchFamily="18"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4986663"/>
                  </a:ext>
                </a:extLst>
              </a:tr>
            </a:tbl>
          </a:graphicData>
        </a:graphic>
      </p:graphicFrame>
      <p:sp>
        <p:nvSpPr>
          <p:cNvPr id="9" name="Прямоугольник 8">
            <a:extLst>
              <a:ext uri="{FF2B5EF4-FFF2-40B4-BE49-F238E27FC236}">
                <a16:creationId xmlns:a16="http://schemas.microsoft.com/office/drawing/2014/main" id="{B7D65B3E-1A96-406B-818B-76A238E47DED}"/>
              </a:ext>
            </a:extLst>
          </p:cNvPr>
          <p:cNvSpPr/>
          <p:nvPr/>
        </p:nvSpPr>
        <p:spPr>
          <a:xfrm>
            <a:off x="1240465" y="1447909"/>
            <a:ext cx="9253870"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Quantitative distribution of lichen species in the surveyed territories</a:t>
            </a:r>
            <a:endParaRPr lang="ru-RU" sz="1600" b="1" dirty="0">
              <a:latin typeface="Times New Roman" panose="02020603050405020304" pitchFamily="18" charset="0"/>
              <a:cs typeface="Times New Roman" panose="02020603050405020304" pitchFamily="18" charset="0"/>
            </a:endParaRPr>
          </a:p>
        </p:txBody>
      </p:sp>
      <p:sp>
        <p:nvSpPr>
          <p:cNvPr id="11" name="Номер слайда 2">
            <a:extLst>
              <a:ext uri="{FF2B5EF4-FFF2-40B4-BE49-F238E27FC236}">
                <a16:creationId xmlns:a16="http://schemas.microsoft.com/office/drawing/2014/main" id="{27BB566E-D949-4DDB-BBED-A0A8638DEEB7}"/>
              </a:ext>
            </a:extLst>
          </p:cNvPr>
          <p:cNvSpPr txBox="1">
            <a:spLocks/>
          </p:cNvSpPr>
          <p:nvPr/>
        </p:nvSpPr>
        <p:spPr>
          <a:xfrm>
            <a:off x="11685180" y="6477179"/>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2000" dirty="0">
                <a:latin typeface="Times New Roman" panose="02020603050405020304" pitchFamily="18" charset="0"/>
                <a:cs typeface="Times New Roman" panose="02020603050405020304" pitchFamily="18" charset="0"/>
              </a:rPr>
              <a:t>  </a:t>
            </a:r>
            <a:fld id="{D57F1E4F-1CFF-5643-939E-217C01CDF565}" type="slidenum">
              <a:rPr lang="en-US" sz="2000" smtClean="0">
                <a:latin typeface="Times New Roman" panose="02020603050405020304" pitchFamily="18" charset="0"/>
                <a:cs typeface="Times New Roman" panose="02020603050405020304" pitchFamily="18" charset="0"/>
              </a:rPr>
              <a:pPr/>
              <a:t>7</a:t>
            </a:fld>
            <a:endParaRPr lang="en-US" sz="2000" dirty="0">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F84A709E-1FBD-4365-A37C-937A2F51435F}"/>
              </a:ext>
            </a:extLst>
          </p:cNvPr>
          <p:cNvSpPr/>
          <p:nvPr/>
        </p:nvSpPr>
        <p:spPr>
          <a:xfrm>
            <a:off x="4858566" y="340230"/>
            <a:ext cx="2245423" cy="646331"/>
          </a:xfrm>
          <a:prstGeom prst="rect">
            <a:avLst/>
          </a:prstGeom>
        </p:spPr>
        <p:txBody>
          <a:bodyPr wrap="none">
            <a:spAutoFit/>
          </a:bodyPr>
          <a:lstStyle/>
          <a:p>
            <a:r>
              <a:rPr lang="en-US" sz="3600" b="1" dirty="0">
                <a:solidFill>
                  <a:srgbClr val="0033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RESULTS</a:t>
            </a:r>
            <a:endParaRPr lang="ru-RU" sz="3600" b="1" dirty="0">
              <a:solidFill>
                <a:srgbClr val="0033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208270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a:extLst>
              <a:ext uri="{FF2B5EF4-FFF2-40B4-BE49-F238E27FC236}">
                <a16:creationId xmlns:a16="http://schemas.microsoft.com/office/drawing/2014/main" id="{4059E225-B287-4E9C-A003-B77C28B82AD1}"/>
              </a:ext>
            </a:extLst>
          </p:cNvPr>
          <p:cNvGraphicFramePr>
            <a:graphicFrameLocks/>
          </p:cNvGraphicFramePr>
          <p:nvPr>
            <p:extLst>
              <p:ext uri="{D42A27DB-BD31-4B8C-83A1-F6EECF244321}">
                <p14:modId xmlns:p14="http://schemas.microsoft.com/office/powerpoint/2010/main" val="416049246"/>
              </p:ext>
            </p:extLst>
          </p:nvPr>
        </p:nvGraphicFramePr>
        <p:xfrm>
          <a:off x="1690410" y="414669"/>
          <a:ext cx="8562422" cy="5054972"/>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a:extLst>
              <a:ext uri="{FF2B5EF4-FFF2-40B4-BE49-F238E27FC236}">
                <a16:creationId xmlns:a16="http://schemas.microsoft.com/office/drawing/2014/main" id="{0B07E5EA-766D-4DA8-B42A-D8FF7054BB16}"/>
              </a:ext>
            </a:extLst>
          </p:cNvPr>
          <p:cNvSpPr/>
          <p:nvPr/>
        </p:nvSpPr>
        <p:spPr>
          <a:xfrm>
            <a:off x="423530" y="5469641"/>
            <a:ext cx="11344940" cy="400110"/>
          </a:xfrm>
          <a:prstGeom prst="rect">
            <a:avLst/>
          </a:prstGeom>
        </p:spPr>
        <p:txBody>
          <a:bodyPr wrap="square">
            <a:spAutoFit/>
          </a:bodyPr>
          <a:lstStyle/>
          <a:p>
            <a:pPr algn="ctr">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Spectrum of the leading families of the lichen biota</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in the surveyed territories</a:t>
            </a:r>
            <a:r>
              <a:rPr lang="ru-RU"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in general</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a typeface="Calibri" panose="020F0502020204030204" pitchFamily="34" charset="0"/>
              <a:cs typeface="Times New Roman" panose="02020603050405020304" pitchFamily="18" charset="0"/>
            </a:endParaRPr>
          </a:p>
        </p:txBody>
      </p:sp>
      <p:sp>
        <p:nvSpPr>
          <p:cNvPr id="6" name="Номер слайда 2">
            <a:extLst>
              <a:ext uri="{FF2B5EF4-FFF2-40B4-BE49-F238E27FC236}">
                <a16:creationId xmlns:a16="http://schemas.microsoft.com/office/drawing/2014/main" id="{4CB7AC75-ED7F-42EB-BFDB-47EA7435F054}"/>
              </a:ext>
            </a:extLst>
          </p:cNvPr>
          <p:cNvSpPr txBox="1">
            <a:spLocks/>
          </p:cNvSpPr>
          <p:nvPr/>
        </p:nvSpPr>
        <p:spPr>
          <a:xfrm>
            <a:off x="11685180" y="6477179"/>
            <a:ext cx="50682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2000" dirty="0">
                <a:latin typeface="Times New Roman" panose="02020603050405020304" pitchFamily="18" charset="0"/>
                <a:cs typeface="Times New Roman" panose="02020603050405020304" pitchFamily="18" charset="0"/>
              </a:rPr>
              <a:t>  </a:t>
            </a:r>
            <a:fld id="{D57F1E4F-1CFF-5643-939E-217C01CDF565}" type="slidenum">
              <a:rPr lang="en-US" sz="2000" smtClean="0">
                <a:latin typeface="Times New Roman" panose="02020603050405020304" pitchFamily="18" charset="0"/>
                <a:cs typeface="Times New Roman" panose="02020603050405020304" pitchFamily="18" charset="0"/>
              </a:rPr>
              <a:pPr/>
              <a:t>8</a:t>
            </a:fld>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1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D8D8ADE7-2923-452A-A98B-8022669C57F9}"/>
              </a:ext>
            </a:extLst>
          </p:cNvPr>
          <p:cNvSpPr/>
          <p:nvPr/>
        </p:nvSpPr>
        <p:spPr>
          <a:xfrm>
            <a:off x="677543" y="5899263"/>
            <a:ext cx="10305890" cy="400110"/>
          </a:xfrm>
          <a:prstGeom prst="rect">
            <a:avLst/>
          </a:prstGeom>
        </p:spPr>
        <p:txBody>
          <a:bodyPr wrap="square">
            <a:spAutoFit/>
          </a:bodyPr>
          <a:lstStyle/>
          <a:p>
            <a:pPr algn="ctr">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Spectra of ecobiomorphs</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ru-RU" sz="2000" b="1" dirty="0">
                <a:latin typeface="Times New Roman" panose="02020603050405020304" pitchFamily="18" charset="0"/>
                <a:cs typeface="Times New Roman" panose="02020603050405020304" pitchFamily="18" charset="0"/>
              </a:rPr>
              <a:t>of the lichen biotas</a:t>
            </a:r>
            <a:r>
              <a:rPr lang="ru-RU" altLang="ru-RU" sz="2000" b="1" dirty="0">
                <a:latin typeface="Times New Roman" panose="02020603050405020304" pitchFamily="18" charset="0"/>
                <a:cs typeface="Times New Roman" panose="02020603050405020304" pitchFamily="18" charset="0"/>
              </a:rPr>
              <a:t> </a:t>
            </a:r>
            <a:r>
              <a:rPr lang="en-US" altLang="ru-RU" sz="2000" b="1" dirty="0">
                <a:latin typeface="Times New Roman" panose="02020603050405020304" pitchFamily="18" charset="0"/>
                <a:cs typeface="Times New Roman" panose="02020603050405020304" pitchFamily="18" charset="0"/>
              </a:rPr>
              <a:t>of the parks of the surveyed territories</a:t>
            </a:r>
            <a:endParaRPr lang="ru-RU" b="1" dirty="0">
              <a:ea typeface="Calibri" panose="020F0502020204030204" pitchFamily="34" charset="0"/>
              <a:cs typeface="Times New Roman" panose="02020603050405020304" pitchFamily="18" charset="0"/>
            </a:endParaRPr>
          </a:p>
        </p:txBody>
      </p:sp>
      <p:sp>
        <p:nvSpPr>
          <p:cNvPr id="6" name="Номер слайда 2">
            <a:extLst>
              <a:ext uri="{FF2B5EF4-FFF2-40B4-BE49-F238E27FC236}">
                <a16:creationId xmlns:a16="http://schemas.microsoft.com/office/drawing/2014/main" id="{A42E1267-087D-4D3E-98A1-70B7927B5309}"/>
              </a:ext>
            </a:extLst>
          </p:cNvPr>
          <p:cNvSpPr txBox="1">
            <a:spLocks/>
          </p:cNvSpPr>
          <p:nvPr/>
        </p:nvSpPr>
        <p:spPr>
          <a:xfrm>
            <a:off x="11663917" y="6498444"/>
            <a:ext cx="528084"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2000" dirty="0">
                <a:latin typeface="Times New Roman" panose="02020603050405020304" pitchFamily="18" charset="0"/>
                <a:cs typeface="Times New Roman" panose="02020603050405020304" pitchFamily="18" charset="0"/>
              </a:rPr>
              <a:t> </a:t>
            </a:r>
            <a:fld id="{D57F1E4F-1CFF-5643-939E-217C01CDF565}" type="slidenum">
              <a:rPr lang="en-US" sz="2000" smtClean="0">
                <a:latin typeface="Times New Roman" panose="02020603050405020304" pitchFamily="18" charset="0"/>
                <a:cs typeface="Times New Roman" panose="02020603050405020304" pitchFamily="18" charset="0"/>
              </a:rPr>
              <a:pPr/>
              <a:t>9</a:t>
            </a:fld>
            <a:endParaRPr lang="en-US" sz="2000" dirty="0">
              <a:latin typeface="Times New Roman" panose="02020603050405020304" pitchFamily="18" charset="0"/>
              <a:cs typeface="Times New Roman" panose="02020603050405020304" pitchFamily="18" charset="0"/>
            </a:endParaRPr>
          </a:p>
        </p:txBody>
      </p:sp>
      <p:graphicFrame>
        <p:nvGraphicFramePr>
          <p:cNvPr id="10" name="Диаграмма 9">
            <a:extLst>
              <a:ext uri="{FF2B5EF4-FFF2-40B4-BE49-F238E27FC236}">
                <a16:creationId xmlns:a16="http://schemas.microsoft.com/office/drawing/2014/main" id="{0D436F63-2485-470D-A18D-BA0EF97A7049}"/>
              </a:ext>
            </a:extLst>
          </p:cNvPr>
          <p:cNvGraphicFramePr>
            <a:graphicFrameLocks/>
          </p:cNvGraphicFramePr>
          <p:nvPr>
            <p:extLst>
              <p:ext uri="{D42A27DB-BD31-4B8C-83A1-F6EECF244321}">
                <p14:modId xmlns:p14="http://schemas.microsoft.com/office/powerpoint/2010/main" val="587454401"/>
              </p:ext>
            </p:extLst>
          </p:nvPr>
        </p:nvGraphicFramePr>
        <p:xfrm>
          <a:off x="1314894" y="266794"/>
          <a:ext cx="10465981" cy="56324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8019713"/>
      </p:ext>
    </p:extLst>
  </p:cSld>
  <p:clrMapOvr>
    <a:masterClrMapping/>
  </p:clrMapOvr>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Галерея">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Галерея">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алерея">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Override>
</file>

<file path=ppt/theme/themeOverride2.xml><?xml version="1.0" encoding="utf-8"?>
<a:themeOverride xmlns:a="http://schemas.openxmlformats.org/drawingml/2006/main">
  <a:clrScheme name="Галерея">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Галерея">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алерея">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Override>
</file>

<file path=ppt/theme/themeOverride3.xml><?xml version="1.0" encoding="utf-8"?>
<a:themeOverride xmlns:a="http://schemas.openxmlformats.org/drawingml/2006/main">
  <a:clrScheme name="Галерея">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Галерея">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алерея">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Override>
</file>

<file path=ppt/theme/themeOverride4.xml><?xml version="1.0" encoding="utf-8"?>
<a:themeOverride xmlns:a="http://schemas.openxmlformats.org/drawingml/2006/main">
  <a:clrScheme name="Фиолетовый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Стандартная">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283</TotalTime>
  <Words>1641</Words>
  <Application>Microsoft Office PowerPoint</Application>
  <PresentationFormat>Широкоэкранный</PresentationFormat>
  <Paragraphs>264</Paragraphs>
  <Slides>25</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Calibri</vt:lpstr>
      <vt:lpstr>Calibri Light</vt:lpstr>
      <vt:lpstr>Times New Roman</vt:lpstr>
      <vt:lpstr>Wingdings</vt:lpstr>
      <vt:lpstr>1_Тема Office</vt:lpstr>
      <vt:lpstr>THE STUDY OF THE LICHEN BIOTA OF  OLD-WORLD PARKS IN THE MOSCOW REGION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CONCLUSIONS</vt:lpstr>
      <vt:lpstr>БЛАГОДАРНОСТИ</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STUDY OF THE LICHEN BIOTA OF  OLD-WORLD PARKS IN THE MOSCOW REGION</dc:title>
  <dc:creator>Диана Черепенина</dc:creator>
  <cp:lastModifiedBy>Диана Черепенина</cp:lastModifiedBy>
  <cp:revision>45</cp:revision>
  <dcterms:created xsi:type="dcterms:W3CDTF">2019-08-30T14:31:59Z</dcterms:created>
  <dcterms:modified xsi:type="dcterms:W3CDTF">2019-09-07T17:06:28Z</dcterms:modified>
</cp:coreProperties>
</file>