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4" r:id="rId2"/>
    <p:sldId id="287" r:id="rId3"/>
    <p:sldId id="295" r:id="rId4"/>
    <p:sldId id="303" r:id="rId5"/>
    <p:sldId id="305" r:id="rId6"/>
    <p:sldId id="304" r:id="rId7"/>
    <p:sldId id="296" r:id="rId8"/>
    <p:sldId id="310" r:id="rId9"/>
    <p:sldId id="288" r:id="rId10"/>
    <p:sldId id="297" r:id="rId11"/>
    <p:sldId id="300" r:id="rId12"/>
    <p:sldId id="289" r:id="rId13"/>
    <p:sldId id="306" r:id="rId14"/>
    <p:sldId id="291" r:id="rId15"/>
    <p:sldId id="307" r:id="rId16"/>
    <p:sldId id="308" r:id="rId17"/>
    <p:sldId id="298" r:id="rId18"/>
    <p:sldId id="302" r:id="rId19"/>
    <p:sldId id="290" r:id="rId20"/>
    <p:sldId id="266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26" autoAdjust="0"/>
    <p:restoredTop sz="92857" autoAdjust="0"/>
  </p:normalViewPr>
  <p:slideViewPr>
    <p:cSldViewPr snapToGrid="0">
      <p:cViewPr varScale="1">
        <p:scale>
          <a:sx n="40" d="100"/>
          <a:sy n="40" d="100"/>
        </p:scale>
        <p:origin x="42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7;&#1099;&#1082;&#1090;&#1090;&#1099;&#1082;&#1074;&#1099;&#1082;&#1082;&#1072;&#1088;\&#1076;&#1086;&#1082;&#1083;&#1072;&#1076;\&#1092;&#1086;&#1088;&#1086;&#1092;&#1080;&#1090;&#109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check_ca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check_ca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7;&#1099;&#1082;&#1090;&#1090;&#1099;&#1082;&#1074;&#1099;&#1082;&#1082;&#1072;&#1088;\&#1076;&#1086;&#1082;&#1083;&#1072;&#1076;\&#1092;&#1086;&#1088;&#1086;&#1092;&#1080;&#1090;&#1099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86398435404106"/>
          <c:y val="5.7160890621842056E-2"/>
          <c:w val="0.45451437315483212"/>
          <c:h val="0.76979214359324299"/>
        </c:manualLayout>
      </c:layout>
      <c:pieChart>
        <c:varyColors val="1"/>
        <c:ser>
          <c:idx val="0"/>
          <c:order val="0"/>
          <c:tx>
            <c:strRef>
              <c:f>Лист4!$C$1</c:f>
              <c:strCache>
                <c:ptCount val="1"/>
                <c:pt idx="0">
                  <c:v>доля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BE-4DE6-A6E7-EA2C2E82114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DBE-4DE6-A6E7-EA2C2E82114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DBE-4DE6-A6E7-EA2C2E82114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DBE-4DE6-A6E7-EA2C2E82114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DBE-4DE6-A6E7-EA2C2E82114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DBE-4DE6-A6E7-EA2C2E82114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DBE-4DE6-A6E7-EA2C2E82114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CDBE-4DE6-A6E7-EA2C2E82114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CDBE-4DE6-A6E7-EA2C2E821142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CDBE-4DE6-A6E7-EA2C2E821142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CDBE-4DE6-A6E7-EA2C2E821142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4E897FFC-6442-4C97-A16C-301252CF3C9C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DBE-4DE6-A6E7-EA2C2E821142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0B95CDE7-775A-4275-8C9D-504B36E5E556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DBE-4DE6-A6E7-EA2C2E821142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C3D3409F-9662-4101-92CC-DB8C9D9DF13F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DBE-4DE6-A6E7-EA2C2E821142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CEB6BBA8-1FF5-419C-91C4-02CA87335247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DBE-4DE6-A6E7-EA2C2E821142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8D9C5ADC-A961-4A53-BC98-26C2B7FE765D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CDBE-4DE6-A6E7-EA2C2E821142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5DD1CB6C-D5B5-4672-B210-42F2C41F5FFE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DBE-4DE6-A6E7-EA2C2E821142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fld id="{127347CE-368D-4113-AB05-039B8F82AF6D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CDBE-4DE6-A6E7-EA2C2E821142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fld id="{A91C1360-3820-43AD-8A1F-C31E1088F095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CDBE-4DE6-A6E7-EA2C2E821142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fld id="{479016D4-3783-4F69-B029-D2A1DB274407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CDBE-4DE6-A6E7-EA2C2E821142}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fld id="{BA5186BF-0805-4BC5-B8E7-340D91FC5BB0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CDBE-4DE6-A6E7-EA2C2E821142}"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fld id="{3B209B6C-08A6-42D0-95E3-50D7F12055CE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CDBE-4DE6-A6E7-EA2C2E8211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Лист4!$A$2:$A$12</c:f>
              <c:strCache>
                <c:ptCount val="11"/>
                <c:pt idx="0">
                  <c:v>ельник зеленомошный</c:v>
                </c:pt>
                <c:pt idx="1">
                  <c:v>сосняк сфагновый</c:v>
                </c:pt>
                <c:pt idx="2">
                  <c:v>ельник сфагновый</c:v>
                </c:pt>
                <c:pt idx="3">
                  <c:v>березняк зеленомошный</c:v>
                </c:pt>
                <c:pt idx="4">
                  <c:v>сосняк травяной болотный</c:v>
                </c:pt>
                <c:pt idx="5">
                  <c:v>березняк сфагновый</c:v>
                </c:pt>
                <c:pt idx="6">
                  <c:v>ельник приручейный разнотравный</c:v>
                </c:pt>
                <c:pt idx="7">
                  <c:v>ельник травяной болотый</c:v>
                </c:pt>
                <c:pt idx="8">
                  <c:v>березняк хвощевой</c:v>
                </c:pt>
                <c:pt idx="9">
                  <c:v>сосняк зеленомошный </c:v>
                </c:pt>
                <c:pt idx="10">
                  <c:v>ельник долгомошный </c:v>
                </c:pt>
              </c:strCache>
            </c:strRef>
          </c:cat>
          <c:val>
            <c:numRef>
              <c:f>Лист4!$C$2:$C$12</c:f>
              <c:numCache>
                <c:formatCode>0.0</c:formatCode>
                <c:ptCount val="11"/>
                <c:pt idx="0">
                  <c:v>56.338028169014081</c:v>
                </c:pt>
                <c:pt idx="1">
                  <c:v>11.267605633802816</c:v>
                </c:pt>
                <c:pt idx="2">
                  <c:v>8.4507042253521121</c:v>
                </c:pt>
                <c:pt idx="3">
                  <c:v>5.6338028169014081</c:v>
                </c:pt>
                <c:pt idx="4">
                  <c:v>4.225352112676056</c:v>
                </c:pt>
                <c:pt idx="5">
                  <c:v>4.225352112676056</c:v>
                </c:pt>
                <c:pt idx="6">
                  <c:v>2.816901408450704</c:v>
                </c:pt>
                <c:pt idx="7">
                  <c:v>2.816901408450704</c:v>
                </c:pt>
                <c:pt idx="8">
                  <c:v>1.408450704225352</c:v>
                </c:pt>
                <c:pt idx="9">
                  <c:v>1.408450704225352</c:v>
                </c:pt>
                <c:pt idx="10">
                  <c:v>1.408450704225352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CDBE-4DE6-A6E7-EA2C2E8211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3.6391110231455213E-2"/>
          <c:w val="0.47332513944023874"/>
          <c:h val="0.852288232479680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Лист4!$B$1</c:f>
              <c:strCache>
                <c:ptCount val="1"/>
                <c:pt idx="0">
                  <c:v>N видов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2F8-49F0-A61A-467C6BC2778F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2F8-49F0-A61A-467C6BC2778F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2F8-49F0-A61A-467C6BC277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9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Лист4!$A$2:$A$4</c:f>
              <c:strCache>
                <c:ptCount val="3"/>
                <c:pt idx="0">
                  <c:v>накипные </c:v>
                </c:pt>
                <c:pt idx="1">
                  <c:v>кустистые</c:v>
                </c:pt>
                <c:pt idx="2">
                  <c:v>листоватые</c:v>
                </c:pt>
              </c:strCache>
            </c:strRef>
          </c:cat>
          <c:val>
            <c:numRef>
              <c:f>Лист4!$B$2:$B$4</c:f>
              <c:numCache>
                <c:formatCode>General</c:formatCode>
                <c:ptCount val="3"/>
                <c:pt idx="0">
                  <c:v>110</c:v>
                </c:pt>
                <c:pt idx="1">
                  <c:v>61</c:v>
                </c:pt>
                <c:pt idx="2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2F8-49F0-A61A-467C6BC2778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513133348810496E-2"/>
          <c:y val="0.12231372181832903"/>
          <c:w val="0.699860543228632"/>
          <c:h val="0.86119914974450629"/>
        </c:manualLayout>
      </c:layout>
      <c:pieChart>
        <c:varyColors val="1"/>
        <c:ser>
          <c:idx val="0"/>
          <c:order val="0"/>
          <c:tx>
            <c:strRef>
              <c:f>Лист4!$G$4</c:f>
              <c:strCache>
                <c:ptCount val="1"/>
                <c:pt idx="0">
                  <c:v>N видов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E99-41F5-9C61-378426AE940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E99-41F5-9C61-378426AE940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E99-41F5-9C61-378426AE940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E99-41F5-9C61-378426AE940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E99-41F5-9C61-378426AE9401}"/>
              </c:ext>
            </c:extLst>
          </c:dPt>
          <c:dLbls>
            <c:dLbl>
              <c:idx val="4"/>
              <c:layout>
                <c:manualLayout>
                  <c:x val="2.5469224231322848E-2"/>
                  <c:y val="9.652337415574460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1E99-41F5-9C61-378426AE94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Лист4!$F$5:$F$9</c:f>
              <c:strCache>
                <c:ptCount val="5"/>
                <c:pt idx="0">
                  <c:v>эпифиты</c:v>
                </c:pt>
                <c:pt idx="1">
                  <c:v>эпигеиды</c:v>
                </c:pt>
                <c:pt idx="2">
                  <c:v>эпиксилы</c:v>
                </c:pt>
                <c:pt idx="3">
                  <c:v>эпилитные</c:v>
                </c:pt>
                <c:pt idx="4">
                  <c:v>эвритропные</c:v>
                </c:pt>
              </c:strCache>
            </c:strRef>
          </c:cat>
          <c:val>
            <c:numRef>
              <c:f>Лист4!$G$5:$G$9</c:f>
              <c:numCache>
                <c:formatCode>General</c:formatCode>
                <c:ptCount val="5"/>
                <c:pt idx="0">
                  <c:v>131</c:v>
                </c:pt>
                <c:pt idx="1">
                  <c:v>53</c:v>
                </c:pt>
                <c:pt idx="2">
                  <c:v>7</c:v>
                </c:pt>
                <c:pt idx="3">
                  <c:v>5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E99-41F5-9C61-378426AE940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9524411674286457"/>
          <c:y val="7.8313860076532085E-2"/>
          <c:w val="0.29765956340797411"/>
          <c:h val="0.377858046148705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Лист8!$F$4</c:f>
              <c:strCache>
                <c:ptCount val="1"/>
                <c:pt idx="0">
                  <c:v>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952-45E7-9FA4-1912BAFBD96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952-45E7-9FA4-1912BAFBD96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952-45E7-9FA4-1912BAFBD96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952-45E7-9FA4-1912BAFBD96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952-45E7-9FA4-1912BAFBD96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952-45E7-9FA4-1912BAFBD96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952-45E7-9FA4-1912BAFBD96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952-45E7-9FA4-1912BAFBD96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Лист8!$E$5:$E$12</c:f>
              <c:strCache>
                <c:ptCount val="8"/>
                <c:pt idx="0">
                  <c:v>Picea abies\obovata</c:v>
                </c:pt>
                <c:pt idx="1">
                  <c:v>Betula pubescens</c:v>
                </c:pt>
                <c:pt idx="2">
                  <c:v>Populus tremula</c:v>
                </c:pt>
                <c:pt idx="3">
                  <c:v>Salix sp.</c:v>
                </c:pt>
                <c:pt idx="4">
                  <c:v>Pinus sylvestris</c:v>
                </c:pt>
                <c:pt idx="5">
                  <c:v>Juniperus communis</c:v>
                </c:pt>
                <c:pt idx="6">
                  <c:v>Alnus incana</c:v>
                </c:pt>
                <c:pt idx="7">
                  <c:v>Sorbus aucuparia</c:v>
                </c:pt>
              </c:strCache>
            </c:strRef>
          </c:cat>
          <c:val>
            <c:numRef>
              <c:f>Лист8!$F$5:$F$12</c:f>
              <c:numCache>
                <c:formatCode>General</c:formatCode>
                <c:ptCount val="8"/>
                <c:pt idx="0">
                  <c:v>113</c:v>
                </c:pt>
                <c:pt idx="1">
                  <c:v>76</c:v>
                </c:pt>
                <c:pt idx="2">
                  <c:v>66</c:v>
                </c:pt>
                <c:pt idx="3">
                  <c:v>62</c:v>
                </c:pt>
                <c:pt idx="4">
                  <c:v>42</c:v>
                </c:pt>
                <c:pt idx="5">
                  <c:v>8</c:v>
                </c:pt>
                <c:pt idx="6">
                  <c:v>8</c:v>
                </c:pt>
                <c:pt idx="7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952-45E7-9FA4-1912BAFBD9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980339314176319E-2"/>
          <c:y val="0.77307143071676454"/>
          <c:w val="0.81424136905994859"/>
          <c:h val="0.213924907779807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2215D-BA0A-428F-9248-C41617BF8BBA}" type="datetimeFigureOut">
              <a:rPr lang="ru-RU" smtClean="0"/>
              <a:t>вт 10.09.19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E4DE1-B59E-46F2-B12B-92CA56FAA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529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490F-6B33-466E-9795-3191EDBF7B54}" type="datetimeFigureOut">
              <a:rPr lang="ru-RU" smtClean="0"/>
              <a:t>вт 10.09.19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49133-65FA-4E40-A42F-6B9D5EE604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039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490F-6B33-466E-9795-3191EDBF7B54}" type="datetimeFigureOut">
              <a:rPr lang="ru-RU" smtClean="0"/>
              <a:t>вт 10.09.19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49133-65FA-4E40-A42F-6B9D5EE604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189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490F-6B33-466E-9795-3191EDBF7B54}" type="datetimeFigureOut">
              <a:rPr lang="ru-RU" smtClean="0"/>
              <a:t>вт 10.09.19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49133-65FA-4E40-A42F-6B9D5EE604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97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490F-6B33-466E-9795-3191EDBF7B54}" type="datetimeFigureOut">
              <a:rPr lang="ru-RU" smtClean="0"/>
              <a:t>вт 10.09.19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49133-65FA-4E40-A42F-6B9D5EE604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316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490F-6B33-466E-9795-3191EDBF7B54}" type="datetimeFigureOut">
              <a:rPr lang="ru-RU" smtClean="0"/>
              <a:t>вт 10.09.19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49133-65FA-4E40-A42F-6B9D5EE604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90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490F-6B33-466E-9795-3191EDBF7B54}" type="datetimeFigureOut">
              <a:rPr lang="ru-RU" smtClean="0"/>
              <a:t>вт 10.09.19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49133-65FA-4E40-A42F-6B9D5EE604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13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490F-6B33-466E-9795-3191EDBF7B54}" type="datetimeFigureOut">
              <a:rPr lang="ru-RU" smtClean="0"/>
              <a:t>вт 10.09.19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49133-65FA-4E40-A42F-6B9D5EE604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525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490F-6B33-466E-9795-3191EDBF7B54}" type="datetimeFigureOut">
              <a:rPr lang="ru-RU" smtClean="0"/>
              <a:t>вт 10.09.19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49133-65FA-4E40-A42F-6B9D5EE604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583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490F-6B33-466E-9795-3191EDBF7B54}" type="datetimeFigureOut">
              <a:rPr lang="ru-RU" smtClean="0"/>
              <a:t>вт 10.09.19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49133-65FA-4E40-A42F-6B9D5EE604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870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490F-6B33-466E-9795-3191EDBF7B54}" type="datetimeFigureOut">
              <a:rPr lang="ru-RU" smtClean="0"/>
              <a:t>вт 10.09.19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49133-65FA-4E40-A42F-6B9D5EE604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16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6490F-6B33-466E-9795-3191EDBF7B54}" type="datetimeFigureOut">
              <a:rPr lang="ru-RU" smtClean="0"/>
              <a:t>вт 10.09.19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B49133-65FA-4E40-A42F-6B9D5EE604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895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6490F-6B33-466E-9795-3191EDBF7B54}" type="datetimeFigureOut">
              <a:rPr lang="ru-RU" smtClean="0"/>
              <a:t>вт 10.09.19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49133-65FA-4E40-A42F-6B9D5EE604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3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6038" y="734095"/>
            <a:ext cx="11139055" cy="2514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Лишайники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северной части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национального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парка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Водлозерский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(Архангельская область)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40676" y="3678404"/>
            <a:ext cx="6332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Валекжанин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 А., Тарасова В. Н.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9697" y="6109058"/>
            <a:ext cx="2172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Сыктывкар,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058395" y="6370287"/>
            <a:ext cx="970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77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4710" y="0"/>
            <a:ext cx="9311425" cy="733135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Изученные типы лесных сообществ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6549131"/>
              </p:ext>
            </p:extLst>
          </p:nvPr>
        </p:nvGraphicFramePr>
        <p:xfrm>
          <a:off x="631065" y="862886"/>
          <a:ext cx="11178861" cy="6600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307651" y="6421803"/>
            <a:ext cx="884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76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035"/>
            <a:ext cx="6626180" cy="441745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6701" y="-115910"/>
            <a:ext cx="6451242" cy="724772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Типы лесных сообществ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350" y="502276"/>
            <a:ext cx="4662152" cy="349661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023" y="4095482"/>
            <a:ext cx="3683358" cy="276251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33819" y="5538100"/>
            <a:ext cx="67316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Лесные сообщества с наибольшей долей участия: а) ельник зеленомошный; б) сосняк сфагновый; в) ельник сфагновый.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53070" y="562503"/>
            <a:ext cx="482490" cy="4840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142884" y="589397"/>
            <a:ext cx="420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1140224" y="4173071"/>
            <a:ext cx="460167" cy="4840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1250770" y="4199965"/>
            <a:ext cx="376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1153103" y="519952"/>
            <a:ext cx="420489" cy="4840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1166941" y="546846"/>
            <a:ext cx="437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1603865" y="6519446"/>
            <a:ext cx="678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11/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01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658" y="154745"/>
            <a:ext cx="10515600" cy="67781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Результаты: Общее видовое разнообразие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441" y="1997607"/>
            <a:ext cx="4534866" cy="3398641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 видов лишайников и близких к ним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грибов.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относятся к 19 порядкам,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семействам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74 родам.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9492755"/>
              </p:ext>
            </p:extLst>
          </p:nvPr>
        </p:nvGraphicFramePr>
        <p:xfrm>
          <a:off x="4255583" y="640822"/>
          <a:ext cx="8167363" cy="5489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49039" y="6211669"/>
            <a:ext cx="4445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Биоморфологический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спектр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видов лишайников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03865" y="6519446"/>
            <a:ext cx="678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12/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8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4026762"/>
              </p:ext>
            </p:extLst>
          </p:nvPr>
        </p:nvGraphicFramePr>
        <p:xfrm>
          <a:off x="1851756" y="101723"/>
          <a:ext cx="8502858" cy="6162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36466" y="6211669"/>
            <a:ext cx="4445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Спектр экологических групп видов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лишайников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03865" y="6519446"/>
            <a:ext cx="678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13/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46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0"/>
            <a:ext cx="12192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Восемь видов отмечены в Архангельской области впервые</a:t>
            </a:r>
            <a:r>
              <a:rPr lang="ru-RU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ru-RU" sz="20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Catinaria</a:t>
            </a:r>
            <a:r>
              <a:rPr lang="en-US" alt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neuschildii</a:t>
            </a:r>
            <a:r>
              <a:rPr lang="en-US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Cetraria</a:t>
            </a:r>
            <a:r>
              <a:rPr lang="en-US" alt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0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nigricans</a:t>
            </a:r>
            <a:r>
              <a:rPr lang="en-US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Chrysothrix</a:t>
            </a:r>
            <a:r>
              <a:rPr lang="en-US" alt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0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candelaris</a:t>
            </a:r>
            <a:r>
              <a:rPr lang="ru-RU" alt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Lecanora</a:t>
            </a:r>
            <a:r>
              <a:rPr lang="en-US" alt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0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albellula</a:t>
            </a:r>
            <a:r>
              <a:rPr lang="ru-RU" altLang="ru-RU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Lepraria</a:t>
            </a:r>
            <a:r>
              <a:rPr lang="en-US" alt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0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lobificans</a:t>
            </a:r>
            <a:r>
              <a:rPr lang="en-US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Micarea</a:t>
            </a:r>
            <a:r>
              <a:rPr lang="en-US" alt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0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globulosella</a:t>
            </a:r>
            <a:r>
              <a:rPr lang="en-US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Ochrolechia</a:t>
            </a:r>
            <a:r>
              <a:rPr lang="en-US" alt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0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bahusiensis</a:t>
            </a:r>
            <a:r>
              <a:rPr lang="en-US" alt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Scoliciosporum</a:t>
            </a:r>
            <a:r>
              <a:rPr lang="en-US" alt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umbrinum</a:t>
            </a:r>
            <a:r>
              <a:rPr lang="ru-RU" alt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154547" y="6211669"/>
            <a:ext cx="12054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en-US" altLang="ru-RU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Cetraria</a:t>
            </a:r>
            <a:r>
              <a:rPr lang="en-US" alt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nigricans</a:t>
            </a:r>
            <a:r>
              <a:rPr lang="ru-RU" alt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</a:t>
            </a:r>
            <a:r>
              <a:rPr lang="ru-RU" alt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en-US" alt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Chrysothrix</a:t>
            </a:r>
            <a:r>
              <a:rPr lang="en-US" alt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candelaris</a:t>
            </a:r>
            <a:r>
              <a:rPr lang="ru-RU" alt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alt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Lecanora</a:t>
            </a:r>
            <a:r>
              <a:rPr lang="en-US" alt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albellula</a:t>
            </a:r>
            <a:r>
              <a:rPr lang="ru-RU" alt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(3)</a:t>
            </a:r>
            <a:r>
              <a:rPr lang="ru-RU" alt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Lepraria</a:t>
            </a:r>
            <a:r>
              <a:rPr lang="en-US" alt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lobificans</a:t>
            </a:r>
            <a:r>
              <a:rPr lang="ru-RU" alt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(4)</a:t>
            </a:r>
            <a:r>
              <a:rPr lang="en-US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Micarea</a:t>
            </a:r>
            <a:r>
              <a:rPr lang="en-US" alt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globulosella</a:t>
            </a:r>
            <a:r>
              <a:rPr lang="ru-RU" alt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(5)</a:t>
            </a:r>
            <a:r>
              <a:rPr lang="en-US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Ochrolechia</a:t>
            </a:r>
            <a:r>
              <a:rPr lang="en-US" alt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bahusiensis</a:t>
            </a:r>
            <a:r>
              <a:rPr lang="ru-RU" alt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(6)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98718" y="957330"/>
            <a:ext cx="11236459" cy="5332317"/>
            <a:chOff x="131292" y="1111877"/>
            <a:chExt cx="11236459" cy="533231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2345" y="1133341"/>
              <a:ext cx="3351281" cy="2679826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203" y="1111877"/>
              <a:ext cx="3148512" cy="2695023"/>
            </a:xfrm>
            <a:prstGeom prst="rect">
              <a:avLst/>
            </a:prstGeom>
          </p:spPr>
        </p:pic>
        <p:grpSp>
          <p:nvGrpSpPr>
            <p:cNvPr id="24" name="Группа 23"/>
            <p:cNvGrpSpPr/>
            <p:nvPr/>
          </p:nvGrpSpPr>
          <p:grpSpPr>
            <a:xfrm>
              <a:off x="1226665" y="1132746"/>
              <a:ext cx="447590" cy="605901"/>
              <a:chOff x="773723" y="562708"/>
              <a:chExt cx="492369" cy="670559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811237" y="586153"/>
                <a:ext cx="450166" cy="64711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73723" y="562708"/>
                <a:ext cx="492369" cy="442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</a:p>
            </p:txBody>
          </p:sp>
        </p:grpSp>
        <p:grpSp>
          <p:nvGrpSpPr>
            <p:cNvPr id="29" name="Группа 28"/>
            <p:cNvGrpSpPr/>
            <p:nvPr/>
          </p:nvGrpSpPr>
          <p:grpSpPr>
            <a:xfrm>
              <a:off x="4437100" y="1201316"/>
              <a:ext cx="529382" cy="527921"/>
              <a:chOff x="756530" y="540433"/>
              <a:chExt cx="523238" cy="647114"/>
            </a:xfrm>
          </p:grpSpPr>
          <p:sp>
            <p:nvSpPr>
              <p:cNvPr id="30" name="Прямоугольник 29"/>
              <p:cNvSpPr/>
              <p:nvPr/>
            </p:nvSpPr>
            <p:spPr>
              <a:xfrm>
                <a:off x="756530" y="540433"/>
                <a:ext cx="450166" cy="64711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87399" y="547468"/>
                <a:ext cx="492369" cy="490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</a:p>
            </p:txBody>
          </p:sp>
        </p:grp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0117" y="1133340"/>
              <a:ext cx="2666921" cy="2691685"/>
            </a:xfrm>
            <a:prstGeom prst="rect">
              <a:avLst/>
            </a:prstGeom>
          </p:spPr>
        </p:pic>
        <p:grpSp>
          <p:nvGrpSpPr>
            <p:cNvPr id="32" name="Группа 31"/>
            <p:cNvGrpSpPr/>
            <p:nvPr/>
          </p:nvGrpSpPr>
          <p:grpSpPr>
            <a:xfrm>
              <a:off x="7938006" y="1186290"/>
              <a:ext cx="471898" cy="513721"/>
              <a:chOff x="756530" y="540433"/>
              <a:chExt cx="523238" cy="647114"/>
            </a:xfrm>
          </p:grpSpPr>
          <p:sp>
            <p:nvSpPr>
              <p:cNvPr id="33" name="Прямоугольник 32"/>
              <p:cNvSpPr/>
              <p:nvPr/>
            </p:nvSpPr>
            <p:spPr>
              <a:xfrm>
                <a:off x="756530" y="540433"/>
                <a:ext cx="450166" cy="64711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87399" y="547468"/>
                <a:ext cx="492369" cy="490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ru-RU" sz="2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92" y="3940044"/>
              <a:ext cx="3307367" cy="2504150"/>
            </a:xfrm>
            <a:prstGeom prst="rect">
              <a:avLst/>
            </a:prstGeom>
          </p:spPr>
        </p:pic>
        <p:grpSp>
          <p:nvGrpSpPr>
            <p:cNvPr id="36" name="Группа 35"/>
            <p:cNvGrpSpPr/>
            <p:nvPr/>
          </p:nvGrpSpPr>
          <p:grpSpPr>
            <a:xfrm>
              <a:off x="169899" y="3991738"/>
              <a:ext cx="471898" cy="513721"/>
              <a:chOff x="756530" y="540433"/>
              <a:chExt cx="523238" cy="647114"/>
            </a:xfrm>
          </p:grpSpPr>
          <p:sp>
            <p:nvSpPr>
              <p:cNvPr id="37" name="Прямоугольник 36"/>
              <p:cNvSpPr/>
              <p:nvPr/>
            </p:nvSpPr>
            <p:spPr>
              <a:xfrm>
                <a:off x="756530" y="540433"/>
                <a:ext cx="450166" cy="64711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787399" y="547468"/>
                <a:ext cx="492369" cy="504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ru-RU" sz="2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50" t="23850" r="20417" b="25821"/>
            <a:stretch/>
          </p:blipFill>
          <p:spPr>
            <a:xfrm>
              <a:off x="3683358" y="3966693"/>
              <a:ext cx="4174268" cy="2446986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9396" y="3969913"/>
              <a:ext cx="3258355" cy="2443766"/>
            </a:xfrm>
            <a:prstGeom prst="rect">
              <a:avLst/>
            </a:prstGeom>
          </p:spPr>
        </p:pic>
        <p:grpSp>
          <p:nvGrpSpPr>
            <p:cNvPr id="46" name="Группа 45"/>
            <p:cNvGrpSpPr/>
            <p:nvPr/>
          </p:nvGrpSpPr>
          <p:grpSpPr>
            <a:xfrm>
              <a:off x="8152656" y="3950955"/>
              <a:ext cx="497656" cy="513722"/>
              <a:chOff x="9438783" y="297088"/>
              <a:chExt cx="551798" cy="647114"/>
            </a:xfrm>
          </p:grpSpPr>
          <p:sp>
            <p:nvSpPr>
              <p:cNvPr id="47" name="Прямоугольник 46"/>
              <p:cNvSpPr/>
              <p:nvPr/>
            </p:nvSpPr>
            <p:spPr>
              <a:xfrm>
                <a:off x="9438783" y="297088"/>
                <a:ext cx="450166" cy="64711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9498212" y="304123"/>
                <a:ext cx="492369" cy="504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ru-RU" sz="2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9" name="Группа 48"/>
            <p:cNvGrpSpPr/>
            <p:nvPr/>
          </p:nvGrpSpPr>
          <p:grpSpPr>
            <a:xfrm>
              <a:off x="3720175" y="4000323"/>
              <a:ext cx="471898" cy="513721"/>
              <a:chOff x="756530" y="540433"/>
              <a:chExt cx="523238" cy="647114"/>
            </a:xfrm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756530" y="540433"/>
                <a:ext cx="450166" cy="64711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87399" y="547468"/>
                <a:ext cx="492369" cy="504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ru-RU" sz="20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ru-RU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52" name="TextBox 51"/>
          <p:cNvSpPr txBox="1"/>
          <p:nvPr/>
        </p:nvSpPr>
        <p:spPr>
          <a:xfrm>
            <a:off x="11603865" y="6519446"/>
            <a:ext cx="678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14/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0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416" y="2814034"/>
            <a:ext cx="4602051" cy="3451538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8223007" y="3840025"/>
            <a:ext cx="455452" cy="5279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360" y="112237"/>
            <a:ext cx="3838369" cy="2558913"/>
          </a:xfrm>
          <a:prstGeom prst="rect">
            <a:avLst/>
          </a:prstGeom>
        </p:spPr>
      </p:pic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461665"/>
            <a:ext cx="1219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8787" y="564200"/>
            <a:ext cx="4043967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вида </a:t>
            </a:r>
            <a:r>
              <a:rPr lang="ru-RU" alt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занесены в Красную книгу Архангельской области (2008) </a:t>
            </a:r>
            <a:r>
              <a:rPr kumimoji="0" lang="ru-RU" alt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Bryoria</a:t>
            </a:r>
            <a:r>
              <a:rPr kumimoji="0" lang="ru-RU" altLang="ru-RU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fremontii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Cladonia</a:t>
            </a:r>
            <a:r>
              <a:rPr kumimoji="0" lang="ru-RU" altLang="ru-RU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bellidiflora</a:t>
            </a:r>
            <a:r>
              <a:rPr lang="ru-RU" alt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kumimoji="0" lang="ru-RU" alt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Lobaria</a:t>
            </a:r>
            <a:r>
              <a:rPr kumimoji="0" lang="ru-RU" altLang="ru-RU" sz="2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pulmonaria</a:t>
            </a:r>
            <a:r>
              <a:rPr kumimoji="0" lang="ru-RU" altLang="ru-RU" sz="28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ru-RU" altLang="ru-RU" sz="2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62141" y="6298793"/>
            <a:ext cx="8718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занесенные в КК АО: </a:t>
            </a:r>
            <a:r>
              <a:rPr lang="ru-RU" alt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Lobaria</a:t>
            </a:r>
            <a:r>
              <a:rPr lang="ru-RU" alt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pulmonaria</a:t>
            </a:r>
            <a:r>
              <a:rPr lang="en-US" alt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ru-RU" alt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Cladonia</a:t>
            </a:r>
            <a:r>
              <a:rPr lang="ru-RU" alt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bellidiflora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2), </a:t>
            </a:r>
            <a:r>
              <a:rPr lang="ru-RU" altLang="ru-RU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Bryoria</a:t>
            </a:r>
            <a:r>
              <a:rPr lang="ru-RU" alt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fremontii</a:t>
            </a:r>
            <a:r>
              <a:rPr lang="ru-RU" alt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(3</a:t>
            </a:r>
            <a:r>
              <a:rPr lang="ru-RU" alt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77741" y="4763434"/>
            <a:ext cx="498151" cy="462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213539" y="3829624"/>
            <a:ext cx="498151" cy="462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4" t="17652" r="22040" b="15493"/>
          <a:stretch/>
        </p:blipFill>
        <p:spPr>
          <a:xfrm>
            <a:off x="8193026" y="270456"/>
            <a:ext cx="3681296" cy="59842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59877" y="180305"/>
            <a:ext cx="4507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39545" y="2856964"/>
            <a:ext cx="4507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289703" y="304800"/>
            <a:ext cx="4507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603865" y="6519446"/>
            <a:ext cx="678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15/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26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461665"/>
            <a:ext cx="1219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406654" y="6421434"/>
            <a:ext cx="647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16/20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99735" y="327773"/>
            <a:ext cx="3175477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видов – </a:t>
            </a:r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Красную книгу граничащей с территорией исследования Республики Карелия (2007) :</a:t>
            </a:r>
            <a:endParaRPr lang="ru-RU" altLang="ru-RU" sz="24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Alectoria</a:t>
            </a:r>
            <a:r>
              <a:rPr kumimoji="0" lang="ru-RU" altLang="ru-RU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sarmentosa</a:t>
            </a:r>
            <a:r>
              <a:rPr kumimoji="0" lang="ru-RU" altLang="ru-RU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Bryoria</a:t>
            </a:r>
            <a:r>
              <a:rPr kumimoji="0" lang="ru-RU" altLang="ru-RU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bicolor</a:t>
            </a:r>
            <a:r>
              <a:rPr lang="ru-RU" alt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alt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altLang="ru-RU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n-US" altLang="ru-RU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remontii</a:t>
            </a:r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altLang="ru-RU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kumimoji="0" lang="en-US" altLang="ru-RU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advornikiana</a:t>
            </a:r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Hypogymnia</a:t>
            </a:r>
            <a:r>
              <a:rPr kumimoji="0" lang="en-US" altLang="ru-RU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bitteri</a:t>
            </a:r>
            <a:r>
              <a:rPr lang="ru-RU" alt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ru-RU" alt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Lobaria</a:t>
            </a:r>
            <a:r>
              <a:rPr kumimoji="0" lang="en-US" altLang="ru-RU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pulmonaria</a:t>
            </a:r>
            <a:r>
              <a:rPr lang="ru-RU" alt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Nephroma</a:t>
            </a:r>
            <a:r>
              <a:rPr kumimoji="0" lang="en-US" altLang="ru-RU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bellum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Peltigera</a:t>
            </a:r>
            <a:r>
              <a:rPr kumimoji="0" lang="en-US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2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degenii</a:t>
            </a:r>
            <a:r>
              <a:rPr kumimoji="0" lang="ru-RU" alt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3" r="28858"/>
          <a:stretch/>
        </p:blipFill>
        <p:spPr>
          <a:xfrm>
            <a:off x="8265457" y="107577"/>
            <a:ext cx="3023902" cy="539227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7" r="12108"/>
          <a:stretch/>
        </p:blipFill>
        <p:spPr>
          <a:xfrm>
            <a:off x="3455894" y="107577"/>
            <a:ext cx="4726167" cy="539227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54411" y="5730904"/>
            <a:ext cx="5072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Рис.</a:t>
            </a:r>
            <a:r>
              <a:rPr lang="ru-RU" alt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14.</a:t>
            </a:r>
            <a:r>
              <a:rPr lang="ru-RU" alt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Bryoria</a:t>
            </a:r>
            <a:r>
              <a:rPr lang="ru-RU" alt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bicolor</a:t>
            </a:r>
            <a:r>
              <a:rPr lang="ru-RU" alt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</a:t>
            </a:r>
            <a:r>
              <a:rPr lang="ru-RU" alt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alt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Hypogymnia</a:t>
            </a:r>
            <a:r>
              <a:rPr lang="en-US" alt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ru-RU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bitteri</a:t>
            </a:r>
            <a:r>
              <a:rPr lang="ru-RU" alt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</a:t>
            </a:r>
            <a:r>
              <a:rPr lang="ru-RU" alt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490175" y="154547"/>
            <a:ext cx="4507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91849" y="152401"/>
            <a:ext cx="4507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75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4463" y="99244"/>
            <a:ext cx="8331558" cy="59621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Субстратная приуроченность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124445"/>
              </p:ext>
            </p:extLst>
          </p:nvPr>
        </p:nvGraphicFramePr>
        <p:xfrm>
          <a:off x="1700012" y="251138"/>
          <a:ext cx="9015212" cy="6188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406654" y="6421434"/>
            <a:ext cx="647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17/20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28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4" r="45634"/>
          <a:stretch/>
        </p:blipFill>
        <p:spPr>
          <a:xfrm>
            <a:off x="321971" y="402241"/>
            <a:ext cx="2225946" cy="54895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8" r="16781"/>
          <a:stretch/>
        </p:blipFill>
        <p:spPr>
          <a:xfrm>
            <a:off x="6674043" y="550355"/>
            <a:ext cx="2578594" cy="53636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64"/>
          <a:stretch/>
        </p:blipFill>
        <p:spPr>
          <a:xfrm>
            <a:off x="9278227" y="537636"/>
            <a:ext cx="2520550" cy="53826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1" r="21596" b="20217"/>
          <a:stretch/>
        </p:blipFill>
        <p:spPr>
          <a:xfrm>
            <a:off x="3515931" y="453041"/>
            <a:ext cx="1867437" cy="54715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2194" y="6211669"/>
            <a:ext cx="6719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15.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Форофиты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наибольшей долей участия: а)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Picea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abies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obovata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Betula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pubescens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в)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Populus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tremula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384923" y="549625"/>
            <a:ext cx="418941" cy="4840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1415607" y="576519"/>
            <a:ext cx="376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997003" y="470205"/>
            <a:ext cx="378158" cy="4840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022515" y="497099"/>
            <a:ext cx="379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б)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150772" y="416542"/>
            <a:ext cx="376012" cy="4840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177162" y="443436"/>
            <a:ext cx="376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1406654" y="6421434"/>
            <a:ext cx="647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18/20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17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9049" y="0"/>
            <a:ext cx="10515600" cy="776288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9048" y="717452"/>
            <a:ext cx="11592951" cy="5928047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В пределах северной части НП "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Водлозерский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выявлено 200 видов лишайников.</a:t>
            </a:r>
          </a:p>
          <a:p>
            <a:pPr marL="0" lv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Восемь видов отмечены в Архангельской области впервые.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числа обнаруженных видов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занесены в Красную книгу Архангельской области (2008), 9 – в Красную книгу граничащей с территорией исследования Республики Карелия (2007).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Среди лишайников встречаются все виды жизненных форм, при этом доминируют накипные лишайники (110 видов); к кустистым и листоватым относится 61 и 29 видов, соответственно.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часть видов (131) являются эпифитными, остальные виды относятся 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эпигеидам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(53 вида),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эпиксилам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 видов),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эпилитам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видов)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эвритропных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(4 вида).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Наибольшее число видов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113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выявлено на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Picea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abies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obovata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Betula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pubescens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Populus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tremula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обнаружено 76 и 66 видов, соответственно. 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06654" y="6421434"/>
            <a:ext cx="647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19/20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94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26779" y="6063458"/>
            <a:ext cx="8548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Архангельской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НП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Водлозерский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3" r="10722"/>
          <a:stretch/>
        </p:blipFill>
        <p:spPr>
          <a:xfrm>
            <a:off x="2477098" y="553792"/>
            <a:ext cx="6074474" cy="5396247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282798" y="2473556"/>
            <a:ext cx="134656" cy="140855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364693" y="3041447"/>
            <a:ext cx="125482" cy="1267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369774" y="2116407"/>
            <a:ext cx="2262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Arkhangelsk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1671" y="2725290"/>
            <a:ext cx="1300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Onega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431730" y="3123093"/>
            <a:ext cx="782193" cy="10484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709116" y="0"/>
            <a:ext cx="6349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исследования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53048" y="3374265"/>
            <a:ext cx="38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21329" y="6370287"/>
            <a:ext cx="970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69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446" y="0"/>
            <a:ext cx="10287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3109" y="143452"/>
            <a:ext cx="5853545" cy="1325563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44028" y="6519446"/>
            <a:ext cx="647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/20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92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8814" y="115910"/>
            <a:ext cx="7958070" cy="51871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Лишайники Архангельской области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03842" y="772732"/>
            <a:ext cx="3988156" cy="5898524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момент флора лишайников Архангельской области слабо изучена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изученным регионом Архангельской области считаются Арктические острова (архипелаг Новая Земля, острова Франца Иосифа), где произрастает более 500 видов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лишайников (Андреев, 1996).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континентальной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региона известно только 350 видов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лишайников.</a:t>
            </a:r>
          </a:p>
          <a:p>
            <a:endPara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7679" y="59346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Арктические виды встречающиеся на территории Архангельской области: 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Nephroma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arcticum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2)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Thamnolia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vermicularis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21220" y="807222"/>
            <a:ext cx="8095502" cy="4885240"/>
            <a:chOff x="213519" y="808996"/>
            <a:chExt cx="6185134" cy="320743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50" r="8779"/>
            <a:stretch/>
          </p:blipFill>
          <p:spPr>
            <a:xfrm>
              <a:off x="213519" y="808996"/>
              <a:ext cx="2773157" cy="3196333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00" r="12200"/>
            <a:stretch/>
          </p:blipFill>
          <p:spPr>
            <a:xfrm>
              <a:off x="3052294" y="811370"/>
              <a:ext cx="3333266" cy="3205064"/>
            </a:xfrm>
            <a:prstGeom prst="rect">
              <a:avLst/>
            </a:prstGeom>
          </p:spPr>
        </p:pic>
        <p:grpSp>
          <p:nvGrpSpPr>
            <p:cNvPr id="9" name="Группа 8"/>
            <p:cNvGrpSpPr/>
            <p:nvPr/>
          </p:nvGrpSpPr>
          <p:grpSpPr>
            <a:xfrm>
              <a:off x="2541491" y="812016"/>
              <a:ext cx="501526" cy="270286"/>
              <a:chOff x="11746468" y="470400"/>
              <a:chExt cx="541441" cy="324343"/>
            </a:xfrm>
          </p:grpSpPr>
          <p:sp>
            <p:nvSpPr>
              <p:cNvPr id="10" name="Прямоугольник 9"/>
              <p:cNvSpPr/>
              <p:nvPr/>
            </p:nvSpPr>
            <p:spPr>
              <a:xfrm>
                <a:off x="11746468" y="470400"/>
                <a:ext cx="461440" cy="32434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1855052" y="497295"/>
                <a:ext cx="432857" cy="266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ru-RU" sz="1600" dirty="0"/>
              </a:p>
            </p:txBody>
          </p:sp>
        </p:grpSp>
        <p:grpSp>
          <p:nvGrpSpPr>
            <p:cNvPr id="12" name="Группа 11"/>
            <p:cNvGrpSpPr/>
            <p:nvPr/>
          </p:nvGrpSpPr>
          <p:grpSpPr>
            <a:xfrm>
              <a:off x="5886987" y="817935"/>
              <a:ext cx="511666" cy="360966"/>
              <a:chOff x="11523072" y="510988"/>
              <a:chExt cx="552388" cy="433159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11523072" y="510988"/>
                <a:ext cx="525493" cy="35782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1605046" y="537882"/>
                <a:ext cx="470414" cy="406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ru-RU" sz="1600" dirty="0"/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11058395" y="6370287"/>
            <a:ext cx="970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11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397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НП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Водлозерский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2138" y="1117287"/>
            <a:ext cx="11370972" cy="556684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1991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 году была организована российско-финская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лихенологическая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экспедиция в Карельскую часть парка (исток реки Сухая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Куганаволок) со следующими участниками: М. П. Андреев, М. П. Журбенко, А. Н. Титов (БИН РАН), Т. Ахти, М. Куусинен и О.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Витикайнен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(Университет Хельсинки, Финляндия). Результаты этой экспедиции частично были опубликованы для всей биогеографической провинции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Karelia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transonegensis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Kton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без точного местоположения (Фадеева и др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2007).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окрестностей озер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Пильмасозеро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Келккозеро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сообщалось о 88 видах лишайников (Лапшин,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Осипов, 2001).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предварительный список лишайников карельской части парка были включены 155 видов (Тарасова,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Степанова, 2001).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последних нескольких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исследований были добавлены 64 новых вида для Карельской части НП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Водлозерский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(Тарасова, Степанчикова,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2016;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Tarasova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Tarasova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национального парка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Водлозерский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менее изучена;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Муройгоры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известно 188 видов и 2 подвида лишайников и родственных грибов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Tarasova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58395" y="6370287"/>
            <a:ext cx="970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42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9440" y="115910"/>
            <a:ext cx="6373969" cy="70737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НП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Водлозерский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" y="-14185"/>
            <a:ext cx="4288665" cy="6903286"/>
          </a:xfrm>
        </p:spPr>
      </p:pic>
      <p:sp>
        <p:nvSpPr>
          <p:cNvPr id="5" name="Прямоугольник 4"/>
          <p:cNvSpPr/>
          <p:nvPr/>
        </p:nvSpPr>
        <p:spPr>
          <a:xfrm>
            <a:off x="4722253" y="1183507"/>
            <a:ext cx="72371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Водлозерский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парк –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самых крупных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(468 300 га)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охраняемых территорий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северо-западе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России, так 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Европе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в двух регионах России: в Архангельской области (337 600 га) и в Республике Карелия (130 600 га). </a:t>
            </a:r>
          </a:p>
          <a:p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1058395" y="6370287"/>
            <a:ext cx="970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77556" y="579300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НП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Водлозерский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303" y="3876541"/>
            <a:ext cx="1429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Карелия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0596" y="1440288"/>
            <a:ext cx="1856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Архангельская обл.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55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5929" y="180304"/>
            <a:ext cx="10515600" cy="86192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Северная часть НП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Водлозерский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202" y="1236373"/>
            <a:ext cx="7529863" cy="5188578"/>
          </a:xfrm>
        </p:spPr>
      </p:pic>
      <p:sp>
        <p:nvSpPr>
          <p:cNvPr id="3" name="Овал 2"/>
          <p:cNvSpPr/>
          <p:nvPr/>
        </p:nvSpPr>
        <p:spPr>
          <a:xfrm rot="1867913">
            <a:off x="3391723" y="1385044"/>
            <a:ext cx="3514947" cy="14136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058395" y="6370287"/>
            <a:ext cx="970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4665" y="639633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Северная часть НП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Водлозерский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05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123826"/>
            <a:ext cx="10515600" cy="1131166"/>
          </a:xfrm>
        </p:spPr>
        <p:txBody>
          <a:bodyPr>
            <a:normAutofit/>
          </a:bodyPr>
          <a:lstStyle/>
          <a:p>
            <a:r>
              <a:rPr lang="ru-RU" altLang="ru-RU" sz="3200" b="1" dirty="0" smtClean="0">
                <a:latin typeface="Times New Roman" panose="02020603050405020304" pitchFamily="18" charset="0"/>
                <a:cs typeface="Times New Roman" pitchFamily="18" charset="0"/>
              </a:rPr>
              <a:t>Низкогорный кряж Ветреный </a:t>
            </a:r>
            <a:r>
              <a:rPr lang="ru-RU" altLang="ru-RU" sz="3200" b="1" dirty="0" smtClean="0">
                <a:latin typeface="Times New Roman" panose="02020603050405020304" pitchFamily="18" charset="0"/>
                <a:cs typeface="Times New Roman" pitchFamily="18" charset="0"/>
              </a:rPr>
              <a:t>Пояс </a:t>
            </a:r>
            <a:r>
              <a:rPr lang="ru-RU" altLang="ru-RU" sz="4000" b="1" dirty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altLang="ru-RU" sz="4000" b="1" dirty="0"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73832"/>
            <a:ext cx="3380509" cy="5737803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Ветреный Пояс — возвышенность вдоль южного побережья Онежской губы Белого моря протяженностью около 200 км и шириной 10 – 15 км.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 в 1928 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М. Н. Карбасниковым.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Кряж является частью Балтийского кристаллического щита.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склоны покрыты скальными лесными сообществами, как правило, имеющими большую давность нарушения.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3657600" y="706581"/>
            <a:ext cx="8368144" cy="5708074"/>
            <a:chOff x="3532908" y="706581"/>
            <a:chExt cx="8492836" cy="589301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2909" y="706581"/>
              <a:ext cx="8492835" cy="5848940"/>
            </a:xfrm>
            <a:prstGeom prst="rect">
              <a:avLst/>
            </a:prstGeom>
          </p:spPr>
        </p:pic>
        <p:grpSp>
          <p:nvGrpSpPr>
            <p:cNvPr id="13" name="Группа 12"/>
            <p:cNvGrpSpPr/>
            <p:nvPr/>
          </p:nvGrpSpPr>
          <p:grpSpPr>
            <a:xfrm>
              <a:off x="3532908" y="3283527"/>
              <a:ext cx="3020291" cy="3316066"/>
              <a:chOff x="2369127" y="2387812"/>
              <a:chExt cx="3084577" cy="3782292"/>
            </a:xfrm>
          </p:grpSpPr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4" t="1664" r="51246" b="18333"/>
              <a:stretch/>
            </p:blipFill>
            <p:spPr>
              <a:xfrm>
                <a:off x="2369127" y="2387812"/>
                <a:ext cx="3084577" cy="3782292"/>
              </a:xfrm>
              <a:prstGeom prst="rect">
                <a:avLst/>
              </a:prstGeom>
            </p:spPr>
          </p:pic>
          <p:grpSp>
            <p:nvGrpSpPr>
              <p:cNvPr id="12" name="Группа 11"/>
              <p:cNvGrpSpPr/>
              <p:nvPr/>
            </p:nvGrpSpPr>
            <p:grpSpPr>
              <a:xfrm>
                <a:off x="2798617" y="5432673"/>
                <a:ext cx="2119746" cy="698778"/>
                <a:chOff x="3532908" y="6014564"/>
                <a:chExt cx="2119746" cy="698778"/>
              </a:xfrm>
            </p:grpSpPr>
            <p:sp>
              <p:nvSpPr>
                <p:cNvPr id="11" name="Прямоугольник 10"/>
                <p:cNvSpPr/>
                <p:nvPr/>
              </p:nvSpPr>
              <p:spPr>
                <a:xfrm>
                  <a:off x="3532908" y="6082146"/>
                  <a:ext cx="2119746" cy="568036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" name="Прямоугольник 5"/>
                <p:cNvSpPr/>
                <p:nvPr/>
              </p:nvSpPr>
              <p:spPr>
                <a:xfrm>
                  <a:off x="3557242" y="6014564"/>
                  <a:ext cx="2050472" cy="69877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М.Н. </a:t>
                  </a:r>
                  <a:r>
                    <a:rPr lang="ru-RU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Карбасников </a:t>
                  </a:r>
                </a:p>
                <a:p>
                  <a:pPr algn="ctr"/>
                  <a:r>
                    <a:rPr lang="ru-RU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(1888-1942 гг.) </a:t>
                  </a:r>
                  <a:endParaRPr lang="ru-RU" sz="1600" dirty="0"/>
                </a:p>
              </p:txBody>
            </p:sp>
          </p:grpSp>
        </p:grpSp>
      </p:grpSp>
      <p:sp>
        <p:nvSpPr>
          <p:cNvPr id="22" name="TextBox 21"/>
          <p:cNvSpPr txBox="1"/>
          <p:nvPr/>
        </p:nvSpPr>
        <p:spPr>
          <a:xfrm>
            <a:off x="3889420" y="6331527"/>
            <a:ext cx="6390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5. Географическая карта Ветреного Пояса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58395" y="6370287"/>
            <a:ext cx="970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13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780" y="257578"/>
            <a:ext cx="4194220" cy="279614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895" y="3115300"/>
            <a:ext cx="4178105" cy="2785403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81379" y="112733"/>
            <a:ext cx="4648198" cy="25145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Гора Волда (330 м над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м.) – единственная вершина Ветреного Пояса в пределах НП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Водлозерский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5698"/>
            <a:ext cx="5538453" cy="3692302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4893972" y="-2"/>
            <a:ext cx="3108762" cy="3801159"/>
            <a:chOff x="8763657" y="980066"/>
            <a:chExt cx="2959742" cy="309994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8763657" y="3552908"/>
              <a:ext cx="2927399" cy="527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Рис. 6.  </a:t>
              </a:r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Местоположение района исследования</a:t>
              </a: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7227" y="980066"/>
              <a:ext cx="2886172" cy="2588634"/>
            </a:xfrm>
            <a:prstGeom prst="rect">
              <a:avLst/>
            </a:prstGeom>
          </p:spPr>
        </p:pic>
      </p:grpSp>
      <p:sp>
        <p:nvSpPr>
          <p:cNvPr id="7" name="Прямоугольник 6"/>
          <p:cNvSpPr/>
          <p:nvPr/>
        </p:nvSpPr>
        <p:spPr>
          <a:xfrm>
            <a:off x="5816748" y="6270869"/>
            <a:ext cx="4705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Растительные сообщества горы Волда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058395" y="6370287"/>
            <a:ext cx="970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36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185" y="0"/>
            <a:ext cx="10515600" cy="1029506"/>
          </a:xfrm>
        </p:spPr>
        <p:txBody>
          <a:bodyPr>
            <a:normAutofit/>
          </a:bodyPr>
          <a:lstStyle/>
          <a:p>
            <a:r>
              <a:rPr lang="ru-RU" altLang="ru-RU" sz="2800" b="1" dirty="0">
                <a:latin typeface="Times New Roman" panose="02020603050405020304" pitchFamily="18" charset="0"/>
                <a:cs typeface="Times New Roman" pitchFamily="18" charset="0"/>
              </a:rPr>
              <a:t>Объекты и методы</a:t>
            </a:r>
            <a:endParaRPr lang="ru-RU" sz="2800" dirty="0"/>
          </a:p>
        </p:txBody>
      </p:sp>
      <p:pic>
        <p:nvPicPr>
          <p:cNvPr id="2050" name="Рисунок 10" descr="C:\Users\User\Desktop\ynlIFTtUdz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096" y="413607"/>
            <a:ext cx="6870720" cy="534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5185" y="885316"/>
            <a:ext cx="48490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Время исследований: май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2017 г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.,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май-июнь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2018 г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аршрутный метод (протяженность около 50 км);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регистрировали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следующие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характеристики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- географическое положение;</a:t>
            </a:r>
          </a:p>
          <a:p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координаты </a:t>
            </a: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GPS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высота над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уровнем 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моря;</a:t>
            </a:r>
          </a:p>
          <a:p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тип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растительного сообщества.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5746455"/>
            <a:ext cx="11631706" cy="1673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				Рис.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Карта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маршрутов на территории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обследования </a:t>
            </a:r>
          </a:p>
          <a:p>
            <a:pPr indent="450215" algn="ctr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Обозначения: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олубые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стрелки – пешие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маршруты Желтые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маркеры – пункты сборов с выполнением геоботанических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описаний Красные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круги – ключевые участки (более детально исследованные территории)</a:t>
            </a:r>
          </a:p>
          <a:p>
            <a:pPr indent="450215" algn="ctr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607895" y="6421803"/>
            <a:ext cx="584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95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6802</TotalTime>
  <Words>1066</Words>
  <Application>Microsoft Office PowerPoint</Application>
  <PresentationFormat>Широкоэкранный</PresentationFormat>
  <Paragraphs>139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Лишайники северной части национального парка «Водлозерский» (Архангельская область)</vt:lpstr>
      <vt:lpstr>Презентация PowerPoint</vt:lpstr>
      <vt:lpstr>Лишайники Архангельской области</vt:lpstr>
      <vt:lpstr>НП «Водлозерский»</vt:lpstr>
      <vt:lpstr>Карта НП «Водлозерский»</vt:lpstr>
      <vt:lpstr>Северная часть НП «Водлозерский»</vt:lpstr>
      <vt:lpstr>Низкогорный кряж Ветреный Пояс  </vt:lpstr>
      <vt:lpstr>Презентация PowerPoint</vt:lpstr>
      <vt:lpstr>Объекты и методы</vt:lpstr>
      <vt:lpstr>Изученные типы лесных сообществ</vt:lpstr>
      <vt:lpstr>Типы лесных сообществ</vt:lpstr>
      <vt:lpstr>Результаты: Общее видовое разнообразие</vt:lpstr>
      <vt:lpstr>Презентация PowerPoint</vt:lpstr>
      <vt:lpstr>Презентация PowerPoint</vt:lpstr>
      <vt:lpstr>Презентация PowerPoint</vt:lpstr>
      <vt:lpstr>Презентация PowerPoint</vt:lpstr>
      <vt:lpstr>Субстратная приуроченность</vt:lpstr>
      <vt:lpstr>Презентация PowerPoint</vt:lpstr>
      <vt:lpstr>Выводы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ВЛИЯНИЕ ХАРАКТЕРИСТИК МЕСТООБИТАНИЯ НА ФОРМИРОВАНИЕ НАПОЧВЕННОГО ПОКРОВА В СЕВЕРОТАЁЖНЫХ СКАЛЬНЫХ ЛЕСНЫХ СООБЩЕСТВАХ (Г. ВОЛДА, АРХАНГЕЛЬСКАЯ ОБЛ.)</dc:title>
  <dc:creator>GadgetStok</dc:creator>
  <cp:lastModifiedBy>GadgetStok</cp:lastModifiedBy>
  <cp:revision>155</cp:revision>
  <dcterms:created xsi:type="dcterms:W3CDTF">2019-04-08T19:50:35Z</dcterms:created>
  <dcterms:modified xsi:type="dcterms:W3CDTF">2019-09-10T11:38:01Z</dcterms:modified>
</cp:coreProperties>
</file>