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8" r:id="rId2"/>
    <p:sldId id="261" r:id="rId3"/>
    <p:sldId id="259" r:id="rId4"/>
    <p:sldId id="260" r:id="rId5"/>
    <p:sldId id="257" r:id="rId6"/>
    <p:sldId id="263"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65"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09"/>
    <a:srgbClr val="66FF33"/>
    <a:srgbClr val="EC7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140" autoAdjust="0"/>
  </p:normalViewPr>
  <p:slideViewPr>
    <p:cSldViewPr snapToGrid="0">
      <p:cViewPr>
        <p:scale>
          <a:sx n="60" d="100"/>
          <a:sy n="60" d="100"/>
        </p:scale>
        <p:origin x="103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B2CDC-C434-4166-ACE3-E652D7B1ED89}" type="datetimeFigureOut">
              <a:rPr lang="ru-RU" smtClean="0"/>
              <a:t>11.09.2019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9B213-90E6-4304-BCDB-31640CDE2BD0}" type="slidenum">
              <a:rPr lang="ru-RU" smtClean="0"/>
              <a:t>‹#›</a:t>
            </a:fld>
            <a:endParaRPr lang="ru-RU"/>
          </a:p>
        </p:txBody>
      </p:sp>
    </p:spTree>
    <p:extLst>
      <p:ext uri="{BB962C8B-B14F-4D97-AF65-F5344CB8AC3E}">
        <p14:creationId xmlns:p14="http://schemas.microsoft.com/office/powerpoint/2010/main" val="54169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42B8297-B75F-434F-94CD-90DC9C321D45}" type="datetime1">
              <a:rPr lang="ru-RU" smtClean="0"/>
              <a:t>11.09.2019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276751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2B752C-8BD0-4642-B4FC-CE95BD0F5F29}" type="datetime1">
              <a:rPr lang="ru-RU" smtClean="0"/>
              <a:t>11.09.2019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261783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8EC5A3-7932-4421-A453-E79BF0923E6C}" type="datetime1">
              <a:rPr lang="ru-RU" smtClean="0"/>
              <a:t>11.09.2019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302811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773A5B9-47A7-427C-B91C-6A416AF4F087}" type="datetime1">
              <a:rPr lang="ru-RU" smtClean="0"/>
              <a:t>11.09.2019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48376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262BD1-27A0-45F1-8AD7-458ADFD3A91A}" type="datetime1">
              <a:rPr lang="ru-RU" smtClean="0"/>
              <a:t>11.09.2019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299754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4A35C1-E174-4BAC-8348-C0E677BCB316}" type="datetime1">
              <a:rPr lang="ru-RU" smtClean="0"/>
              <a:t>11.09.2019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418555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EF90A7-DAC7-4923-8988-C0D7E029AE79}" type="datetime1">
              <a:rPr lang="ru-RU" smtClean="0"/>
              <a:t>11.09.2019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361508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94455F-40B2-4904-B808-A7B802AFEE86}" type="datetime1">
              <a:rPr lang="ru-RU" smtClean="0"/>
              <a:t>11.09.2019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394149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32D1EE-0C1F-4F3C-A1F2-B5445E6342F8}" type="datetime1">
              <a:rPr lang="ru-RU" smtClean="0"/>
              <a:t>11.09.2019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33998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4979BA0-4872-4BEB-B2AA-AA2932DD9C2B}" type="datetime1">
              <a:rPr lang="ru-RU" smtClean="0"/>
              <a:t>11.09.2019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28571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FB9D16A-E4AE-4F04-9ED6-CDB5DF22C552}" type="datetime1">
              <a:rPr lang="ru-RU" smtClean="0"/>
              <a:t>11.09.2019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1C6F6EC-E70F-4852-84EF-925E730BC65F}" type="slidenum">
              <a:rPr lang="ru-RU" smtClean="0"/>
              <a:t>‹#›</a:t>
            </a:fld>
            <a:endParaRPr lang="ru-RU"/>
          </a:p>
        </p:txBody>
      </p:sp>
    </p:spTree>
    <p:extLst>
      <p:ext uri="{BB962C8B-B14F-4D97-AF65-F5344CB8AC3E}">
        <p14:creationId xmlns:p14="http://schemas.microsoft.com/office/powerpoint/2010/main" val="240279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F4A85-35E8-44F9-9430-B68CD987F6D4}" type="datetime1">
              <a:rPr lang="ru-RU" smtClean="0"/>
              <a:t>11.09.2019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F6EC-E70F-4852-84EF-925E730BC65F}" type="slidenum">
              <a:rPr lang="ru-RU" smtClean="0"/>
              <a:t>‹#›</a:t>
            </a:fld>
            <a:endParaRPr lang="ru-RU"/>
          </a:p>
        </p:txBody>
      </p:sp>
    </p:spTree>
    <p:extLst>
      <p:ext uri="{BB962C8B-B14F-4D97-AF65-F5344CB8AC3E}">
        <p14:creationId xmlns:p14="http://schemas.microsoft.com/office/powerpoint/2010/main" val="2923638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Pungin@kantiana.r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mailto:temon.aurum@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APungin@kantiana.ru"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mailto:temon.aurum@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image" Target="../media/image7.jpeg"/><Relationship Id="rId16" Type="http://schemas.microsoft.com/office/2007/relationships/hdphoto" Target="../media/hdphoto3.wdp"/><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png"/><Relationship Id="rId5" Type="http://schemas.openxmlformats.org/officeDocument/2006/relationships/image" Target="../media/image9.png"/><Relationship Id="rId15" Type="http://schemas.openxmlformats.org/officeDocument/2006/relationships/image" Target="../media/image5.png"/><Relationship Id="rId10" Type="http://schemas.microsoft.com/office/2007/relationships/hdphoto" Target="../media/hdphoto7.wdp"/><Relationship Id="rId4" Type="http://schemas.microsoft.com/office/2007/relationships/hdphoto" Target="../media/hdphoto5.wdp"/><Relationship Id="rId9" Type="http://schemas.openxmlformats.org/officeDocument/2006/relationships/image" Target="../media/image12.png"/><Relationship Id="rId1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8.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3.jpeg"/><Relationship Id="rId7" Type="http://schemas.openxmlformats.org/officeDocument/2006/relationships/image" Target="../media/image26.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9.wdp"/><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153" y="2127911"/>
            <a:ext cx="11806518" cy="2387600"/>
          </a:xfrm>
        </p:spPr>
        <p:txBody>
          <a:bodyPr>
            <a:noAutofit/>
          </a:bodyPr>
          <a:lstStyle/>
          <a:p>
            <a:r>
              <a:rPr lang="ru-RU" sz="3600" b="1" dirty="0" smtClean="0">
                <a:latin typeface="+mn-lt"/>
              </a:rPr>
              <a:t> </a:t>
            </a:r>
            <a:r>
              <a:rPr lang="ru-RU" sz="3600" b="1" dirty="0">
                <a:solidFill>
                  <a:srgbClr val="000000"/>
                </a:solidFill>
                <a:latin typeface="+mn-lt"/>
                <a:ea typeface="Calibri" panose="020F0502020204030204" pitchFamily="34" charset="0"/>
              </a:rPr>
              <a:t>ОЦЕНКА ВЛИЯНИЯ ГОРОДСКОЙ СРЕДЫ НА </a:t>
            </a:r>
            <a:r>
              <a:rPr lang="ru-RU" sz="3600" b="1" dirty="0" err="1" smtClean="0">
                <a:solidFill>
                  <a:srgbClr val="000000"/>
                </a:solidFill>
                <a:latin typeface="+mn-lt"/>
                <a:ea typeface="Calibri" panose="020F0502020204030204" pitchFamily="34" charset="0"/>
              </a:rPr>
              <a:t>ЛИХЕНОФЛОРУ</a:t>
            </a:r>
            <a:r>
              <a:rPr lang="ru-RU" sz="3200" dirty="0" smtClean="0">
                <a:solidFill>
                  <a:srgbClr val="000000"/>
                </a:solidFill>
                <a:latin typeface="+mn-lt"/>
                <a:ea typeface="Calibri" panose="020F0502020204030204" pitchFamily="34" charset="0"/>
              </a:rPr>
              <a:t/>
            </a:r>
            <a:br>
              <a:rPr lang="ru-RU" sz="3200" dirty="0" smtClean="0">
                <a:solidFill>
                  <a:srgbClr val="000000"/>
                </a:solidFill>
                <a:latin typeface="+mn-lt"/>
                <a:ea typeface="Calibri" panose="020F0502020204030204" pitchFamily="34" charset="0"/>
              </a:rPr>
            </a:br>
            <a:r>
              <a:rPr lang="ru-RU" sz="2400" i="1" dirty="0" smtClean="0">
                <a:solidFill>
                  <a:srgbClr val="000000"/>
                </a:solidFill>
                <a:latin typeface="+mn-lt"/>
                <a:ea typeface="Calibri" panose="020F0502020204030204" pitchFamily="34" charset="0"/>
              </a:rPr>
              <a:t>(</a:t>
            </a:r>
            <a:r>
              <a:rPr lang="en-US" sz="2400" i="1" dirty="0" smtClean="0">
                <a:solidFill>
                  <a:srgbClr val="000000"/>
                </a:solidFill>
                <a:latin typeface="+mn-lt"/>
                <a:ea typeface="Calibri" panose="020F0502020204030204" pitchFamily="34" charset="0"/>
              </a:rPr>
              <a:t>ASSESSMENT </a:t>
            </a:r>
            <a:r>
              <a:rPr lang="en-US" sz="2400" i="1" dirty="0">
                <a:solidFill>
                  <a:srgbClr val="000000"/>
                </a:solidFill>
                <a:latin typeface="+mn-lt"/>
                <a:ea typeface="Calibri" panose="020F0502020204030204" pitchFamily="34" charset="0"/>
              </a:rPr>
              <a:t>OF THE IMPACT OF URBAN ENVIRONMENTAL FACTORS ON LICHEN </a:t>
            </a:r>
            <a:r>
              <a:rPr lang="en-US" sz="2400" i="1" dirty="0" smtClean="0">
                <a:solidFill>
                  <a:srgbClr val="000000"/>
                </a:solidFill>
                <a:latin typeface="+mn-lt"/>
                <a:ea typeface="Calibri" panose="020F0502020204030204" pitchFamily="34" charset="0"/>
              </a:rPr>
              <a:t>FLORA</a:t>
            </a:r>
            <a:r>
              <a:rPr lang="ru-RU" sz="2400" i="1" dirty="0" smtClean="0">
                <a:solidFill>
                  <a:srgbClr val="000000"/>
                </a:solidFill>
                <a:latin typeface="+mn-lt"/>
                <a:ea typeface="Calibri" panose="020F0502020204030204" pitchFamily="34" charset="0"/>
              </a:rPr>
              <a:t>)</a:t>
            </a:r>
            <a:r>
              <a:rPr lang="ru-RU" sz="2400" dirty="0">
                <a:solidFill>
                  <a:srgbClr val="000000"/>
                </a:solidFill>
                <a:latin typeface="+mn-lt"/>
                <a:ea typeface="Calibri" panose="020F0502020204030204" pitchFamily="34" charset="0"/>
              </a:rPr>
              <a:t/>
            </a:r>
            <a:br>
              <a:rPr lang="ru-RU" sz="2400" dirty="0">
                <a:solidFill>
                  <a:srgbClr val="000000"/>
                </a:solidFill>
                <a:latin typeface="+mn-lt"/>
                <a:ea typeface="Calibri" panose="020F0502020204030204" pitchFamily="34" charset="0"/>
              </a:rPr>
            </a:br>
            <a:endParaRPr lang="ru-RU" sz="3200" dirty="0">
              <a:latin typeface="+mn-lt"/>
            </a:endParaRPr>
          </a:p>
        </p:txBody>
      </p:sp>
      <p:pic>
        <p:nvPicPr>
          <p:cNvPr id="4" name="Picture 8" descr="http://www.zubstom.ru/pars_docs/refs/17/16102/16102_html_772e9ef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3" y="220774"/>
            <a:ext cx="3933825" cy="1133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6304629" y="4586848"/>
            <a:ext cx="5616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Font typeface="Arial" charset="0"/>
              <a:defRPr sz="2000" b="1">
                <a:solidFill>
                  <a:schemeClr val="tx1"/>
                </a:solidFill>
                <a:latin typeface="Arial" charset="0"/>
              </a:defRPr>
            </a:lvl1pPr>
            <a:lvl2pPr marL="742950" indent="-285750" eaLnBrk="0" hangingPunct="0">
              <a:spcBef>
                <a:spcPct val="20000"/>
              </a:spcBef>
              <a:buClr>
                <a:schemeClr val="tx2"/>
              </a:buClr>
              <a:buFont typeface="Arial" charset="0"/>
              <a:buChar char="•"/>
              <a:defRPr sz="2000">
                <a:solidFill>
                  <a:schemeClr val="tx1"/>
                </a:solidFill>
                <a:latin typeface="Arial" charset="0"/>
              </a:defRPr>
            </a:lvl2pPr>
            <a:lvl3pPr marL="1143000" indent="-228600" eaLnBrk="0" hangingPunct="0">
              <a:spcBef>
                <a:spcPct val="20000"/>
              </a:spcBef>
              <a:buClr>
                <a:schemeClr val="tx2"/>
              </a:buClr>
              <a:buFont typeface="Arial" charset="0"/>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a:solidFill>
                  <a:schemeClr val="tx1"/>
                </a:solidFill>
                <a:latin typeface="Arial" charset="0"/>
              </a:defRPr>
            </a:lvl4pPr>
            <a:lvl5pPr marL="2057400" indent="-228600"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r" eaLnBrk="1" hangingPunct="1">
              <a:spcBef>
                <a:spcPct val="50000"/>
              </a:spcBef>
              <a:spcAft>
                <a:spcPct val="0"/>
              </a:spcAft>
              <a:buFontTx/>
              <a:buNone/>
            </a:pPr>
            <a:r>
              <a:rPr lang="ru-RU" altLang="ru-RU" sz="1800" b="0" dirty="0" smtClean="0">
                <a:latin typeface="Verdana" pitchFamily="34" charset="0"/>
              </a:rPr>
              <a:t>Старший преподаватель</a:t>
            </a:r>
            <a:r>
              <a:rPr lang="ru-RU" altLang="ru-RU" sz="1800" b="0" dirty="0">
                <a:latin typeface="Verdana" pitchFamily="34" charset="0"/>
              </a:rPr>
              <a:t>, </a:t>
            </a:r>
            <a:r>
              <a:rPr lang="ru-RU" altLang="ru-RU" sz="1800" b="0" dirty="0" smtClean="0">
                <a:latin typeface="Verdana" pitchFamily="34" charset="0"/>
              </a:rPr>
              <a:t>канд</a:t>
            </a:r>
            <a:r>
              <a:rPr lang="ru-RU" altLang="ru-RU" sz="1800" b="0" dirty="0">
                <a:latin typeface="Verdana" pitchFamily="34" charset="0"/>
              </a:rPr>
              <a:t>. геогр. н</a:t>
            </a:r>
            <a:r>
              <a:rPr lang="ru-RU" altLang="ru-RU" sz="1800" b="0" dirty="0" smtClean="0">
                <a:latin typeface="Verdana" pitchFamily="34" charset="0"/>
              </a:rPr>
              <a:t>аук</a:t>
            </a:r>
          </a:p>
          <a:p>
            <a:pPr algn="r" eaLnBrk="1" hangingPunct="1">
              <a:spcBef>
                <a:spcPct val="50000"/>
              </a:spcBef>
              <a:spcAft>
                <a:spcPct val="0"/>
              </a:spcAft>
              <a:buFontTx/>
              <a:buNone/>
            </a:pPr>
            <a:r>
              <a:rPr lang="ru-RU" altLang="ru-RU" dirty="0" smtClean="0">
                <a:latin typeface="Verdana" pitchFamily="34" charset="0"/>
              </a:rPr>
              <a:t>Пунгин </a:t>
            </a:r>
            <a:r>
              <a:rPr lang="ru-RU" altLang="ru-RU" dirty="0">
                <a:latin typeface="Verdana" pitchFamily="34" charset="0"/>
              </a:rPr>
              <a:t>Артём </a:t>
            </a:r>
            <a:r>
              <a:rPr lang="ru-RU" altLang="ru-RU" dirty="0" smtClean="0">
                <a:latin typeface="Verdana" pitchFamily="34" charset="0"/>
              </a:rPr>
              <a:t>Викторович</a:t>
            </a:r>
          </a:p>
          <a:p>
            <a:pPr algn="r" eaLnBrk="1" hangingPunct="1">
              <a:spcBef>
                <a:spcPct val="50000"/>
              </a:spcBef>
              <a:spcAft>
                <a:spcPct val="0"/>
              </a:spcAft>
              <a:buFontTx/>
              <a:buNone/>
            </a:pPr>
            <a:r>
              <a:rPr lang="en-US" altLang="ru-RU" sz="1600" b="0" dirty="0" smtClean="0">
                <a:latin typeface="Verdana" pitchFamily="34" charset="0"/>
                <a:hlinkClick r:id="rId3"/>
              </a:rPr>
              <a:t>APungin@kantiana.ru</a:t>
            </a:r>
            <a:endParaRPr lang="ru-RU" altLang="ru-RU" sz="1600" b="0" dirty="0" smtClean="0">
              <a:latin typeface="Verdana" pitchFamily="34" charset="0"/>
            </a:endParaRPr>
          </a:p>
          <a:p>
            <a:pPr algn="r" eaLnBrk="1" hangingPunct="1">
              <a:spcBef>
                <a:spcPct val="50000"/>
              </a:spcBef>
              <a:spcAft>
                <a:spcPct val="0"/>
              </a:spcAft>
              <a:buFontTx/>
              <a:buNone/>
            </a:pPr>
            <a:r>
              <a:rPr lang="en-US" altLang="ru-RU" sz="1600" b="0" dirty="0" smtClean="0">
                <a:latin typeface="Verdana" pitchFamily="34" charset="0"/>
                <a:hlinkClick r:id="rId4"/>
              </a:rPr>
              <a:t>temon.aurum@gmail.com</a:t>
            </a:r>
            <a:r>
              <a:rPr lang="ru-RU" altLang="ru-RU" sz="1600" b="0" dirty="0" smtClean="0">
                <a:latin typeface="Verdana" pitchFamily="34" charset="0"/>
              </a:rPr>
              <a:t> </a:t>
            </a:r>
            <a:endParaRPr lang="en-US" altLang="ru-RU" sz="1600" b="0" dirty="0" smtClean="0">
              <a:latin typeface="Verdana" pitchFamily="34" charset="0"/>
            </a:endParaRPr>
          </a:p>
        </p:txBody>
      </p:sp>
      <p:pic>
        <p:nvPicPr>
          <p:cNvPr id="6" name="Picture 2" descr="https://sun9-1.userapi.com/c841620/v841620110/29d/3BooxjW4cuQ.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36855">
                        <a14:foregroundMark x1="6730" y1="40000" x2="7421" y2="71250"/>
                        <a14:foregroundMark x1="16604" y1="35000" x2="16730" y2="42000"/>
                        <a14:foregroundMark x1="17484" y1="50500" x2="29497" y2="51250"/>
                        <a14:foregroundMark x1="17484" y1="66250" x2="28113" y2="61000"/>
                        <a14:foregroundMark x1="16730" y1="74750" x2="35409" y2="76250"/>
                        <a14:foregroundMark x1="17170" y1="78750" x2="29748" y2="79500"/>
                        <a14:foregroundMark x1="31950" y1="79500" x2="34969" y2="78250"/>
                        <a14:foregroundMark x1="32390" y1="44000" x2="34654" y2="35000"/>
                        <a14:foregroundMark x1="9497" y1="26250" x2="12516" y2="46750"/>
                        <a14:foregroundMark x1="19686" y1="35000" x2="19434" y2="43000"/>
                        <a14:foregroundMark x1="22579" y1="35000" x2="22075" y2="38500"/>
                        <a14:foregroundMark x1="22579" y1="43000" x2="23082" y2="43250"/>
                        <a14:foregroundMark x1="24340" y1="35250" x2="25723" y2="35250"/>
                        <a14:foregroundMark x1="26478" y1="35250" x2="26478" y2="41250"/>
                        <a14:foregroundMark x1="29686" y1="35000" x2="29937" y2="42500"/>
                        <a14:foregroundMark x1="31258" y1="35500" x2="32075" y2="39750"/>
                        <a14:backgroundMark x1="2704" y1="27500" x2="5409" y2="6500"/>
                        <a14:backgroundMark x1="14214" y1="26250" x2="13270" y2="12000"/>
                        <a14:backgroundMark x1="7799" y1="49000" x2="9057" y2="46000"/>
                        <a14:backgroundMark x1="25975" y1="35750" x2="26038" y2="38250"/>
                        <a14:backgroundMark x1="25786" y1="39000" x2="25660" y2="40500"/>
                      </a14:backgroundRemoval>
                    </a14:imgEffect>
                  </a14:imgLayer>
                </a14:imgProps>
              </a:ext>
              <a:ext uri="{28A0092B-C50C-407E-A947-70E740481C1C}">
                <a14:useLocalDpi xmlns:a14="http://schemas.microsoft.com/office/drawing/2010/main" val="0"/>
              </a:ext>
            </a:extLst>
          </a:blip>
          <a:srcRect r="62944"/>
          <a:stretch/>
        </p:blipFill>
        <p:spPr bwMode="auto">
          <a:xfrm>
            <a:off x="8968876" y="-214657"/>
            <a:ext cx="2952328" cy="20043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104394"/>
            <a:ext cx="12192000" cy="707886"/>
          </a:xfrm>
          <a:prstGeom prst="rect">
            <a:avLst/>
          </a:prstGeom>
          <a:noFill/>
        </p:spPr>
        <p:txBody>
          <a:bodyPr wrap="square" rtlCol="0">
            <a:spAutoFit/>
          </a:bodyPr>
          <a:lstStyle/>
          <a:p>
            <a:pPr algn="ctr"/>
            <a:r>
              <a:rPr lang="ru-RU" sz="2000" dirty="0" smtClean="0"/>
              <a:t>Сыктывкар</a:t>
            </a:r>
          </a:p>
          <a:p>
            <a:pPr algn="ctr"/>
            <a:r>
              <a:rPr lang="ru-RU" sz="2000" dirty="0" smtClean="0"/>
              <a:t>2019</a:t>
            </a:r>
            <a:endParaRPr lang="ru-RU" sz="2000" dirty="0"/>
          </a:p>
        </p:txBody>
      </p:sp>
      <p:sp>
        <p:nvSpPr>
          <p:cNvPr id="8" name="Прямоугольник 7"/>
          <p:cNvSpPr/>
          <p:nvPr/>
        </p:nvSpPr>
        <p:spPr>
          <a:xfrm>
            <a:off x="0" y="1927856"/>
            <a:ext cx="12192000" cy="400110"/>
          </a:xfrm>
          <a:prstGeom prst="rect">
            <a:avLst/>
          </a:prstGeom>
        </p:spPr>
        <p:txBody>
          <a:bodyPr wrap="square">
            <a:spAutoFit/>
          </a:bodyPr>
          <a:lstStyle/>
          <a:p>
            <a:pPr algn="ctr"/>
            <a:r>
              <a:rPr lang="ru-RU" sz="2000" dirty="0" smtClean="0"/>
              <a:t>Пунгин </a:t>
            </a:r>
            <a:r>
              <a:rPr lang="ru-RU" sz="2000" dirty="0" err="1" smtClean="0"/>
              <a:t>А.В</a:t>
            </a:r>
            <a:r>
              <a:rPr lang="ru-RU" sz="2000" dirty="0" smtClean="0"/>
              <a:t>., Чайка </a:t>
            </a:r>
            <a:r>
              <a:rPr lang="ru-RU" sz="2000" dirty="0" err="1" smtClean="0"/>
              <a:t>К.В</a:t>
            </a:r>
            <a:r>
              <a:rPr lang="ru-RU" sz="2000" dirty="0" smtClean="0"/>
              <a:t>., </a:t>
            </a:r>
            <a:r>
              <a:rPr lang="ru-RU" sz="2000" dirty="0" err="1" smtClean="0"/>
              <a:t>Федураев</a:t>
            </a:r>
            <a:r>
              <a:rPr lang="ru-RU" sz="2000" dirty="0" smtClean="0"/>
              <a:t> </a:t>
            </a:r>
            <a:r>
              <a:rPr lang="ru-RU" sz="2000" dirty="0" err="1" smtClean="0"/>
              <a:t>П.В</a:t>
            </a:r>
            <a:r>
              <a:rPr lang="ru-RU" sz="2000" dirty="0" smtClean="0"/>
              <a:t>., Парфенова </a:t>
            </a:r>
            <a:r>
              <a:rPr lang="ru-RU" sz="2000" dirty="0" err="1" smtClean="0"/>
              <a:t>Д.А</a:t>
            </a:r>
            <a:r>
              <a:rPr lang="ru-RU" sz="2000" dirty="0" smtClean="0"/>
              <a:t>.</a:t>
            </a:r>
            <a:endParaRPr lang="ru-RU" sz="2000" dirty="0"/>
          </a:p>
        </p:txBody>
      </p:sp>
    </p:spTree>
    <p:extLst>
      <p:ext uri="{BB962C8B-B14F-4D97-AF65-F5344CB8AC3E}">
        <p14:creationId xmlns:p14="http://schemas.microsoft.com/office/powerpoint/2010/main" val="3766393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10</a:t>
            </a:fld>
            <a:endParaRPr lang="ru-RU" b="1" dirty="0">
              <a:solidFill>
                <a:schemeClr val="tx1"/>
              </a:solidFill>
            </a:endParaRPr>
          </a:p>
        </p:txBody>
      </p:sp>
      <p:sp>
        <p:nvSpPr>
          <p:cNvPr id="3" name="Прямоугольник 2"/>
          <p:cNvSpPr/>
          <p:nvPr/>
        </p:nvSpPr>
        <p:spPr>
          <a:xfrm>
            <a:off x="287106" y="229672"/>
            <a:ext cx="3683444" cy="461665"/>
          </a:xfrm>
          <a:prstGeom prst="rect">
            <a:avLst/>
          </a:prstGeom>
        </p:spPr>
        <p:txBody>
          <a:bodyPr wrap="none">
            <a:spAutoFit/>
          </a:bodyPr>
          <a:lstStyle/>
          <a:p>
            <a:r>
              <a:rPr lang="ru-RU" sz="2400" b="1" dirty="0"/>
              <a:t>Статистическая обработка</a:t>
            </a:r>
          </a:p>
        </p:txBody>
      </p:sp>
      <p:sp>
        <p:nvSpPr>
          <p:cNvPr id="4" name="Прямоугольник 3"/>
          <p:cNvSpPr/>
          <p:nvPr/>
        </p:nvSpPr>
        <p:spPr>
          <a:xfrm>
            <a:off x="287106" y="905641"/>
            <a:ext cx="6070832" cy="2246769"/>
          </a:xfrm>
          <a:prstGeom prst="rect">
            <a:avLst/>
          </a:prstGeom>
        </p:spPr>
        <p:txBody>
          <a:bodyPr wrap="square">
            <a:spAutoFit/>
          </a:bodyPr>
          <a:lstStyle/>
          <a:p>
            <a:r>
              <a:rPr lang="ru-RU" sz="2000" dirty="0" smtClean="0"/>
              <a:t>Для выявления связей между </a:t>
            </a:r>
            <a:r>
              <a:rPr lang="ru-RU" sz="2000" dirty="0" err="1" smtClean="0"/>
              <a:t>лихенобиотой</a:t>
            </a:r>
            <a:r>
              <a:rPr lang="ru-RU" sz="2000" dirty="0" smtClean="0"/>
              <a:t> и микроклиматическими параметрами местообитаний и эмиссией аммиака были произведены расчеты </a:t>
            </a:r>
            <a:r>
              <a:rPr lang="ru-RU" sz="2000" u="sng" dirty="0" smtClean="0"/>
              <a:t>средней частоты встречаемости</a:t>
            </a:r>
            <a:r>
              <a:rPr lang="ru-RU" sz="2000" dirty="0" smtClean="0"/>
              <a:t> </a:t>
            </a:r>
            <a:r>
              <a:rPr lang="ru-RU" sz="2000" b="1" dirty="0" smtClean="0"/>
              <a:t>отдельных видов </a:t>
            </a:r>
            <a:r>
              <a:rPr lang="ru-RU" sz="2000" dirty="0" smtClean="0"/>
              <a:t>и </a:t>
            </a:r>
            <a:r>
              <a:rPr lang="ru-RU" sz="2000" b="1" dirty="0" smtClean="0"/>
              <a:t>функциональных (экологических) групп видов</a:t>
            </a:r>
            <a:r>
              <a:rPr lang="ru-RU" sz="2000" dirty="0" smtClean="0"/>
              <a:t>, которые максимально распространены – минимум на 6 модельных территориях. </a:t>
            </a:r>
            <a:endParaRPr lang="ru-RU" sz="2000" dirty="0"/>
          </a:p>
        </p:txBody>
      </p:sp>
      <p:sp>
        <p:nvSpPr>
          <p:cNvPr id="5" name="Прямоугольник 4"/>
          <p:cNvSpPr/>
          <p:nvPr/>
        </p:nvSpPr>
        <p:spPr>
          <a:xfrm>
            <a:off x="6572250" y="905641"/>
            <a:ext cx="5429250" cy="1938992"/>
          </a:xfrm>
          <a:prstGeom prst="rect">
            <a:avLst/>
          </a:prstGeom>
        </p:spPr>
        <p:txBody>
          <a:bodyPr wrap="square">
            <a:spAutoFit/>
          </a:bodyPr>
          <a:lstStyle/>
          <a:p>
            <a:r>
              <a:rPr lang="en-US" sz="2000" dirty="0"/>
              <a:t>To identify the links between lichen biota and microclimatic parameters of habitats and ammonia emissions, we calculated </a:t>
            </a:r>
            <a:r>
              <a:rPr lang="en-US" sz="2000" u="sng" dirty="0"/>
              <a:t>the average frequency of occurrence </a:t>
            </a:r>
            <a:r>
              <a:rPr lang="en-US" sz="2000" dirty="0"/>
              <a:t>of </a:t>
            </a:r>
            <a:r>
              <a:rPr lang="en-US" sz="2000" b="1" dirty="0"/>
              <a:t>individual species </a:t>
            </a:r>
            <a:r>
              <a:rPr lang="en-US" sz="2000" dirty="0"/>
              <a:t>and </a:t>
            </a:r>
            <a:r>
              <a:rPr lang="en-US" sz="2000" b="1" dirty="0"/>
              <a:t>functional (ecological) groups of species </a:t>
            </a:r>
            <a:r>
              <a:rPr lang="en-US" sz="2000" dirty="0"/>
              <a:t>that are most common - at least 6 model territories.</a:t>
            </a:r>
            <a:endParaRPr lang="ru-RU" sz="2000" dirty="0"/>
          </a:p>
        </p:txBody>
      </p:sp>
      <p:sp>
        <p:nvSpPr>
          <p:cNvPr id="6" name="Прямоугольник 5"/>
          <p:cNvSpPr/>
          <p:nvPr/>
        </p:nvSpPr>
        <p:spPr>
          <a:xfrm>
            <a:off x="287106" y="4108845"/>
            <a:ext cx="11385782" cy="2246769"/>
          </a:xfrm>
          <a:prstGeom prst="rect">
            <a:avLst/>
          </a:prstGeom>
        </p:spPr>
        <p:txBody>
          <a:bodyPr wrap="square">
            <a:spAutoFit/>
          </a:bodyPr>
          <a:lstStyle/>
          <a:p>
            <a:pPr marL="285750" indent="-285750">
              <a:buFont typeface="Arial" panose="020B0604020202020204" pitchFamily="34" charset="0"/>
              <a:buChar char="•"/>
            </a:pPr>
            <a:r>
              <a:rPr lang="ru-RU" sz="2000" dirty="0"/>
              <a:t>Была посчитана сумма частот всех лишайников </a:t>
            </a:r>
            <a:r>
              <a:rPr lang="ru-RU" sz="2000" dirty="0" smtClean="0"/>
              <a:t>на модельной территории - </a:t>
            </a:r>
            <a:r>
              <a:rPr lang="de-DE" sz="2000" b="1" i="1" dirty="0" err="1" smtClean="0">
                <a:solidFill>
                  <a:srgbClr val="C00000"/>
                </a:solidFill>
              </a:rPr>
              <a:t>mF_alle</a:t>
            </a:r>
            <a:r>
              <a:rPr lang="ru-RU" sz="2000" i="1" dirty="0" smtClean="0">
                <a:solidFill>
                  <a:srgbClr val="C00000"/>
                </a:solidFill>
              </a:rPr>
              <a:t> </a:t>
            </a:r>
            <a:r>
              <a:rPr lang="ru-RU" sz="2000" dirty="0" smtClean="0"/>
              <a:t>- </a:t>
            </a:r>
            <a:r>
              <a:rPr lang="en-US" sz="2000" dirty="0"/>
              <a:t>the sum of the frequencies of all lichens in the model territory</a:t>
            </a:r>
            <a:r>
              <a:rPr lang="de-DE" sz="2000" dirty="0" smtClean="0"/>
              <a:t>. </a:t>
            </a:r>
            <a:endParaRPr lang="ru-RU" sz="2000" dirty="0" smtClean="0"/>
          </a:p>
          <a:p>
            <a:endParaRPr lang="ru-RU" sz="2000" dirty="0"/>
          </a:p>
          <a:p>
            <a:r>
              <a:rPr lang="ru-RU" sz="2000" dirty="0" smtClean="0"/>
              <a:t>Были </a:t>
            </a:r>
            <a:r>
              <a:rPr lang="ru-RU" sz="2000" dirty="0"/>
              <a:t>выделены следующие группы </a:t>
            </a:r>
            <a:r>
              <a:rPr lang="ru-RU" sz="2000" dirty="0" smtClean="0"/>
              <a:t>видов (</a:t>
            </a:r>
            <a:r>
              <a:rPr lang="de-DE" sz="2000" dirty="0" err="1"/>
              <a:t>species</a:t>
            </a:r>
            <a:r>
              <a:rPr lang="de-DE" sz="2000" dirty="0"/>
              <a:t> </a:t>
            </a:r>
            <a:r>
              <a:rPr lang="de-DE" sz="2000" dirty="0" err="1"/>
              <a:t>groups</a:t>
            </a:r>
            <a:r>
              <a:rPr lang="ru-RU" sz="2000" dirty="0" smtClean="0"/>
              <a:t>): </a:t>
            </a:r>
          </a:p>
          <a:p>
            <a:pPr marL="285750" indent="-285750">
              <a:buFont typeface="Arial" panose="020B0604020202020204" pitchFamily="34" charset="0"/>
              <a:buChar char="•"/>
            </a:pPr>
            <a:r>
              <a:rPr lang="de-DE" sz="2000" dirty="0" smtClean="0"/>
              <a:t>Candelariella reflexa-</a:t>
            </a:r>
            <a:r>
              <a:rPr lang="de-DE" sz="2000" dirty="0" err="1" smtClean="0"/>
              <a:t>Gr</a:t>
            </a:r>
            <a:r>
              <a:rPr lang="ru-RU" sz="2000" dirty="0" smtClean="0"/>
              <a:t>о</a:t>
            </a:r>
            <a:r>
              <a:rPr lang="de-DE" sz="2000" dirty="0" err="1" smtClean="0"/>
              <a:t>up</a:t>
            </a:r>
            <a:r>
              <a:rPr lang="de-DE" sz="2000" dirty="0" smtClean="0"/>
              <a:t> </a:t>
            </a:r>
            <a:r>
              <a:rPr lang="de-DE" sz="2000" dirty="0"/>
              <a:t>(</a:t>
            </a:r>
            <a:r>
              <a:rPr lang="de-DE" sz="2000" b="1" i="1" dirty="0" err="1">
                <a:solidFill>
                  <a:srgbClr val="C00000"/>
                </a:solidFill>
              </a:rPr>
              <a:t>ref</a:t>
            </a:r>
            <a:r>
              <a:rPr lang="de-DE" sz="2000" dirty="0"/>
              <a:t>), </a:t>
            </a:r>
            <a:r>
              <a:rPr lang="ru-RU" sz="2000" dirty="0"/>
              <a:t>где объединены виды </a:t>
            </a:r>
            <a:r>
              <a:rPr lang="de-DE" sz="2000" i="1" dirty="0"/>
              <a:t>C. reflexa</a:t>
            </a:r>
            <a:r>
              <a:rPr lang="de-DE" sz="2000" dirty="0"/>
              <a:t>, </a:t>
            </a:r>
            <a:r>
              <a:rPr lang="de-DE" sz="2000" i="1" dirty="0"/>
              <a:t>C. </a:t>
            </a:r>
            <a:r>
              <a:rPr lang="de-DE" sz="2000" i="1" dirty="0" err="1" smtClean="0"/>
              <a:t>vitellina</a:t>
            </a:r>
            <a:r>
              <a:rPr lang="ru-RU" sz="2000" i="1" dirty="0" smtClean="0"/>
              <a:t>,</a:t>
            </a:r>
            <a:r>
              <a:rPr lang="de-DE" sz="2000" dirty="0" smtClean="0"/>
              <a:t> </a:t>
            </a:r>
            <a:r>
              <a:rPr lang="de-DE" sz="2000" i="1" dirty="0"/>
              <a:t>C. </a:t>
            </a:r>
            <a:r>
              <a:rPr lang="de-DE" sz="2000" i="1" dirty="0" err="1"/>
              <a:t>xanthostigma</a:t>
            </a:r>
            <a:r>
              <a:rPr lang="de-DE" sz="2000" dirty="0"/>
              <a:t>; </a:t>
            </a:r>
            <a:endParaRPr lang="ru-RU" sz="2000" dirty="0"/>
          </a:p>
          <a:p>
            <a:pPr marL="285750" indent="-285750">
              <a:buFont typeface="Arial" panose="020B0604020202020204" pitchFamily="34" charset="0"/>
              <a:buChar char="•"/>
            </a:pPr>
            <a:r>
              <a:rPr lang="de-DE" sz="2000" dirty="0" smtClean="0"/>
              <a:t>Phaeophyscia </a:t>
            </a:r>
            <a:r>
              <a:rPr lang="de-DE" sz="2000" dirty="0"/>
              <a:t>und </a:t>
            </a:r>
            <a:r>
              <a:rPr lang="de-DE" sz="2000" dirty="0" err="1" smtClean="0"/>
              <a:t>Hyperphyscia-Gr</a:t>
            </a:r>
            <a:r>
              <a:rPr lang="ru-RU" sz="2000" dirty="0" smtClean="0"/>
              <a:t>о</a:t>
            </a:r>
            <a:r>
              <a:rPr lang="de-DE" sz="2000" dirty="0" err="1" smtClean="0"/>
              <a:t>up</a:t>
            </a:r>
            <a:r>
              <a:rPr lang="de-DE" sz="2000" dirty="0" smtClean="0"/>
              <a:t> </a:t>
            </a:r>
            <a:r>
              <a:rPr lang="de-DE" sz="2000" dirty="0"/>
              <a:t>(</a:t>
            </a:r>
            <a:r>
              <a:rPr lang="de-DE" sz="2000" b="1" dirty="0" err="1">
                <a:solidFill>
                  <a:srgbClr val="C00000"/>
                </a:solidFill>
              </a:rPr>
              <a:t>phhy</a:t>
            </a:r>
            <a:r>
              <a:rPr lang="de-DE" sz="2000" dirty="0"/>
              <a:t>), </a:t>
            </a:r>
            <a:r>
              <a:rPr lang="ru-RU" sz="2000" dirty="0"/>
              <a:t>где объединены виды </a:t>
            </a:r>
            <a:r>
              <a:rPr lang="de-DE" sz="2000" i="1" dirty="0"/>
              <a:t>H. </a:t>
            </a:r>
            <a:r>
              <a:rPr lang="de-DE" sz="2000" i="1" dirty="0" err="1"/>
              <a:t>adglutinata</a:t>
            </a:r>
            <a:r>
              <a:rPr lang="de-DE" sz="2000" dirty="0"/>
              <a:t>, </a:t>
            </a:r>
            <a:r>
              <a:rPr lang="de-DE" sz="2000" i="1" dirty="0" err="1"/>
              <a:t>Ph</a:t>
            </a:r>
            <a:r>
              <a:rPr lang="de-DE" sz="2000" i="1" dirty="0"/>
              <a:t>. </a:t>
            </a:r>
            <a:r>
              <a:rPr lang="de-DE" sz="2000" i="1" dirty="0" err="1" smtClean="0"/>
              <a:t>nigricans</a:t>
            </a:r>
            <a:r>
              <a:rPr lang="ru-RU" sz="2000" i="1" dirty="0" smtClean="0"/>
              <a:t>,</a:t>
            </a:r>
            <a:r>
              <a:rPr lang="de-DE" sz="2000" dirty="0" smtClean="0"/>
              <a:t> </a:t>
            </a:r>
            <a:r>
              <a:rPr lang="de-DE" sz="2000" i="1" dirty="0" err="1"/>
              <a:t>Ph</a:t>
            </a:r>
            <a:r>
              <a:rPr lang="de-DE" sz="2000" i="1" dirty="0"/>
              <a:t>. orbicularis</a:t>
            </a:r>
            <a:r>
              <a:rPr lang="de-DE" sz="2000" dirty="0"/>
              <a:t>. </a:t>
            </a:r>
            <a:endParaRPr lang="ru-RU" sz="2000" dirty="0"/>
          </a:p>
        </p:txBody>
      </p:sp>
      <p:cxnSp>
        <p:nvCxnSpPr>
          <p:cNvPr id="8" name="Прямая соединительная линия 7"/>
          <p:cNvCxnSpPr/>
          <p:nvPr/>
        </p:nvCxnSpPr>
        <p:spPr>
          <a:xfrm>
            <a:off x="0" y="3829057"/>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3200310"/>
            <a:ext cx="121920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dirty="0"/>
              <a:t>Всего было рассчитано 43 </a:t>
            </a:r>
            <a:r>
              <a:rPr lang="ru-RU" dirty="0" smtClean="0"/>
              <a:t>индекса, </a:t>
            </a:r>
            <a:r>
              <a:rPr lang="ru-RU" dirty="0"/>
              <a:t>которые потенциально имеют отношение к биомониторингу городских климатических воздействий и загрязнения </a:t>
            </a:r>
            <a:r>
              <a:rPr lang="ru-RU" dirty="0" smtClean="0"/>
              <a:t>воздуха / Т</a:t>
            </a:r>
            <a:r>
              <a:rPr lang="en-US" dirty="0" err="1" smtClean="0"/>
              <a:t>otal</a:t>
            </a:r>
            <a:r>
              <a:rPr lang="en-US" dirty="0" smtClean="0"/>
              <a:t> </a:t>
            </a:r>
            <a:r>
              <a:rPr lang="en-US" dirty="0"/>
              <a:t>calculated 43 indexes for </a:t>
            </a:r>
            <a:r>
              <a:rPr lang="en-US" dirty="0" err="1"/>
              <a:t>bioindication</a:t>
            </a:r>
            <a:endParaRPr lang="ru-RU" dirty="0"/>
          </a:p>
        </p:txBody>
      </p:sp>
    </p:spTree>
    <p:extLst>
      <p:ext uri="{BB962C8B-B14F-4D97-AF65-F5344CB8AC3E}">
        <p14:creationId xmlns:p14="http://schemas.microsoft.com/office/powerpoint/2010/main" val="154409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11</a:t>
            </a:fld>
            <a:endParaRPr lang="ru-RU" sz="1600" b="1">
              <a:solidFill>
                <a:schemeClr val="tx1"/>
              </a:solidFill>
            </a:endParaRPr>
          </a:p>
        </p:txBody>
      </p:sp>
      <p:sp>
        <p:nvSpPr>
          <p:cNvPr id="3" name="Прямоугольник 2"/>
          <p:cNvSpPr/>
          <p:nvPr/>
        </p:nvSpPr>
        <p:spPr>
          <a:xfrm>
            <a:off x="247650" y="157073"/>
            <a:ext cx="6096000" cy="1631216"/>
          </a:xfrm>
          <a:prstGeom prst="rect">
            <a:avLst/>
          </a:prstGeom>
        </p:spPr>
        <p:txBody>
          <a:bodyPr>
            <a:spAutoFit/>
          </a:bodyPr>
          <a:lstStyle/>
          <a:p>
            <a:r>
              <a:rPr lang="ru-RU" sz="2000" dirty="0">
                <a:ea typeface="Calibri" panose="020F0502020204030204" pitchFamily="34" charset="0"/>
              </a:rPr>
              <a:t>Реакция функциональных (экологических) групп была определена на основе значений экологических индексов по </a:t>
            </a:r>
            <a:r>
              <a:rPr lang="ru-RU" sz="2000" dirty="0" err="1">
                <a:ea typeface="Calibri" panose="020F0502020204030204" pitchFamily="34" charset="0"/>
              </a:rPr>
              <a:t>Wirth</a:t>
            </a:r>
            <a:r>
              <a:rPr lang="ru-RU" sz="2000" dirty="0">
                <a:ea typeface="Calibri" panose="020F0502020204030204" pitchFamily="34" charset="0"/>
              </a:rPr>
              <a:t> [</a:t>
            </a:r>
            <a:r>
              <a:rPr lang="ru-RU" sz="2000" dirty="0" err="1">
                <a:ea typeface="Calibri" panose="020F0502020204030204" pitchFamily="34" charset="0"/>
              </a:rPr>
              <a:t>Wirth</a:t>
            </a:r>
            <a:r>
              <a:rPr lang="ru-RU" sz="2000" dirty="0">
                <a:ea typeface="Calibri" panose="020F0502020204030204" pitchFamily="34" charset="0"/>
              </a:rPr>
              <a:t> 2010]: </a:t>
            </a:r>
            <a:r>
              <a:rPr lang="ru-RU" sz="2000" b="1" dirty="0" smtClean="0">
                <a:ea typeface="Calibri" panose="020F0502020204030204" pitchFamily="34" charset="0"/>
              </a:rPr>
              <a:t>по отношению к температуре </a:t>
            </a:r>
            <a:r>
              <a:rPr lang="ru-RU" sz="2000" b="1" dirty="0">
                <a:ea typeface="Calibri" panose="020F0502020204030204" pitchFamily="34" charset="0"/>
              </a:rPr>
              <a:t>(</a:t>
            </a:r>
            <a:r>
              <a:rPr lang="ru-RU" sz="2000" b="1" i="1" dirty="0">
                <a:ea typeface="Calibri" panose="020F0502020204030204" pitchFamily="34" charset="0"/>
              </a:rPr>
              <a:t>T</a:t>
            </a:r>
            <a:r>
              <a:rPr lang="ru-RU" sz="2000" b="1" dirty="0">
                <a:ea typeface="Calibri" panose="020F0502020204030204" pitchFamily="34" charset="0"/>
              </a:rPr>
              <a:t>)</a:t>
            </a:r>
            <a:r>
              <a:rPr lang="ru-RU" sz="2000" dirty="0">
                <a:ea typeface="Calibri" panose="020F0502020204030204" pitchFamily="34" charset="0"/>
              </a:rPr>
              <a:t>, </a:t>
            </a:r>
            <a:r>
              <a:rPr lang="ru-RU" sz="2000" b="1" dirty="0" smtClean="0">
                <a:ea typeface="Calibri" panose="020F0502020204030204" pitchFamily="34" charset="0"/>
              </a:rPr>
              <a:t>кислотности субстрата </a:t>
            </a:r>
            <a:r>
              <a:rPr lang="ru-RU" sz="2000" b="1" dirty="0">
                <a:ea typeface="Calibri" panose="020F0502020204030204" pitchFamily="34" charset="0"/>
              </a:rPr>
              <a:t>(</a:t>
            </a:r>
            <a:r>
              <a:rPr lang="ru-RU" sz="2000" b="1" i="1" dirty="0">
                <a:ea typeface="Calibri" panose="020F0502020204030204" pitchFamily="34" charset="0"/>
              </a:rPr>
              <a:t>R</a:t>
            </a:r>
            <a:r>
              <a:rPr lang="ru-RU" sz="2000" b="1" dirty="0">
                <a:ea typeface="Calibri" panose="020F0502020204030204" pitchFamily="34" charset="0"/>
              </a:rPr>
              <a:t>), </a:t>
            </a:r>
            <a:r>
              <a:rPr lang="ru-RU" sz="2000" b="1" dirty="0" smtClean="0">
                <a:ea typeface="Calibri" panose="020F0502020204030204" pitchFamily="34" charset="0"/>
              </a:rPr>
              <a:t>по отношению к эвтрофикации (</a:t>
            </a:r>
            <a:r>
              <a:rPr lang="ru-RU" sz="2000" b="1" i="1" dirty="0" smtClean="0">
                <a:ea typeface="Calibri" panose="020F0502020204030204" pitchFamily="34" charset="0"/>
              </a:rPr>
              <a:t>N</a:t>
            </a:r>
            <a:r>
              <a:rPr lang="ru-RU" sz="2000" b="1" dirty="0">
                <a:ea typeface="Calibri" panose="020F0502020204030204" pitchFamily="34" charset="0"/>
              </a:rPr>
              <a:t>). </a:t>
            </a:r>
            <a:endParaRPr lang="ru-RU" sz="2000" b="1" dirty="0"/>
          </a:p>
        </p:txBody>
      </p:sp>
      <p:sp>
        <p:nvSpPr>
          <p:cNvPr id="4" name="Прямоугольник 3"/>
          <p:cNvSpPr/>
          <p:nvPr/>
        </p:nvSpPr>
        <p:spPr>
          <a:xfrm>
            <a:off x="6343649" y="157073"/>
            <a:ext cx="5700713" cy="1631216"/>
          </a:xfrm>
          <a:prstGeom prst="rect">
            <a:avLst/>
          </a:prstGeom>
        </p:spPr>
        <p:txBody>
          <a:bodyPr wrap="square">
            <a:spAutoFit/>
          </a:bodyPr>
          <a:lstStyle/>
          <a:p>
            <a:r>
              <a:rPr lang="en-US" sz="2000" dirty="0"/>
              <a:t>The reaction of the functional (ecological) groups was determined based on the values of ecological indices according to Wirth [Wirth 2010]: with respect to </a:t>
            </a:r>
            <a:r>
              <a:rPr lang="en-US" sz="2000" b="1" dirty="0"/>
              <a:t>temperature (T), substrate acidity (R), with respect to eutrophication (N).</a:t>
            </a:r>
            <a:endParaRPr lang="ru-RU" sz="2000" b="1" dirty="0"/>
          </a:p>
        </p:txBody>
      </p:sp>
      <p:sp>
        <p:nvSpPr>
          <p:cNvPr id="5" name="Прямоугольник 4"/>
          <p:cNvSpPr/>
          <p:nvPr/>
        </p:nvSpPr>
        <p:spPr>
          <a:xfrm>
            <a:off x="247649" y="1987928"/>
            <a:ext cx="6096000" cy="4401205"/>
          </a:xfrm>
          <a:prstGeom prst="rect">
            <a:avLst/>
          </a:prstGeom>
        </p:spPr>
        <p:txBody>
          <a:bodyPr wrap="square">
            <a:spAutoFit/>
          </a:bodyPr>
          <a:lstStyle/>
          <a:p>
            <a:r>
              <a:rPr lang="ru-RU" sz="2000" dirty="0">
                <a:ea typeface="Calibri" panose="020F0502020204030204" pitchFamily="34" charset="0"/>
              </a:rPr>
              <a:t>Выделены </a:t>
            </a:r>
            <a:r>
              <a:rPr lang="ru-RU" sz="2000" dirty="0" smtClean="0">
                <a:ea typeface="Calibri" panose="020F0502020204030204" pitchFamily="34" charset="0"/>
              </a:rPr>
              <a:t>функциональные (экологические) </a:t>
            </a:r>
            <a:r>
              <a:rPr lang="ru-RU" sz="2000" dirty="0">
                <a:ea typeface="Calibri" panose="020F0502020204030204" pitchFamily="34" charset="0"/>
              </a:rPr>
              <a:t>группы: </a:t>
            </a:r>
          </a:p>
          <a:p>
            <a:pPr marL="285750" indent="-285750">
              <a:buFont typeface="Arial" panose="020B0604020202020204" pitchFamily="34" charset="0"/>
              <a:buChar char="•"/>
            </a:pPr>
            <a:r>
              <a:rPr lang="ru-RU" sz="2000" dirty="0" smtClean="0">
                <a:ea typeface="Calibri" panose="020F0502020204030204" pitchFamily="34" charset="0"/>
              </a:rPr>
              <a:t>по </a:t>
            </a:r>
            <a:r>
              <a:rPr lang="ru-RU" sz="2000" dirty="0">
                <a:ea typeface="Calibri" panose="020F0502020204030204" pitchFamily="34" charset="0"/>
              </a:rPr>
              <a:t>отношению к температуре </a:t>
            </a:r>
            <a:r>
              <a:rPr lang="ru-RU" sz="2000" b="1" dirty="0" smtClean="0"/>
              <a:t>холодолюбивые</a:t>
            </a:r>
            <a:r>
              <a:rPr lang="ru-RU" sz="2000" dirty="0" smtClean="0"/>
              <a:t> </a:t>
            </a:r>
            <a:r>
              <a:rPr lang="ru-RU" sz="2000" dirty="0" smtClean="0">
                <a:ea typeface="Calibri" panose="020F0502020204030204" pitchFamily="34" charset="0"/>
              </a:rPr>
              <a:t>– виды имеющие индекс </a:t>
            </a:r>
            <a:r>
              <a:rPr lang="en-US" sz="2000" i="1" dirty="0" smtClean="0">
                <a:ea typeface="Calibri" panose="020F0502020204030204" pitchFamily="34" charset="0"/>
              </a:rPr>
              <a:t>T</a:t>
            </a:r>
            <a:r>
              <a:rPr lang="ru-RU" sz="2000" dirty="0" smtClean="0">
                <a:ea typeface="Calibri" panose="020F0502020204030204" pitchFamily="34" charset="0"/>
              </a:rPr>
              <a:t> </a:t>
            </a:r>
            <a:r>
              <a:rPr lang="ru-RU" sz="2000" dirty="0">
                <a:ea typeface="Calibri" panose="020F0502020204030204" pitchFamily="34" charset="0"/>
              </a:rPr>
              <a:t>≤ 4 </a:t>
            </a:r>
            <a:r>
              <a:rPr lang="ru-RU" sz="2000" dirty="0" smtClean="0">
                <a:ea typeface="Calibri" panose="020F0502020204030204" pitchFamily="34" charset="0"/>
              </a:rPr>
              <a:t>(</a:t>
            </a:r>
            <a:r>
              <a:rPr lang="ru-RU" sz="2000" b="1" i="1" dirty="0" err="1">
                <a:solidFill>
                  <a:srgbClr val="C00000"/>
                </a:solidFill>
                <a:ea typeface="Calibri" panose="020F0502020204030204" pitchFamily="34" charset="0"/>
              </a:rPr>
              <a:t>kühl</a:t>
            </a:r>
            <a:r>
              <a:rPr lang="ru-RU" sz="2000" dirty="0">
                <a:ea typeface="Calibri" panose="020F0502020204030204" pitchFamily="34" charset="0"/>
              </a:rPr>
              <a:t>) </a:t>
            </a:r>
            <a:r>
              <a:rPr lang="ru-RU" sz="2000" dirty="0" smtClean="0">
                <a:ea typeface="Calibri" panose="020F0502020204030204" pitchFamily="34" charset="0"/>
              </a:rPr>
              <a:t>и </a:t>
            </a:r>
            <a:r>
              <a:rPr lang="ru-RU" sz="2000" b="1" dirty="0" smtClean="0">
                <a:ea typeface="Calibri" panose="020F0502020204030204" pitchFamily="34" charset="0"/>
              </a:rPr>
              <a:t>теплолюбивые</a:t>
            </a:r>
            <a:r>
              <a:rPr lang="ru-RU" sz="2000" dirty="0" smtClean="0">
                <a:ea typeface="Calibri" panose="020F0502020204030204" pitchFamily="34" charset="0"/>
              </a:rPr>
              <a:t> – индекс </a:t>
            </a:r>
            <a:r>
              <a:rPr lang="ru-RU" sz="2000" i="1" dirty="0">
                <a:ea typeface="Calibri" panose="020F0502020204030204" pitchFamily="34" charset="0"/>
              </a:rPr>
              <a:t>T</a:t>
            </a:r>
            <a:r>
              <a:rPr lang="ru-RU" sz="2000" dirty="0">
                <a:ea typeface="Calibri" panose="020F0502020204030204" pitchFamily="34" charset="0"/>
              </a:rPr>
              <a:t> ≥ 7 (</a:t>
            </a:r>
            <a:r>
              <a:rPr lang="ru-RU" sz="2000" b="1" i="1" dirty="0" err="1">
                <a:solidFill>
                  <a:srgbClr val="C00000"/>
                </a:solidFill>
                <a:ea typeface="Calibri" panose="020F0502020204030204" pitchFamily="34" charset="0"/>
              </a:rPr>
              <a:t>wärm</a:t>
            </a:r>
            <a:r>
              <a:rPr lang="ru-RU" sz="2000" dirty="0">
                <a:ea typeface="Calibri" panose="020F0502020204030204" pitchFamily="34" charset="0"/>
              </a:rPr>
              <a:t>);  </a:t>
            </a:r>
            <a:endParaRPr lang="ru-RU" sz="2000" dirty="0" smtClean="0">
              <a:ea typeface="Calibri" panose="020F0502020204030204" pitchFamily="34" charset="0"/>
            </a:endParaRPr>
          </a:p>
          <a:p>
            <a:pPr marL="285750" indent="-285750">
              <a:buFont typeface="Arial" panose="020B0604020202020204" pitchFamily="34" charset="0"/>
              <a:buChar char="•"/>
            </a:pPr>
            <a:r>
              <a:rPr lang="ru-RU" sz="2000" dirty="0" smtClean="0">
                <a:ea typeface="Calibri" panose="020F0502020204030204" pitchFamily="34" charset="0"/>
              </a:rPr>
              <a:t>по </a:t>
            </a:r>
            <a:r>
              <a:rPr lang="ru-RU" sz="2000" dirty="0">
                <a:ea typeface="Calibri" panose="020F0502020204030204" pitchFamily="34" charset="0"/>
              </a:rPr>
              <a:t>отношению к кислотности коры деревьев </a:t>
            </a:r>
            <a:r>
              <a:rPr lang="ru-RU" sz="2000" b="1" dirty="0" err="1" smtClean="0">
                <a:ea typeface="Calibri" panose="020F0502020204030204" pitchFamily="34" charset="0"/>
              </a:rPr>
              <a:t>ацидофиты</a:t>
            </a:r>
            <a:r>
              <a:rPr lang="ru-RU" sz="2000" dirty="0" smtClean="0">
                <a:ea typeface="Calibri" panose="020F0502020204030204" pitchFamily="34" charset="0"/>
              </a:rPr>
              <a:t> индекс </a:t>
            </a:r>
            <a:r>
              <a:rPr lang="ru-RU" sz="2000" i="1" dirty="0" smtClean="0">
                <a:ea typeface="Calibri" panose="020F0502020204030204" pitchFamily="34" charset="0"/>
              </a:rPr>
              <a:t>R</a:t>
            </a:r>
            <a:r>
              <a:rPr lang="ru-RU" sz="2000" dirty="0" smtClean="0">
                <a:ea typeface="Calibri" panose="020F0502020204030204" pitchFamily="34" charset="0"/>
              </a:rPr>
              <a:t> </a:t>
            </a:r>
            <a:r>
              <a:rPr lang="ru-RU" sz="2000" dirty="0">
                <a:ea typeface="Calibri" panose="020F0502020204030204" pitchFamily="34" charset="0"/>
              </a:rPr>
              <a:t>&lt; 4 (</a:t>
            </a:r>
            <a:r>
              <a:rPr lang="ru-RU" sz="2000" b="1" i="1" dirty="0" err="1">
                <a:solidFill>
                  <a:srgbClr val="C00000"/>
                </a:solidFill>
                <a:ea typeface="Calibri" panose="020F0502020204030204" pitchFamily="34" charset="0"/>
              </a:rPr>
              <a:t>acid</a:t>
            </a:r>
            <a:r>
              <a:rPr lang="ru-RU" sz="2000" dirty="0">
                <a:ea typeface="Calibri" panose="020F0502020204030204" pitchFamily="34" charset="0"/>
              </a:rPr>
              <a:t>) </a:t>
            </a:r>
            <a:r>
              <a:rPr lang="ru-RU" sz="2000" dirty="0" smtClean="0">
                <a:ea typeface="Calibri" panose="020F0502020204030204" pitchFamily="34" charset="0"/>
              </a:rPr>
              <a:t>и </a:t>
            </a:r>
            <a:r>
              <a:rPr lang="ru-RU" sz="2000" b="1" dirty="0" err="1" smtClean="0">
                <a:ea typeface="Calibri" panose="020F0502020204030204" pitchFamily="34" charset="0"/>
              </a:rPr>
              <a:t>нейтрофиты</a:t>
            </a:r>
            <a:r>
              <a:rPr lang="ru-RU" sz="2000" dirty="0" smtClean="0">
                <a:ea typeface="Calibri" panose="020F0502020204030204" pitchFamily="34" charset="0"/>
              </a:rPr>
              <a:t> – </a:t>
            </a:r>
            <a:r>
              <a:rPr lang="ru-RU" sz="2000" i="1" dirty="0">
                <a:ea typeface="Calibri" panose="020F0502020204030204" pitchFamily="34" charset="0"/>
              </a:rPr>
              <a:t>R</a:t>
            </a:r>
            <a:r>
              <a:rPr lang="ru-RU" sz="2000" dirty="0">
                <a:ea typeface="Calibri" panose="020F0502020204030204" pitchFamily="34" charset="0"/>
              </a:rPr>
              <a:t> &gt; 5 (</a:t>
            </a:r>
            <a:r>
              <a:rPr lang="ru-RU" sz="2000" b="1" i="1" dirty="0" err="1">
                <a:solidFill>
                  <a:srgbClr val="C00000"/>
                </a:solidFill>
                <a:ea typeface="Calibri" panose="020F0502020204030204" pitchFamily="34" charset="0"/>
              </a:rPr>
              <a:t>neut</a:t>
            </a:r>
            <a:r>
              <a:rPr lang="ru-RU" sz="2000" dirty="0">
                <a:ea typeface="Calibri" panose="020F0502020204030204" pitchFamily="34" charset="0"/>
              </a:rPr>
              <a:t>); </a:t>
            </a:r>
          </a:p>
          <a:p>
            <a:pPr marL="285750" indent="-285750">
              <a:buFont typeface="Arial" panose="020B0604020202020204" pitchFamily="34" charset="0"/>
              <a:buChar char="•"/>
            </a:pPr>
            <a:r>
              <a:rPr lang="ru-RU" sz="2000" dirty="0" smtClean="0">
                <a:ea typeface="Calibri" panose="020F0502020204030204" pitchFamily="34" charset="0"/>
              </a:rPr>
              <a:t>по </a:t>
            </a:r>
            <a:r>
              <a:rPr lang="ru-RU" sz="2000" dirty="0">
                <a:ea typeface="Calibri" panose="020F0502020204030204" pitchFamily="34" charset="0"/>
              </a:rPr>
              <a:t>отношению к питательным веществам </a:t>
            </a:r>
            <a:r>
              <a:rPr lang="ru-RU" sz="2000" b="1" dirty="0" err="1" smtClean="0">
                <a:ea typeface="Calibri" panose="020F0502020204030204" pitchFamily="34" charset="0"/>
              </a:rPr>
              <a:t>олиготорофы</a:t>
            </a:r>
            <a:r>
              <a:rPr lang="ru-RU" sz="2000" b="1" dirty="0" smtClean="0">
                <a:ea typeface="Calibri" panose="020F0502020204030204" pitchFamily="34" charset="0"/>
              </a:rPr>
              <a:t> </a:t>
            </a:r>
            <a:r>
              <a:rPr lang="ru-RU" sz="2000" dirty="0" smtClean="0">
                <a:ea typeface="Calibri" panose="020F0502020204030204" pitchFamily="34" charset="0"/>
              </a:rPr>
              <a:t>– индекс </a:t>
            </a:r>
            <a:r>
              <a:rPr lang="de-DE" sz="2000" i="1" dirty="0">
                <a:ea typeface="Calibri" panose="020F0502020204030204" pitchFamily="34" charset="0"/>
              </a:rPr>
              <a:t>N</a:t>
            </a:r>
            <a:r>
              <a:rPr lang="ru-RU" sz="2000" dirty="0">
                <a:ea typeface="Calibri" panose="020F0502020204030204" pitchFamily="34" charset="0"/>
              </a:rPr>
              <a:t> &lt; 4 (</a:t>
            </a:r>
            <a:r>
              <a:rPr lang="ru-RU" sz="2000" b="1" i="1" dirty="0" err="1">
                <a:solidFill>
                  <a:srgbClr val="C00000"/>
                </a:solidFill>
                <a:ea typeface="Calibri" panose="020F0502020204030204" pitchFamily="34" charset="0"/>
              </a:rPr>
              <a:t>olig</a:t>
            </a:r>
            <a:r>
              <a:rPr lang="ru-RU" sz="2000" dirty="0">
                <a:ea typeface="Calibri" panose="020F0502020204030204" pitchFamily="34" charset="0"/>
              </a:rPr>
              <a:t>) </a:t>
            </a:r>
            <a:r>
              <a:rPr lang="ru-RU" sz="2000" dirty="0" smtClean="0">
                <a:ea typeface="Calibri" panose="020F0502020204030204" pitchFamily="34" charset="0"/>
              </a:rPr>
              <a:t>и </a:t>
            </a:r>
            <a:r>
              <a:rPr lang="ru-RU" sz="2000" b="1" dirty="0" err="1" smtClean="0">
                <a:ea typeface="Calibri" panose="020F0502020204030204" pitchFamily="34" charset="0"/>
              </a:rPr>
              <a:t>нитрофиты</a:t>
            </a:r>
            <a:r>
              <a:rPr lang="ru-RU" sz="2000" b="1" dirty="0" smtClean="0">
                <a:ea typeface="Calibri" panose="020F0502020204030204" pitchFamily="34" charset="0"/>
              </a:rPr>
              <a:t> </a:t>
            </a:r>
            <a:r>
              <a:rPr lang="ru-RU" sz="2000" dirty="0" smtClean="0">
                <a:ea typeface="Calibri" panose="020F0502020204030204" pitchFamily="34" charset="0"/>
              </a:rPr>
              <a:t>(индикаторы эвтрофикации) – </a:t>
            </a:r>
            <a:r>
              <a:rPr lang="de-DE" sz="2000" i="1" dirty="0">
                <a:ea typeface="Calibri" panose="020F0502020204030204" pitchFamily="34" charset="0"/>
              </a:rPr>
              <a:t>N</a:t>
            </a:r>
            <a:r>
              <a:rPr lang="ru-RU" sz="2000" dirty="0">
                <a:ea typeface="Calibri" panose="020F0502020204030204" pitchFamily="34" charset="0"/>
              </a:rPr>
              <a:t> &gt; 5 (</a:t>
            </a:r>
            <a:r>
              <a:rPr lang="ru-RU" sz="2000" b="1" i="1" dirty="0" err="1">
                <a:solidFill>
                  <a:srgbClr val="C00000"/>
                </a:solidFill>
                <a:ea typeface="Calibri" panose="020F0502020204030204" pitchFamily="34" charset="0"/>
              </a:rPr>
              <a:t>eutr</a:t>
            </a:r>
            <a:r>
              <a:rPr lang="ru-RU" sz="2000" dirty="0">
                <a:ea typeface="Calibri" panose="020F0502020204030204" pitchFamily="34" charset="0"/>
              </a:rPr>
              <a:t>). </a:t>
            </a:r>
          </a:p>
          <a:p>
            <a:pPr marL="285750" indent="-285750">
              <a:buFont typeface="Arial" panose="020B0604020202020204" pitchFamily="34" charset="0"/>
              <a:buChar char="•"/>
            </a:pPr>
            <a:r>
              <a:rPr lang="ru-RU" sz="2000" dirty="0" smtClean="0">
                <a:ea typeface="Calibri" panose="020F0502020204030204" pitchFamily="34" charset="0"/>
              </a:rPr>
              <a:t>рассчитаны </a:t>
            </a:r>
            <a:r>
              <a:rPr lang="ru-RU" sz="2000" dirty="0">
                <a:ea typeface="Calibri" panose="020F0502020204030204" pitchFamily="34" charset="0"/>
              </a:rPr>
              <a:t>суммы частот  лишайников отвечающих одновременно условиям групп </a:t>
            </a:r>
            <a:r>
              <a:rPr lang="ru-RU" sz="2000" b="1" dirty="0" err="1" smtClean="0">
                <a:ea typeface="Calibri" panose="020F0502020204030204" pitchFamily="34" charset="0"/>
              </a:rPr>
              <a:t>нейтрофиты</a:t>
            </a:r>
            <a:r>
              <a:rPr lang="ru-RU" sz="2000" b="1" dirty="0" smtClean="0">
                <a:ea typeface="Calibri" panose="020F0502020204030204" pitchFamily="34" charset="0"/>
              </a:rPr>
              <a:t> + </a:t>
            </a:r>
            <a:r>
              <a:rPr lang="ru-RU" sz="2000" b="1" dirty="0">
                <a:ea typeface="Calibri" panose="020F0502020204030204" pitchFamily="34" charset="0"/>
              </a:rPr>
              <a:t>индикаторы эвтрофикации </a:t>
            </a:r>
            <a:r>
              <a:rPr lang="ru-RU" sz="2000" dirty="0" smtClean="0">
                <a:ea typeface="Calibri" panose="020F0502020204030204" pitchFamily="34" charset="0"/>
              </a:rPr>
              <a:t>(</a:t>
            </a:r>
            <a:r>
              <a:rPr lang="de-DE" sz="2000" b="1" i="1" dirty="0" err="1">
                <a:solidFill>
                  <a:srgbClr val="C00000"/>
                </a:solidFill>
                <a:ea typeface="Calibri" panose="020F0502020204030204" pitchFamily="34" charset="0"/>
              </a:rPr>
              <a:t>NeEu</a:t>
            </a:r>
            <a:r>
              <a:rPr lang="ru-RU" sz="2000" dirty="0">
                <a:ea typeface="Calibri" panose="020F0502020204030204" pitchFamily="34" charset="0"/>
              </a:rPr>
              <a:t>), а также </a:t>
            </a:r>
            <a:r>
              <a:rPr lang="ru-RU" sz="2000" b="1" dirty="0" err="1" smtClean="0">
                <a:ea typeface="Calibri" panose="020F0502020204030204" pitchFamily="34" charset="0"/>
              </a:rPr>
              <a:t>ацидофиты</a:t>
            </a:r>
            <a:r>
              <a:rPr lang="ru-RU" sz="2000" b="1" dirty="0" smtClean="0">
                <a:ea typeface="Calibri" panose="020F0502020204030204" pitchFamily="34" charset="0"/>
              </a:rPr>
              <a:t> + </a:t>
            </a:r>
            <a:r>
              <a:rPr lang="ru-RU" sz="2000" b="1" dirty="0" err="1">
                <a:ea typeface="Calibri" panose="020F0502020204030204" pitchFamily="34" charset="0"/>
              </a:rPr>
              <a:t>олиготорофы</a:t>
            </a:r>
            <a:r>
              <a:rPr lang="ru-RU" sz="2000" b="1" dirty="0">
                <a:ea typeface="Calibri" panose="020F0502020204030204" pitchFamily="34" charset="0"/>
              </a:rPr>
              <a:t> </a:t>
            </a:r>
            <a:r>
              <a:rPr lang="ru-RU" sz="2000" dirty="0" smtClean="0">
                <a:ea typeface="Calibri" panose="020F0502020204030204" pitchFamily="34" charset="0"/>
              </a:rPr>
              <a:t>(</a:t>
            </a:r>
            <a:r>
              <a:rPr lang="en-US" sz="2000" b="1" i="1" dirty="0" err="1">
                <a:solidFill>
                  <a:srgbClr val="C00000"/>
                </a:solidFill>
                <a:ea typeface="Calibri" panose="020F0502020204030204" pitchFamily="34" charset="0"/>
              </a:rPr>
              <a:t>AcOl</a:t>
            </a:r>
            <a:r>
              <a:rPr lang="ru-RU" sz="2000" dirty="0">
                <a:ea typeface="Calibri" panose="020F0502020204030204" pitchFamily="34" charset="0"/>
              </a:rPr>
              <a:t>).</a:t>
            </a:r>
            <a:endParaRPr lang="ru-RU" sz="2000" dirty="0"/>
          </a:p>
        </p:txBody>
      </p:sp>
      <p:sp>
        <p:nvSpPr>
          <p:cNvPr id="6" name="Прямоугольник 5"/>
          <p:cNvSpPr/>
          <p:nvPr/>
        </p:nvSpPr>
        <p:spPr>
          <a:xfrm>
            <a:off x="6343649" y="1961704"/>
            <a:ext cx="5700713" cy="4401205"/>
          </a:xfrm>
          <a:prstGeom prst="rect">
            <a:avLst/>
          </a:prstGeom>
        </p:spPr>
        <p:txBody>
          <a:bodyPr wrap="square">
            <a:spAutoFit/>
          </a:bodyPr>
          <a:lstStyle/>
          <a:p>
            <a:r>
              <a:rPr lang="en-US" sz="2000" dirty="0"/>
              <a:t>Functional (environmental) groups are highlighted</a:t>
            </a:r>
            <a:r>
              <a:rPr lang="en-US" sz="2000" dirty="0" smtClean="0"/>
              <a:t>:</a:t>
            </a:r>
            <a:endParaRPr lang="en-US" sz="2000" dirty="0"/>
          </a:p>
          <a:p>
            <a:pPr marL="285750" indent="-285750">
              <a:buFont typeface="Arial" panose="020B0604020202020204" pitchFamily="34" charset="0"/>
              <a:buChar char="•"/>
            </a:pPr>
            <a:r>
              <a:rPr lang="en-US" sz="2000" dirty="0"/>
              <a:t>with respect to temperature, </a:t>
            </a:r>
            <a:r>
              <a:rPr lang="en-US" sz="2000" b="1" dirty="0"/>
              <a:t>cold-loving</a:t>
            </a:r>
            <a:r>
              <a:rPr lang="en-US" sz="2000" dirty="0"/>
              <a:t> - species with an index of T ≤ 4 (</a:t>
            </a:r>
            <a:r>
              <a:rPr lang="en-US" sz="2000" b="1" i="1" dirty="0" err="1">
                <a:solidFill>
                  <a:srgbClr val="C00000"/>
                </a:solidFill>
              </a:rPr>
              <a:t>kühl</a:t>
            </a:r>
            <a:r>
              <a:rPr lang="en-US" sz="2000" dirty="0"/>
              <a:t>) and </a:t>
            </a:r>
            <a:r>
              <a:rPr lang="en-US" sz="2000" b="1" dirty="0"/>
              <a:t>heat-loving</a:t>
            </a:r>
            <a:r>
              <a:rPr lang="en-US" sz="2000" dirty="0"/>
              <a:t> - index T ≥ 7 (</a:t>
            </a:r>
            <a:r>
              <a:rPr lang="en-US" sz="2000" b="1" i="1" dirty="0" err="1">
                <a:solidFill>
                  <a:srgbClr val="C00000"/>
                </a:solidFill>
              </a:rPr>
              <a:t>wärm</a:t>
            </a:r>
            <a:r>
              <a:rPr lang="en-US" sz="2000" dirty="0"/>
              <a:t>);</a:t>
            </a:r>
          </a:p>
          <a:p>
            <a:pPr marL="285750" indent="-285750">
              <a:buFont typeface="Arial" panose="020B0604020202020204" pitchFamily="34" charset="0"/>
              <a:buChar char="•"/>
            </a:pPr>
            <a:r>
              <a:rPr lang="en-US" sz="2000" dirty="0"/>
              <a:t>in relation to the acidity of tree bark, </a:t>
            </a:r>
            <a:r>
              <a:rPr lang="en-US" sz="2000" b="1" dirty="0" err="1"/>
              <a:t>acidophytes</a:t>
            </a:r>
            <a:r>
              <a:rPr lang="en-US" sz="2000" dirty="0"/>
              <a:t> have an index of R &lt;4 (</a:t>
            </a:r>
            <a:r>
              <a:rPr lang="en-US" sz="2000" b="1" i="1" dirty="0">
                <a:solidFill>
                  <a:srgbClr val="C00000"/>
                </a:solidFill>
              </a:rPr>
              <a:t>acid</a:t>
            </a:r>
            <a:r>
              <a:rPr lang="en-US" sz="2000" dirty="0"/>
              <a:t>) and </a:t>
            </a:r>
            <a:r>
              <a:rPr lang="en-US" sz="2000" b="1" dirty="0" err="1"/>
              <a:t>neutrophytes</a:t>
            </a:r>
            <a:r>
              <a:rPr lang="en-US" sz="2000" dirty="0"/>
              <a:t> - R&gt; 5 (</a:t>
            </a:r>
            <a:r>
              <a:rPr lang="en-US" sz="2000" b="1" i="1" dirty="0" err="1">
                <a:solidFill>
                  <a:srgbClr val="C00000"/>
                </a:solidFill>
              </a:rPr>
              <a:t>neut</a:t>
            </a:r>
            <a:r>
              <a:rPr lang="en-US" sz="2000" dirty="0"/>
              <a:t>);</a:t>
            </a:r>
          </a:p>
          <a:p>
            <a:pPr marL="285750" indent="-285750">
              <a:buFont typeface="Arial" panose="020B0604020202020204" pitchFamily="34" charset="0"/>
              <a:buChar char="•"/>
            </a:pPr>
            <a:r>
              <a:rPr lang="en-US" sz="2000" dirty="0"/>
              <a:t>in relation to nutrients </a:t>
            </a:r>
            <a:r>
              <a:rPr lang="en-US" sz="2000" b="1" dirty="0" err="1"/>
              <a:t>oligotrophs</a:t>
            </a:r>
            <a:r>
              <a:rPr lang="en-US" sz="2000" dirty="0"/>
              <a:t> - index N &lt;4 (</a:t>
            </a:r>
            <a:r>
              <a:rPr lang="en-US" sz="2000" b="1" i="1" dirty="0" err="1">
                <a:solidFill>
                  <a:srgbClr val="C00000"/>
                </a:solidFill>
              </a:rPr>
              <a:t>olig</a:t>
            </a:r>
            <a:r>
              <a:rPr lang="en-US" sz="2000" dirty="0"/>
              <a:t>) and </a:t>
            </a:r>
            <a:r>
              <a:rPr lang="en-US" sz="2000" b="1" dirty="0" err="1"/>
              <a:t>nitrophytes</a:t>
            </a:r>
            <a:r>
              <a:rPr lang="en-US" sz="2000" dirty="0"/>
              <a:t> (indicators of eutrophication) - N&gt; 5 (</a:t>
            </a:r>
            <a:r>
              <a:rPr lang="en-US" sz="2000" b="1" i="1" dirty="0" err="1">
                <a:solidFill>
                  <a:srgbClr val="C00000"/>
                </a:solidFill>
              </a:rPr>
              <a:t>eutr</a:t>
            </a:r>
            <a:r>
              <a:rPr lang="en-US" sz="2000" dirty="0"/>
              <a:t>).</a:t>
            </a:r>
          </a:p>
          <a:p>
            <a:pPr marL="285750" indent="-285750">
              <a:buFont typeface="Arial" panose="020B0604020202020204" pitchFamily="34" charset="0"/>
              <a:buChar char="•"/>
            </a:pPr>
            <a:r>
              <a:rPr lang="en-US" sz="2000" dirty="0"/>
              <a:t>The sums of lichen frequencies corresponding to the conditions of the </a:t>
            </a:r>
            <a:r>
              <a:rPr lang="en-US" sz="2000" b="1" dirty="0" err="1"/>
              <a:t>neutrophyte</a:t>
            </a:r>
            <a:r>
              <a:rPr lang="en-US" sz="2000" b="1" dirty="0"/>
              <a:t> groups + eutrophication indicators </a:t>
            </a:r>
            <a:r>
              <a:rPr lang="en-US" sz="2000" dirty="0"/>
              <a:t>(</a:t>
            </a:r>
            <a:r>
              <a:rPr lang="en-US" sz="2000" b="1" i="1" dirty="0" err="1">
                <a:solidFill>
                  <a:srgbClr val="C00000"/>
                </a:solidFill>
              </a:rPr>
              <a:t>NeEu</a:t>
            </a:r>
            <a:r>
              <a:rPr lang="en-US" sz="2000" dirty="0"/>
              <a:t>), as well as </a:t>
            </a:r>
            <a:r>
              <a:rPr lang="en-US" sz="2000" b="1" dirty="0" err="1"/>
              <a:t>acidophytes</a:t>
            </a:r>
            <a:r>
              <a:rPr lang="en-US" sz="2000" b="1" dirty="0"/>
              <a:t> + </a:t>
            </a:r>
            <a:r>
              <a:rPr lang="en-US" sz="2000" b="1" dirty="0" err="1"/>
              <a:t>oligotrophs</a:t>
            </a:r>
            <a:r>
              <a:rPr lang="en-US" sz="2000" b="1" dirty="0"/>
              <a:t> </a:t>
            </a:r>
            <a:r>
              <a:rPr lang="en-US" sz="2000" dirty="0"/>
              <a:t>(</a:t>
            </a:r>
            <a:r>
              <a:rPr lang="en-US" sz="2000" b="1" i="1" dirty="0" err="1">
                <a:solidFill>
                  <a:srgbClr val="C00000"/>
                </a:solidFill>
              </a:rPr>
              <a:t>AcOl</a:t>
            </a:r>
            <a:r>
              <a:rPr lang="en-US" sz="2000" dirty="0"/>
              <a:t>) are calculated.</a:t>
            </a:r>
            <a:endParaRPr lang="ru-RU" sz="2000" dirty="0"/>
          </a:p>
        </p:txBody>
      </p:sp>
    </p:spTree>
    <p:extLst>
      <p:ext uri="{BB962C8B-B14F-4D97-AF65-F5344CB8AC3E}">
        <p14:creationId xmlns:p14="http://schemas.microsoft.com/office/powerpoint/2010/main" val="1599300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610600" y="6427790"/>
            <a:ext cx="2743200" cy="365125"/>
          </a:xfrm>
        </p:spPr>
        <p:txBody>
          <a:bodyPr/>
          <a:lstStyle/>
          <a:p>
            <a:fld id="{91C6F6EC-E70F-4852-84EF-925E730BC65F}" type="slidenum">
              <a:rPr lang="ru-RU" sz="1600" b="1" smtClean="0">
                <a:solidFill>
                  <a:schemeClr val="tx1"/>
                </a:solidFill>
              </a:rPr>
              <a:t>12</a:t>
            </a:fld>
            <a:endParaRPr lang="ru-RU" sz="1600" b="1" dirty="0">
              <a:solidFill>
                <a:schemeClr val="tx1"/>
              </a:solidFill>
            </a:endParaRPr>
          </a:p>
        </p:txBody>
      </p:sp>
      <p:sp>
        <p:nvSpPr>
          <p:cNvPr id="3" name="Прямоугольник 2"/>
          <p:cNvSpPr/>
          <p:nvPr/>
        </p:nvSpPr>
        <p:spPr>
          <a:xfrm>
            <a:off x="333369" y="236481"/>
            <a:ext cx="5481637" cy="5016758"/>
          </a:xfrm>
          <a:prstGeom prst="rect">
            <a:avLst/>
          </a:prstGeom>
        </p:spPr>
        <p:txBody>
          <a:bodyPr wrap="square">
            <a:spAutoFit/>
          </a:bodyPr>
          <a:lstStyle/>
          <a:p>
            <a:pPr algn="just">
              <a:spcAft>
                <a:spcPts val="0"/>
              </a:spcAft>
            </a:pPr>
            <a:r>
              <a:rPr lang="ru-RU" sz="2000" dirty="0">
                <a:ea typeface="Calibri" panose="020F0502020204030204" pitchFamily="34" charset="0"/>
                <a:cs typeface="Times New Roman" panose="02020603050405020304" pitchFamily="18" charset="0"/>
              </a:rPr>
              <a:t>Для анализа функциональных групп лишайников по отношению </a:t>
            </a:r>
            <a:r>
              <a:rPr lang="ru-RU" sz="2000" b="1" dirty="0">
                <a:ea typeface="Calibri" panose="020F0502020204030204" pitchFamily="34" charset="0"/>
                <a:cs typeface="Times New Roman" panose="02020603050405020304" pitchFamily="18" charset="0"/>
              </a:rPr>
              <a:t>к влажности </a:t>
            </a:r>
            <a:r>
              <a:rPr lang="ru-RU" sz="2000" dirty="0">
                <a:ea typeface="Calibri" panose="020F0502020204030204" pitchFamily="34" charset="0"/>
                <a:cs typeface="Times New Roman" panose="02020603050405020304" pitchFamily="18" charset="0"/>
              </a:rPr>
              <a:t>использовались индексы разработанные для Италии [</a:t>
            </a:r>
            <a:r>
              <a:rPr lang="ru-RU" sz="2000" dirty="0" err="1">
                <a:ea typeface="Calibri" panose="020F0502020204030204" pitchFamily="34" charset="0"/>
                <a:cs typeface="Times New Roman" panose="02020603050405020304" pitchFamily="18" charset="0"/>
              </a:rPr>
              <a:t>Nimis</a:t>
            </a:r>
            <a:r>
              <a:rPr lang="ru-RU" sz="2000" dirty="0">
                <a:ea typeface="Calibri" panose="020F0502020204030204" pitchFamily="34" charset="0"/>
                <a:cs typeface="Times New Roman" panose="02020603050405020304" pitchFamily="18" charset="0"/>
              </a:rPr>
              <a:t> &amp; </a:t>
            </a:r>
            <a:r>
              <a:rPr lang="ru-RU" sz="2000" dirty="0" err="1">
                <a:ea typeface="Calibri" panose="020F0502020204030204" pitchFamily="34" charset="0"/>
                <a:cs typeface="Times New Roman" panose="02020603050405020304" pitchFamily="18" charset="0"/>
              </a:rPr>
              <a:t>Martellos</a:t>
            </a:r>
            <a:r>
              <a:rPr lang="ru-RU" sz="2000" dirty="0">
                <a:ea typeface="Calibri" panose="020F0502020204030204" pitchFamily="34" charset="0"/>
                <a:cs typeface="Times New Roman" panose="02020603050405020304" pitchFamily="18" charset="0"/>
              </a:rPr>
              <a:t>, 2017], с применением максимального индекса, доступного для каждого вида: </a:t>
            </a:r>
            <a:r>
              <a:rPr lang="ru-RU" sz="2000" b="1" dirty="0" err="1">
                <a:ea typeface="Calibri" panose="020F0502020204030204" pitchFamily="34" charset="0"/>
                <a:cs typeface="Times New Roman" panose="02020603050405020304" pitchFamily="18" charset="0"/>
              </a:rPr>
              <a:t>мезогигрофиты</a:t>
            </a:r>
            <a:r>
              <a:rPr lang="ru-RU" sz="2000" b="1" dirty="0">
                <a:ea typeface="Calibri" panose="020F0502020204030204" pitchFamily="34" charset="0"/>
                <a:cs typeface="Times New Roman" panose="02020603050405020304" pitchFamily="18" charset="0"/>
              </a:rPr>
              <a:t> (</a:t>
            </a:r>
            <a:r>
              <a:rPr lang="en-US" sz="2000" b="1" i="1" dirty="0" err="1">
                <a:solidFill>
                  <a:srgbClr val="C00000"/>
                </a:solidFill>
                <a:ea typeface="Calibri" panose="020F0502020204030204" pitchFamily="34" charset="0"/>
                <a:cs typeface="Times New Roman" panose="02020603050405020304" pitchFamily="18" charset="0"/>
              </a:rPr>
              <a:t>hyg</a:t>
            </a:r>
            <a:r>
              <a:rPr lang="ru-RU" sz="2000" b="1" dirty="0">
                <a:ea typeface="Calibri" panose="020F0502020204030204" pitchFamily="34" charset="0"/>
                <a:cs typeface="Times New Roman" panose="02020603050405020304" pitchFamily="18" charset="0"/>
              </a:rPr>
              <a:t>), мезофиты </a:t>
            </a:r>
            <a:r>
              <a:rPr lang="ru-RU" sz="2000" b="1" i="1" dirty="0">
                <a:ea typeface="Calibri" panose="020F0502020204030204" pitchFamily="34" charset="0"/>
                <a:cs typeface="Times New Roman" panose="02020603050405020304" pitchFamily="18" charset="0"/>
              </a:rPr>
              <a:t>(</a:t>
            </a:r>
            <a:r>
              <a:rPr lang="en-US" sz="2000" b="1" i="1" dirty="0" err="1">
                <a:solidFill>
                  <a:srgbClr val="C00000"/>
                </a:solidFill>
                <a:ea typeface="Calibri" panose="020F0502020204030204" pitchFamily="34" charset="0"/>
                <a:cs typeface="Times New Roman" panose="02020603050405020304" pitchFamily="18" charset="0"/>
              </a:rPr>
              <a:t>mes</a:t>
            </a:r>
            <a:r>
              <a:rPr lang="ru-RU" sz="2000" b="1" dirty="0">
                <a:ea typeface="Calibri" panose="020F0502020204030204" pitchFamily="34" charset="0"/>
                <a:cs typeface="Times New Roman" panose="02020603050405020304" pitchFamily="18" charset="0"/>
              </a:rPr>
              <a:t>) и ксерофиты (</a:t>
            </a:r>
            <a:r>
              <a:rPr lang="en-US" sz="2000" b="1" i="1" dirty="0" err="1">
                <a:solidFill>
                  <a:srgbClr val="C00000"/>
                </a:solidFill>
                <a:ea typeface="Calibri" panose="020F0502020204030204" pitchFamily="34" charset="0"/>
                <a:cs typeface="Times New Roman" panose="02020603050405020304" pitchFamily="18" charset="0"/>
              </a:rPr>
              <a:t>xer</a:t>
            </a:r>
            <a:r>
              <a:rPr lang="ru-RU" sz="2000" b="1" dirty="0">
                <a:ea typeface="Calibri" panose="020F0502020204030204" pitchFamily="34" charset="0"/>
                <a:cs typeface="Times New Roman" panose="02020603050405020304" pitchFamily="18" charset="0"/>
              </a:rPr>
              <a:t>). </a:t>
            </a:r>
          </a:p>
          <a:p>
            <a:pPr algn="just">
              <a:spcAft>
                <a:spcPts val="0"/>
              </a:spcAft>
            </a:pPr>
            <a:r>
              <a:rPr lang="ru-RU" sz="2000" dirty="0">
                <a:ea typeface="Calibri" panose="020F0502020204030204" pitchFamily="34" charset="0"/>
                <a:cs typeface="Times New Roman" panose="02020603050405020304" pitchFamily="18" charset="0"/>
              </a:rPr>
              <a:t>У</a:t>
            </a:r>
            <a:r>
              <a:rPr lang="ru-RU" sz="2000" dirty="0" smtClean="0">
                <a:ea typeface="Calibri" panose="020F0502020204030204" pitchFamily="34" charset="0"/>
                <a:cs typeface="Times New Roman" panose="02020603050405020304" pitchFamily="18" charset="0"/>
              </a:rPr>
              <a:t>чтены </a:t>
            </a:r>
            <a:r>
              <a:rPr lang="ru-RU" sz="2000" dirty="0">
                <a:ea typeface="Calibri" panose="020F0502020204030204" pitchFamily="34" charset="0"/>
                <a:cs typeface="Times New Roman" panose="02020603050405020304" pitchFamily="18" charset="0"/>
              </a:rPr>
              <a:t>формы роста </a:t>
            </a:r>
            <a:r>
              <a:rPr lang="ru-RU" sz="2000" dirty="0" smtClean="0">
                <a:ea typeface="Calibri" panose="020F0502020204030204" pitchFamily="34" charset="0"/>
                <a:cs typeface="Times New Roman" panose="02020603050405020304" pitchFamily="18" charset="0"/>
              </a:rPr>
              <a:t>таллома: </a:t>
            </a:r>
            <a:r>
              <a:rPr lang="ru-RU" sz="2000" b="1" dirty="0" smtClean="0">
                <a:ea typeface="Calibri" panose="020F0502020204030204" pitchFamily="34" charset="0"/>
                <a:cs typeface="Times New Roman" panose="02020603050405020304" pitchFamily="18" charset="0"/>
              </a:rPr>
              <a:t>накипные </a:t>
            </a:r>
            <a:r>
              <a:rPr lang="ru-RU" sz="2000" b="1" dirty="0">
                <a:ea typeface="Calibri" panose="020F0502020204030204" pitchFamily="34" charset="0"/>
                <a:cs typeface="Times New Roman" panose="02020603050405020304" pitchFamily="18" charset="0"/>
              </a:rPr>
              <a:t>(</a:t>
            </a:r>
            <a:r>
              <a:rPr lang="ru-RU" sz="2000" b="1" i="1" dirty="0" err="1">
                <a:solidFill>
                  <a:srgbClr val="C00000"/>
                </a:solidFill>
                <a:ea typeface="Calibri" panose="020F0502020204030204" pitchFamily="34" charset="0"/>
                <a:cs typeface="Times New Roman" panose="02020603050405020304" pitchFamily="18" charset="0"/>
              </a:rPr>
              <a:t>Kru</a:t>
            </a:r>
            <a:r>
              <a:rPr lang="ru-RU" sz="2000" b="1" dirty="0">
                <a:ea typeface="Calibri" panose="020F0502020204030204" pitchFamily="34" charset="0"/>
                <a:cs typeface="Times New Roman" panose="02020603050405020304" pitchFamily="18" charset="0"/>
              </a:rPr>
              <a:t>), </a:t>
            </a:r>
            <a:r>
              <a:rPr lang="ru-RU" sz="2000" b="1" dirty="0" smtClean="0">
                <a:ea typeface="Calibri" panose="020F0502020204030204" pitchFamily="34" charset="0"/>
                <a:cs typeface="Times New Roman" panose="02020603050405020304" pitchFamily="18" charset="0"/>
              </a:rPr>
              <a:t>кустистые </a:t>
            </a:r>
            <a:r>
              <a:rPr lang="ru-RU" sz="2000" b="1" dirty="0">
                <a:ea typeface="Calibri" panose="020F0502020204030204" pitchFamily="34" charset="0"/>
                <a:cs typeface="Times New Roman" panose="02020603050405020304" pitchFamily="18" charset="0"/>
              </a:rPr>
              <a:t>(</a:t>
            </a:r>
            <a:r>
              <a:rPr lang="ru-RU" sz="2000" b="1" i="1" dirty="0" err="1">
                <a:solidFill>
                  <a:srgbClr val="C00000"/>
                </a:solidFill>
                <a:ea typeface="Calibri" panose="020F0502020204030204" pitchFamily="34" charset="0"/>
                <a:cs typeface="Times New Roman" panose="02020603050405020304" pitchFamily="18" charset="0"/>
              </a:rPr>
              <a:t>Str</a:t>
            </a:r>
            <a:r>
              <a:rPr lang="ru-RU" sz="2000" b="1" dirty="0">
                <a:ea typeface="Calibri" panose="020F0502020204030204" pitchFamily="34" charset="0"/>
                <a:cs typeface="Times New Roman" panose="02020603050405020304" pitchFamily="18" charset="0"/>
              </a:rPr>
              <a:t>)</a:t>
            </a:r>
            <a:r>
              <a:rPr lang="ru-RU" sz="2000" dirty="0">
                <a:ea typeface="Calibri" panose="020F0502020204030204" pitchFamily="34" charset="0"/>
                <a:cs typeface="Times New Roman" panose="02020603050405020304" pitchFamily="18" charset="0"/>
              </a:rPr>
              <a:t> </a:t>
            </a:r>
            <a:r>
              <a:rPr lang="ru-RU" sz="2000" dirty="0" smtClean="0">
                <a:ea typeface="Calibri" panose="020F0502020204030204" pitchFamily="34" charset="0"/>
                <a:cs typeface="Times New Roman" panose="02020603050405020304" pitchFamily="18" charset="0"/>
              </a:rPr>
              <a:t>и листоватые, </a:t>
            </a:r>
            <a:r>
              <a:rPr lang="ru-RU" sz="2000" dirty="0">
                <a:ea typeface="Calibri" panose="020F0502020204030204" pitchFamily="34" charset="0"/>
                <a:cs typeface="Times New Roman" panose="02020603050405020304" pitchFamily="18" charset="0"/>
              </a:rPr>
              <a:t>которые разделили на </a:t>
            </a:r>
            <a:r>
              <a:rPr lang="ru-RU" sz="2000" b="1" dirty="0" smtClean="0">
                <a:ea typeface="Calibri" panose="020F0502020204030204" pitchFamily="34" charset="0"/>
                <a:cs typeface="Times New Roman" panose="02020603050405020304" pitchFamily="18" charset="0"/>
              </a:rPr>
              <a:t>широколопастные</a:t>
            </a:r>
            <a:r>
              <a:rPr lang="ru-RU" sz="2000" dirty="0" smtClean="0">
                <a:ea typeface="Calibri" panose="020F0502020204030204" pitchFamily="34" charset="0"/>
                <a:cs typeface="Times New Roman" panose="02020603050405020304" pitchFamily="18" charset="0"/>
              </a:rPr>
              <a:t> (</a:t>
            </a:r>
            <a:r>
              <a:rPr lang="en-US" sz="2000" b="1" i="1" dirty="0">
                <a:solidFill>
                  <a:srgbClr val="C00000"/>
                </a:solidFill>
                <a:ea typeface="Calibri" panose="020F0502020204030204" pitchFamily="34" charset="0"/>
                <a:cs typeface="Times New Roman" panose="02020603050405020304" pitchFamily="18" charset="0"/>
              </a:rPr>
              <a:t>g</a:t>
            </a:r>
            <a:r>
              <a:rPr lang="ru-RU" sz="2000" b="1" i="1" dirty="0" err="1">
                <a:solidFill>
                  <a:srgbClr val="C00000"/>
                </a:solidFill>
                <a:ea typeface="Calibri" panose="020F0502020204030204" pitchFamily="34" charset="0"/>
                <a:cs typeface="Times New Roman" panose="02020603050405020304" pitchFamily="18" charset="0"/>
              </a:rPr>
              <a:t>rBl</a:t>
            </a:r>
            <a:r>
              <a:rPr lang="ru-RU" sz="2000" dirty="0">
                <a:ea typeface="Calibri" panose="020F0502020204030204" pitchFamily="34" charset="0"/>
                <a:cs typeface="Times New Roman" panose="02020603050405020304" pitchFamily="18" charset="0"/>
              </a:rPr>
              <a:t>) </a:t>
            </a:r>
            <a:r>
              <a:rPr lang="ru-RU" sz="2000" dirty="0" smtClean="0">
                <a:ea typeface="Calibri" panose="020F0502020204030204" pitchFamily="34" charset="0"/>
                <a:cs typeface="Times New Roman" panose="02020603050405020304" pitchFamily="18" charset="0"/>
              </a:rPr>
              <a:t>(</a:t>
            </a:r>
            <a:r>
              <a:rPr lang="ru-RU" sz="2000" i="1" dirty="0" smtClean="0">
                <a:ea typeface="Calibri" panose="020F0502020204030204" pitchFamily="34" charset="0"/>
                <a:cs typeface="Times New Roman" panose="02020603050405020304" pitchFamily="18" charset="0"/>
              </a:rPr>
              <a:t>Flavoparmelia</a:t>
            </a:r>
            <a:r>
              <a:rPr lang="ru-RU" sz="2000" dirty="0">
                <a:ea typeface="TT34o00"/>
                <a:cs typeface="Times New Roman" panose="02020603050405020304" pitchFamily="18" charset="0"/>
              </a:rPr>
              <a:t>, </a:t>
            </a:r>
            <a:r>
              <a:rPr lang="ru-RU" sz="2000" i="1" dirty="0">
                <a:ea typeface="Calibri" panose="020F0502020204030204" pitchFamily="34" charset="0"/>
                <a:cs typeface="Times New Roman" panose="02020603050405020304" pitchFamily="18" charset="0"/>
              </a:rPr>
              <a:t>Hypogymnia</a:t>
            </a:r>
            <a:r>
              <a:rPr lang="ru-RU" sz="2000" dirty="0">
                <a:ea typeface="TT34o00"/>
                <a:cs typeface="Times New Roman" panose="02020603050405020304" pitchFamily="18" charset="0"/>
              </a:rPr>
              <a:t>, </a:t>
            </a:r>
            <a:r>
              <a:rPr lang="ru-RU" sz="2000" i="1" dirty="0">
                <a:ea typeface="Calibri" panose="020F0502020204030204" pitchFamily="34" charset="0"/>
                <a:cs typeface="Times New Roman" panose="02020603050405020304" pitchFamily="18" charset="0"/>
              </a:rPr>
              <a:t>Melanelixia</a:t>
            </a:r>
            <a:r>
              <a:rPr lang="ru-RU" sz="2000" dirty="0">
                <a:ea typeface="TT34o00"/>
                <a:cs typeface="Times New Roman" panose="02020603050405020304" pitchFamily="18" charset="0"/>
              </a:rPr>
              <a:t>, </a:t>
            </a:r>
            <a:r>
              <a:rPr lang="ru-RU" sz="2000" i="1" dirty="0">
                <a:ea typeface="Calibri" panose="020F0502020204030204" pitchFamily="34" charset="0"/>
                <a:cs typeface="Times New Roman" panose="02020603050405020304" pitchFamily="18" charset="0"/>
              </a:rPr>
              <a:t>Melanohalea</a:t>
            </a:r>
            <a:r>
              <a:rPr lang="ru-RU" sz="2000" dirty="0">
                <a:ea typeface="TT34o00"/>
                <a:cs typeface="Times New Roman" panose="02020603050405020304" pitchFamily="18" charset="0"/>
              </a:rPr>
              <a:t>, </a:t>
            </a:r>
            <a:r>
              <a:rPr lang="ru-RU" sz="2000" i="1" dirty="0">
                <a:ea typeface="Calibri" panose="020F0502020204030204" pitchFamily="34" charset="0"/>
                <a:cs typeface="Times New Roman" panose="02020603050405020304" pitchFamily="18" charset="0"/>
              </a:rPr>
              <a:t>Parmelia</a:t>
            </a:r>
            <a:r>
              <a:rPr lang="ru-RU" sz="2000" dirty="0">
                <a:ea typeface="TT34o00"/>
                <a:cs typeface="Times New Roman" panose="02020603050405020304" pitchFamily="18" charset="0"/>
              </a:rPr>
              <a:t>, </a:t>
            </a:r>
            <a:r>
              <a:rPr lang="de-DE" sz="2000" i="1" dirty="0" err="1">
                <a:ea typeface="Calibri" panose="020F0502020204030204" pitchFamily="34" charset="0"/>
                <a:cs typeface="Times New Roman" panose="02020603050405020304" pitchFamily="18" charset="0"/>
              </a:rPr>
              <a:t>Punctelia</a:t>
            </a:r>
            <a:r>
              <a:rPr lang="de-DE" sz="2000" dirty="0">
                <a:ea typeface="TT34o00"/>
                <a:cs typeface="Times New Roman" panose="02020603050405020304" pitchFamily="18" charset="0"/>
              </a:rPr>
              <a:t> </a:t>
            </a:r>
            <a:r>
              <a:rPr lang="ru-RU" sz="2000" dirty="0" smtClean="0">
                <a:ea typeface="TT34o00"/>
                <a:cs typeface="Times New Roman" panose="02020603050405020304" pitchFamily="18" charset="0"/>
              </a:rPr>
              <a:t>и</a:t>
            </a:r>
            <a:r>
              <a:rPr lang="en-US" sz="2000" dirty="0" smtClean="0">
                <a:ea typeface="TT34o00"/>
                <a:cs typeface="Times New Roman" panose="02020603050405020304" pitchFamily="18" charset="0"/>
              </a:rPr>
              <a:t> </a:t>
            </a:r>
            <a:r>
              <a:rPr lang="en-US" sz="2000" i="1" dirty="0">
                <a:ea typeface="Calibri" panose="020F0502020204030204" pitchFamily="34" charset="0"/>
                <a:cs typeface="Times New Roman" panose="02020603050405020304" pitchFamily="18" charset="0"/>
              </a:rPr>
              <a:t>Tuckermannopsis</a:t>
            </a:r>
            <a:r>
              <a:rPr lang="ru-RU" sz="2000" dirty="0">
                <a:ea typeface="Calibri" panose="020F0502020204030204" pitchFamily="34" charset="0"/>
                <a:cs typeface="Times New Roman" panose="02020603050405020304" pitchFamily="18" charset="0"/>
              </a:rPr>
              <a:t>) </a:t>
            </a:r>
            <a:r>
              <a:rPr lang="ru-RU" sz="2000" dirty="0" smtClean="0">
                <a:ea typeface="Calibri" panose="020F0502020204030204" pitchFamily="34" charset="0"/>
                <a:cs typeface="Times New Roman" panose="02020603050405020304" pitchFamily="18" charset="0"/>
              </a:rPr>
              <a:t>и </a:t>
            </a:r>
            <a:r>
              <a:rPr lang="ru-RU" sz="2000" b="1" dirty="0" err="1" smtClean="0">
                <a:ea typeface="Calibri" panose="020F0502020204030204" pitchFamily="34" charset="0"/>
                <a:cs typeface="Times New Roman" panose="02020603050405020304" pitchFamily="18" charset="0"/>
              </a:rPr>
              <a:t>узколопастные</a:t>
            </a:r>
            <a:r>
              <a:rPr lang="ru-RU" sz="2000" dirty="0" smtClean="0">
                <a:ea typeface="Calibri" panose="020F0502020204030204" pitchFamily="34" charset="0"/>
                <a:cs typeface="Times New Roman" panose="02020603050405020304" pitchFamily="18" charset="0"/>
              </a:rPr>
              <a:t> (</a:t>
            </a:r>
            <a:r>
              <a:rPr lang="de-DE" sz="2000" b="1" i="1" dirty="0" err="1">
                <a:solidFill>
                  <a:srgbClr val="C00000"/>
                </a:solidFill>
                <a:ea typeface="Calibri" panose="020F0502020204030204" pitchFamily="34" charset="0"/>
                <a:cs typeface="Times New Roman" panose="02020603050405020304" pitchFamily="18" charset="0"/>
              </a:rPr>
              <a:t>scBl</a:t>
            </a:r>
            <a:r>
              <a:rPr lang="ru-RU" sz="2000" dirty="0">
                <a:ea typeface="Calibri" panose="020F0502020204030204" pitchFamily="34" charset="0"/>
                <a:cs typeface="Times New Roman" panose="02020603050405020304" pitchFamily="18" charset="0"/>
              </a:rPr>
              <a:t>) </a:t>
            </a:r>
            <a:r>
              <a:rPr lang="ru-RU" sz="2000" dirty="0" smtClean="0">
                <a:ea typeface="Calibri" panose="020F0502020204030204" pitchFamily="34" charset="0"/>
                <a:cs typeface="Times New Roman" panose="02020603050405020304" pitchFamily="18" charset="0"/>
              </a:rPr>
              <a:t>(</a:t>
            </a:r>
            <a:r>
              <a:rPr lang="ru-RU" sz="2000" i="1" dirty="0" err="1" smtClean="0">
                <a:ea typeface="Calibri" panose="020F0502020204030204" pitchFamily="34" charset="0"/>
                <a:cs typeface="Times New Roman" panose="02020603050405020304" pitchFamily="18" charset="0"/>
              </a:rPr>
              <a:t>Phaeophysci</a:t>
            </a:r>
            <a:r>
              <a:rPr lang="en-US" sz="2000" i="1" dirty="0">
                <a:ea typeface="Calibri" panose="020F0502020204030204" pitchFamily="34" charset="0"/>
                <a:cs typeface="Times New Roman" panose="02020603050405020304" pitchFamily="18" charset="0"/>
              </a:rPr>
              <a:t>a</a:t>
            </a:r>
            <a:r>
              <a:rPr lang="ru-RU" sz="2000" i="1" dirty="0">
                <a:ea typeface="Calibri" panose="020F0502020204030204" pitchFamily="34" charset="0"/>
                <a:cs typeface="Times New Roman" panose="02020603050405020304" pitchFamily="18" charset="0"/>
              </a:rPr>
              <a:t>, Physcia </a:t>
            </a:r>
            <a:r>
              <a:rPr lang="ru-RU" sz="2000" dirty="0" smtClean="0">
                <a:ea typeface="Calibri" panose="020F0502020204030204" pitchFamily="34" charset="0"/>
                <a:cs typeface="Times New Roman" panose="02020603050405020304" pitchFamily="18" charset="0"/>
              </a:rPr>
              <a:t>и</a:t>
            </a:r>
            <a:r>
              <a:rPr lang="ru-RU" sz="2000" i="1" dirty="0" smtClean="0">
                <a:ea typeface="Calibri" panose="020F0502020204030204" pitchFamily="34" charset="0"/>
                <a:cs typeface="Times New Roman" panose="02020603050405020304" pitchFamily="18" charset="0"/>
              </a:rPr>
              <a:t> </a:t>
            </a:r>
            <a:r>
              <a:rPr lang="ru-RU" sz="2000" i="1" dirty="0" err="1">
                <a:ea typeface="Calibri" panose="020F0502020204030204" pitchFamily="34" charset="0"/>
                <a:cs typeface="Times New Roman" panose="02020603050405020304" pitchFamily="18" charset="0"/>
              </a:rPr>
              <a:t>Physconien</a:t>
            </a:r>
            <a:r>
              <a:rPr lang="ru-RU" sz="2000" dirty="0">
                <a:ea typeface="Calibri" panose="020F0502020204030204" pitchFamily="34" charset="0"/>
                <a:cs typeface="Times New Roman" panose="02020603050405020304" pitchFamily="18" charset="0"/>
              </a:rPr>
              <a:t>). Была также посчитана сумма </a:t>
            </a:r>
            <a:r>
              <a:rPr lang="ru-RU" sz="2000" dirty="0" smtClean="0">
                <a:ea typeface="Calibri" panose="020F0502020204030204" pitchFamily="34" charset="0"/>
                <a:cs typeface="Times New Roman" panose="02020603050405020304" pitchFamily="18" charset="0"/>
              </a:rPr>
              <a:t>частот </a:t>
            </a:r>
            <a:r>
              <a:rPr lang="ru-RU" sz="2000" b="1" dirty="0" smtClean="0">
                <a:ea typeface="Calibri" panose="020F0502020204030204" pitchFamily="34" charset="0"/>
                <a:cs typeface="Times New Roman" panose="02020603050405020304" pitchFamily="18" charset="0"/>
              </a:rPr>
              <a:t>кустистых и крупнолопастных </a:t>
            </a:r>
            <a:r>
              <a:rPr lang="ru-RU" sz="2000" dirty="0" smtClean="0">
                <a:ea typeface="Calibri" panose="020F0502020204030204" pitchFamily="34" charset="0"/>
                <a:cs typeface="Times New Roman" panose="02020603050405020304" pitchFamily="18" charset="0"/>
              </a:rPr>
              <a:t>(</a:t>
            </a:r>
            <a:r>
              <a:rPr lang="ru-RU" sz="2000" b="1" i="1" dirty="0" err="1" smtClean="0">
                <a:solidFill>
                  <a:srgbClr val="C00000"/>
                </a:solidFill>
                <a:ea typeface="Calibri" panose="020F0502020204030204" pitchFamily="34" charset="0"/>
                <a:cs typeface="Times New Roman" panose="02020603050405020304" pitchFamily="18" charset="0"/>
              </a:rPr>
              <a:t>St</a:t>
            </a:r>
            <a:r>
              <a:rPr lang="en-US" sz="2000" b="1" i="1" dirty="0" err="1" smtClean="0">
                <a:solidFill>
                  <a:srgbClr val="C00000"/>
                </a:solidFill>
                <a:ea typeface="Calibri" panose="020F0502020204030204" pitchFamily="34" charset="0"/>
                <a:cs typeface="Times New Roman" panose="02020603050405020304" pitchFamily="18" charset="0"/>
              </a:rPr>
              <a:t>Bl</a:t>
            </a:r>
            <a:r>
              <a:rPr lang="ru-RU" sz="2000" dirty="0">
                <a:ea typeface="Calibri" panose="020F0502020204030204" pitchFamily="34" charset="0"/>
                <a:cs typeface="Times New Roman" panose="02020603050405020304" pitchFamily="18" charset="0"/>
              </a:rPr>
              <a:t>).</a:t>
            </a:r>
          </a:p>
        </p:txBody>
      </p:sp>
      <p:sp>
        <p:nvSpPr>
          <p:cNvPr id="4" name="Прямоугольник 3"/>
          <p:cNvSpPr/>
          <p:nvPr/>
        </p:nvSpPr>
        <p:spPr>
          <a:xfrm>
            <a:off x="5953120" y="250769"/>
            <a:ext cx="6096000" cy="4093428"/>
          </a:xfrm>
          <a:prstGeom prst="rect">
            <a:avLst/>
          </a:prstGeom>
        </p:spPr>
        <p:txBody>
          <a:bodyPr>
            <a:spAutoFit/>
          </a:bodyPr>
          <a:lstStyle/>
          <a:p>
            <a:pPr algn="just"/>
            <a:r>
              <a:rPr lang="de-DE" sz="2000" dirty="0" err="1"/>
              <a:t>To</a:t>
            </a:r>
            <a:r>
              <a:rPr lang="de-DE" sz="2000" dirty="0"/>
              <a:t> </a:t>
            </a:r>
            <a:r>
              <a:rPr lang="de-DE" sz="2000" dirty="0" err="1"/>
              <a:t>analyze</a:t>
            </a:r>
            <a:r>
              <a:rPr lang="de-DE" sz="2000" dirty="0"/>
              <a:t> </a:t>
            </a:r>
            <a:r>
              <a:rPr lang="de-DE" sz="2000" dirty="0" err="1"/>
              <a:t>the</a:t>
            </a:r>
            <a:r>
              <a:rPr lang="de-DE" sz="2000" dirty="0"/>
              <a:t> </a:t>
            </a:r>
            <a:r>
              <a:rPr lang="de-DE" sz="2000" dirty="0" err="1"/>
              <a:t>functional</a:t>
            </a:r>
            <a:r>
              <a:rPr lang="de-DE" sz="2000" dirty="0"/>
              <a:t> </a:t>
            </a:r>
            <a:r>
              <a:rPr lang="de-DE" sz="2000" dirty="0" err="1"/>
              <a:t>groups</a:t>
            </a:r>
            <a:r>
              <a:rPr lang="de-DE" sz="2000" dirty="0"/>
              <a:t> </a:t>
            </a:r>
            <a:r>
              <a:rPr lang="de-DE" sz="2000" dirty="0" err="1"/>
              <a:t>of</a:t>
            </a:r>
            <a:r>
              <a:rPr lang="de-DE" sz="2000" dirty="0"/>
              <a:t> </a:t>
            </a:r>
            <a:r>
              <a:rPr lang="de-DE" sz="2000" dirty="0" err="1"/>
              <a:t>lichens</a:t>
            </a:r>
            <a:r>
              <a:rPr lang="de-DE" sz="2000" dirty="0"/>
              <a:t> </a:t>
            </a:r>
            <a:r>
              <a:rPr lang="de-DE" sz="2000" dirty="0" err="1"/>
              <a:t>with</a:t>
            </a:r>
            <a:r>
              <a:rPr lang="de-DE" sz="2000" dirty="0"/>
              <a:t> </a:t>
            </a:r>
            <a:r>
              <a:rPr lang="de-DE" sz="2000" dirty="0" err="1"/>
              <a:t>respect</a:t>
            </a:r>
            <a:r>
              <a:rPr lang="de-DE" sz="2000" dirty="0"/>
              <a:t> </a:t>
            </a:r>
            <a:r>
              <a:rPr lang="de-DE" sz="2000" dirty="0" err="1"/>
              <a:t>to</a:t>
            </a:r>
            <a:r>
              <a:rPr lang="de-DE" sz="2000" dirty="0"/>
              <a:t> </a:t>
            </a:r>
            <a:r>
              <a:rPr lang="de-DE" sz="2000" b="1" dirty="0" err="1"/>
              <a:t>humidity</a:t>
            </a:r>
            <a:r>
              <a:rPr lang="de-DE" sz="2000" b="1" dirty="0"/>
              <a:t>, </a:t>
            </a:r>
            <a:r>
              <a:rPr lang="de-DE" sz="2000" dirty="0" err="1"/>
              <a:t>we</a:t>
            </a:r>
            <a:r>
              <a:rPr lang="de-DE" sz="2000" dirty="0"/>
              <a:t> </a:t>
            </a:r>
            <a:r>
              <a:rPr lang="de-DE" sz="2000" dirty="0" err="1"/>
              <a:t>used</a:t>
            </a:r>
            <a:r>
              <a:rPr lang="de-DE" sz="2000" dirty="0"/>
              <a:t> </a:t>
            </a:r>
            <a:r>
              <a:rPr lang="de-DE" sz="2000" dirty="0" err="1"/>
              <a:t>indices</a:t>
            </a:r>
            <a:r>
              <a:rPr lang="de-DE" sz="2000" dirty="0"/>
              <a:t> </a:t>
            </a:r>
            <a:r>
              <a:rPr lang="de-DE" sz="2000" dirty="0" err="1"/>
              <a:t>developed</a:t>
            </a:r>
            <a:r>
              <a:rPr lang="de-DE" sz="2000" dirty="0"/>
              <a:t> </a:t>
            </a:r>
            <a:r>
              <a:rPr lang="de-DE" sz="2000" dirty="0" err="1"/>
              <a:t>for</a:t>
            </a:r>
            <a:r>
              <a:rPr lang="de-DE" sz="2000" dirty="0"/>
              <a:t> </a:t>
            </a:r>
            <a:r>
              <a:rPr lang="de-DE" sz="2000" dirty="0" err="1"/>
              <a:t>Italy</a:t>
            </a:r>
            <a:r>
              <a:rPr lang="de-DE" sz="2000" dirty="0"/>
              <a:t> [</a:t>
            </a:r>
            <a:r>
              <a:rPr lang="de-DE" sz="2000" dirty="0" err="1"/>
              <a:t>Nimis</a:t>
            </a:r>
            <a:r>
              <a:rPr lang="de-DE" sz="2000" dirty="0"/>
              <a:t> &amp; </a:t>
            </a:r>
            <a:r>
              <a:rPr lang="de-DE" sz="2000" dirty="0" err="1"/>
              <a:t>Martellos</a:t>
            </a:r>
            <a:r>
              <a:rPr lang="de-DE" sz="2000" dirty="0"/>
              <a:t>, 2017], </a:t>
            </a:r>
            <a:r>
              <a:rPr lang="de-DE" sz="2000" dirty="0" err="1"/>
              <a:t>using</a:t>
            </a:r>
            <a:r>
              <a:rPr lang="de-DE" sz="2000" dirty="0"/>
              <a:t> </a:t>
            </a:r>
            <a:r>
              <a:rPr lang="de-DE" sz="2000" dirty="0" err="1"/>
              <a:t>the</a:t>
            </a:r>
            <a:r>
              <a:rPr lang="de-DE" sz="2000" dirty="0"/>
              <a:t> </a:t>
            </a:r>
            <a:r>
              <a:rPr lang="de-DE" sz="2000" dirty="0" err="1"/>
              <a:t>maximum</a:t>
            </a:r>
            <a:r>
              <a:rPr lang="de-DE" sz="2000" dirty="0"/>
              <a:t> </a:t>
            </a:r>
            <a:r>
              <a:rPr lang="de-DE" sz="2000" dirty="0" err="1"/>
              <a:t>index</a:t>
            </a:r>
            <a:r>
              <a:rPr lang="de-DE" sz="2000" dirty="0"/>
              <a:t> </a:t>
            </a:r>
            <a:r>
              <a:rPr lang="de-DE" sz="2000" dirty="0" err="1"/>
              <a:t>available</a:t>
            </a:r>
            <a:r>
              <a:rPr lang="de-DE" sz="2000" dirty="0"/>
              <a:t> </a:t>
            </a:r>
            <a:r>
              <a:rPr lang="de-DE" sz="2000" dirty="0" err="1"/>
              <a:t>for</a:t>
            </a:r>
            <a:r>
              <a:rPr lang="de-DE" sz="2000" dirty="0"/>
              <a:t> </a:t>
            </a:r>
            <a:r>
              <a:rPr lang="de-DE" sz="2000" dirty="0" err="1"/>
              <a:t>each</a:t>
            </a:r>
            <a:r>
              <a:rPr lang="de-DE" sz="2000" dirty="0"/>
              <a:t> </a:t>
            </a:r>
            <a:r>
              <a:rPr lang="de-DE" sz="2000" dirty="0" err="1"/>
              <a:t>species</a:t>
            </a:r>
            <a:r>
              <a:rPr lang="de-DE" sz="2000" dirty="0"/>
              <a:t>: </a:t>
            </a:r>
            <a:r>
              <a:rPr lang="de-DE" sz="2000" b="1" dirty="0" err="1"/>
              <a:t>mesogyrophytes</a:t>
            </a:r>
            <a:r>
              <a:rPr lang="de-DE" sz="2000" b="1" dirty="0"/>
              <a:t> (</a:t>
            </a:r>
            <a:r>
              <a:rPr lang="de-DE" sz="2000" b="1" i="1" dirty="0" err="1">
                <a:solidFill>
                  <a:srgbClr val="C00000"/>
                </a:solidFill>
              </a:rPr>
              <a:t>hyg</a:t>
            </a:r>
            <a:r>
              <a:rPr lang="de-DE" sz="2000" b="1" dirty="0"/>
              <a:t>), </a:t>
            </a:r>
            <a:r>
              <a:rPr lang="de-DE" sz="2000" b="1" dirty="0" err="1"/>
              <a:t>mesophytes</a:t>
            </a:r>
            <a:r>
              <a:rPr lang="de-DE" sz="2000" b="1" dirty="0"/>
              <a:t> (</a:t>
            </a:r>
            <a:r>
              <a:rPr lang="de-DE" sz="2000" b="1" i="1" dirty="0" err="1">
                <a:solidFill>
                  <a:srgbClr val="C00000"/>
                </a:solidFill>
              </a:rPr>
              <a:t>mes</a:t>
            </a:r>
            <a:r>
              <a:rPr lang="de-DE" sz="2000" b="1" dirty="0"/>
              <a:t>) </a:t>
            </a:r>
            <a:r>
              <a:rPr lang="de-DE" sz="2000" b="1" dirty="0" err="1"/>
              <a:t>and</a:t>
            </a:r>
            <a:r>
              <a:rPr lang="de-DE" sz="2000" b="1" dirty="0"/>
              <a:t> </a:t>
            </a:r>
            <a:r>
              <a:rPr lang="de-DE" sz="2000" b="1" dirty="0" err="1"/>
              <a:t>xerophytes</a:t>
            </a:r>
            <a:r>
              <a:rPr lang="de-DE" sz="2000" b="1" dirty="0"/>
              <a:t> (</a:t>
            </a:r>
            <a:r>
              <a:rPr lang="de-DE" sz="2000" b="1" i="1" dirty="0" err="1">
                <a:solidFill>
                  <a:srgbClr val="C00000"/>
                </a:solidFill>
              </a:rPr>
              <a:t>xer</a:t>
            </a:r>
            <a:r>
              <a:rPr lang="de-DE" sz="2000" b="1" dirty="0"/>
              <a:t>).</a:t>
            </a:r>
          </a:p>
          <a:p>
            <a:pPr algn="just"/>
            <a:endParaRPr lang="de-DE" sz="2000" dirty="0"/>
          </a:p>
          <a:p>
            <a:pPr algn="just"/>
            <a:r>
              <a:rPr lang="de-DE" sz="2000" dirty="0" err="1"/>
              <a:t>We</a:t>
            </a:r>
            <a:r>
              <a:rPr lang="de-DE" sz="2000" dirty="0"/>
              <a:t> </a:t>
            </a:r>
            <a:r>
              <a:rPr lang="de-DE" sz="2000" dirty="0" err="1"/>
              <a:t>have</a:t>
            </a:r>
            <a:r>
              <a:rPr lang="de-DE" sz="2000" dirty="0"/>
              <a:t> </a:t>
            </a:r>
            <a:r>
              <a:rPr lang="de-DE" sz="2000" dirty="0" err="1"/>
              <a:t>taken</a:t>
            </a:r>
            <a:r>
              <a:rPr lang="de-DE" sz="2000" dirty="0"/>
              <a:t> </a:t>
            </a:r>
            <a:r>
              <a:rPr lang="de-DE" sz="2000" dirty="0" err="1"/>
              <a:t>into</a:t>
            </a:r>
            <a:r>
              <a:rPr lang="de-DE" sz="2000" dirty="0"/>
              <a:t> </a:t>
            </a:r>
            <a:r>
              <a:rPr lang="de-DE" sz="2000" dirty="0" err="1"/>
              <a:t>account</a:t>
            </a:r>
            <a:r>
              <a:rPr lang="de-DE" sz="2000" dirty="0"/>
              <a:t> </a:t>
            </a:r>
            <a:r>
              <a:rPr lang="de-DE" sz="2000" dirty="0" err="1"/>
              <a:t>the</a:t>
            </a:r>
            <a:r>
              <a:rPr lang="de-DE" sz="2000" dirty="0"/>
              <a:t> </a:t>
            </a:r>
            <a:r>
              <a:rPr lang="de-DE" sz="2000" dirty="0" err="1"/>
              <a:t>forms</a:t>
            </a:r>
            <a:r>
              <a:rPr lang="de-DE" sz="2000" dirty="0"/>
              <a:t> </a:t>
            </a:r>
            <a:r>
              <a:rPr lang="de-DE" sz="2000" dirty="0" err="1"/>
              <a:t>of</a:t>
            </a:r>
            <a:r>
              <a:rPr lang="de-DE" sz="2000" dirty="0"/>
              <a:t> </a:t>
            </a:r>
            <a:r>
              <a:rPr lang="de-DE" sz="2000" dirty="0" err="1"/>
              <a:t>growth</a:t>
            </a:r>
            <a:r>
              <a:rPr lang="de-DE" sz="2000" dirty="0"/>
              <a:t> </a:t>
            </a:r>
            <a:r>
              <a:rPr lang="de-DE" sz="2000" dirty="0" err="1"/>
              <a:t>of</a:t>
            </a:r>
            <a:r>
              <a:rPr lang="de-DE" sz="2000" dirty="0"/>
              <a:t> </a:t>
            </a:r>
            <a:r>
              <a:rPr lang="de-DE" sz="2000" dirty="0" err="1" smtClean="0"/>
              <a:t>thallus</a:t>
            </a:r>
            <a:r>
              <a:rPr lang="de-DE" sz="2000" dirty="0" smtClean="0"/>
              <a:t>:</a:t>
            </a:r>
            <a:r>
              <a:rPr lang="ru-RU" sz="2000" dirty="0" smtClean="0"/>
              <a:t> </a:t>
            </a:r>
            <a:r>
              <a:rPr lang="de-DE" sz="2000" b="1" dirty="0" err="1" smtClean="0"/>
              <a:t>scale</a:t>
            </a:r>
            <a:r>
              <a:rPr lang="de-DE" sz="2000" b="1" dirty="0" smtClean="0"/>
              <a:t> </a:t>
            </a:r>
            <a:r>
              <a:rPr lang="de-DE" sz="2000" b="1" dirty="0"/>
              <a:t>(</a:t>
            </a:r>
            <a:r>
              <a:rPr lang="de-DE" sz="2000" b="1" i="1" dirty="0" err="1">
                <a:solidFill>
                  <a:srgbClr val="C00000"/>
                </a:solidFill>
              </a:rPr>
              <a:t>Kru</a:t>
            </a:r>
            <a:r>
              <a:rPr lang="de-DE" sz="2000" b="1" dirty="0"/>
              <a:t>), </a:t>
            </a:r>
            <a:r>
              <a:rPr lang="de-DE" sz="2000" b="1" dirty="0" err="1"/>
              <a:t>bushy</a:t>
            </a:r>
            <a:r>
              <a:rPr lang="de-DE" sz="2000" b="1" dirty="0"/>
              <a:t> (</a:t>
            </a:r>
            <a:r>
              <a:rPr lang="de-DE" sz="2000" b="1" i="1" dirty="0" err="1">
                <a:solidFill>
                  <a:srgbClr val="C00000"/>
                </a:solidFill>
              </a:rPr>
              <a:t>Str</a:t>
            </a:r>
            <a:r>
              <a:rPr lang="de-DE" sz="2000" b="1" dirty="0"/>
              <a:t>) </a:t>
            </a:r>
            <a:r>
              <a:rPr lang="de-DE" sz="2000" dirty="0" err="1"/>
              <a:t>and</a:t>
            </a:r>
            <a:r>
              <a:rPr lang="de-DE" sz="2000" dirty="0"/>
              <a:t> </a:t>
            </a:r>
            <a:r>
              <a:rPr lang="de-DE" sz="2000" dirty="0" err="1"/>
              <a:t>leafy</a:t>
            </a:r>
            <a:r>
              <a:rPr lang="de-DE" sz="2000" dirty="0"/>
              <a:t>, </a:t>
            </a:r>
            <a:r>
              <a:rPr lang="de-DE" sz="2000" dirty="0" err="1"/>
              <a:t>which</a:t>
            </a:r>
            <a:r>
              <a:rPr lang="de-DE" sz="2000" dirty="0"/>
              <a:t> </a:t>
            </a:r>
            <a:r>
              <a:rPr lang="de-DE" sz="2000" dirty="0" err="1"/>
              <a:t>were</a:t>
            </a:r>
            <a:r>
              <a:rPr lang="de-DE" sz="2000" dirty="0"/>
              <a:t> </a:t>
            </a:r>
            <a:r>
              <a:rPr lang="de-DE" sz="2000" dirty="0" err="1"/>
              <a:t>divided</a:t>
            </a:r>
            <a:r>
              <a:rPr lang="de-DE" sz="2000" dirty="0"/>
              <a:t> </a:t>
            </a:r>
            <a:r>
              <a:rPr lang="de-DE" sz="2000" dirty="0" err="1"/>
              <a:t>into</a:t>
            </a:r>
            <a:r>
              <a:rPr lang="de-DE" sz="2000" dirty="0"/>
              <a:t> </a:t>
            </a:r>
            <a:r>
              <a:rPr lang="de-DE" sz="2000" b="1" dirty="0" err="1"/>
              <a:t>broad-lobed</a:t>
            </a:r>
            <a:r>
              <a:rPr lang="de-DE" sz="2000" b="1" dirty="0"/>
              <a:t> </a:t>
            </a:r>
            <a:r>
              <a:rPr lang="de-DE" sz="2000" dirty="0"/>
              <a:t>(</a:t>
            </a:r>
            <a:r>
              <a:rPr lang="de-DE" sz="2000" b="1" i="1" dirty="0" err="1">
                <a:solidFill>
                  <a:srgbClr val="C00000"/>
                </a:solidFill>
              </a:rPr>
              <a:t>grBl</a:t>
            </a:r>
            <a:r>
              <a:rPr lang="de-DE" sz="2000" dirty="0"/>
              <a:t>) (Flavoparmelia, Hypogymnia, Melanelixia, Melanohalea, Parmelia, </a:t>
            </a:r>
            <a:r>
              <a:rPr lang="de-DE" sz="2000" dirty="0" err="1"/>
              <a:t>Punctelia</a:t>
            </a:r>
            <a:r>
              <a:rPr lang="de-DE" sz="2000" dirty="0"/>
              <a:t> </a:t>
            </a:r>
            <a:r>
              <a:rPr lang="de-DE" sz="2000" dirty="0" err="1"/>
              <a:t>and</a:t>
            </a:r>
            <a:r>
              <a:rPr lang="de-DE" sz="2000" dirty="0"/>
              <a:t> Tuckermannopsis) </a:t>
            </a:r>
            <a:r>
              <a:rPr lang="de-DE" sz="2000" dirty="0" err="1"/>
              <a:t>and</a:t>
            </a:r>
            <a:r>
              <a:rPr lang="de-DE" sz="2000" dirty="0"/>
              <a:t> </a:t>
            </a:r>
            <a:r>
              <a:rPr lang="de-DE" sz="2000" b="1" dirty="0" err="1"/>
              <a:t>narrow-lobed</a:t>
            </a:r>
            <a:r>
              <a:rPr lang="de-DE" sz="2000" dirty="0"/>
              <a:t> (</a:t>
            </a:r>
            <a:r>
              <a:rPr lang="de-DE" sz="2000" b="1" i="1" dirty="0" err="1">
                <a:solidFill>
                  <a:srgbClr val="C00000"/>
                </a:solidFill>
              </a:rPr>
              <a:t>scBl</a:t>
            </a:r>
            <a:r>
              <a:rPr lang="de-DE" sz="2000" dirty="0"/>
              <a:t>) (Phaeophyscia, Physcia. The </a:t>
            </a:r>
            <a:r>
              <a:rPr lang="de-DE" sz="2000" dirty="0" err="1"/>
              <a:t>sum</a:t>
            </a:r>
            <a:r>
              <a:rPr lang="de-DE" sz="2000" dirty="0"/>
              <a:t> </a:t>
            </a:r>
            <a:r>
              <a:rPr lang="de-DE" sz="2000" dirty="0" err="1"/>
              <a:t>of</a:t>
            </a:r>
            <a:r>
              <a:rPr lang="de-DE" sz="2000" dirty="0"/>
              <a:t> </a:t>
            </a:r>
            <a:r>
              <a:rPr lang="de-DE" sz="2000" b="1" dirty="0" err="1"/>
              <a:t>bushy</a:t>
            </a:r>
            <a:r>
              <a:rPr lang="de-DE" sz="2000" b="1" dirty="0"/>
              <a:t> </a:t>
            </a:r>
            <a:r>
              <a:rPr lang="de-DE" sz="2000" b="1" dirty="0" err="1"/>
              <a:t>and</a:t>
            </a:r>
            <a:r>
              <a:rPr lang="de-DE" sz="2000" b="1" dirty="0"/>
              <a:t> large-</a:t>
            </a:r>
            <a:r>
              <a:rPr lang="de-DE" sz="2000" b="1" dirty="0" err="1"/>
              <a:t>lobed</a:t>
            </a:r>
            <a:r>
              <a:rPr lang="de-DE" sz="2000" dirty="0"/>
              <a:t> </a:t>
            </a:r>
            <a:r>
              <a:rPr lang="de-DE" sz="2000" dirty="0" err="1"/>
              <a:t>frequencies</a:t>
            </a:r>
            <a:r>
              <a:rPr lang="de-DE" sz="2000" dirty="0"/>
              <a:t> (</a:t>
            </a:r>
            <a:r>
              <a:rPr lang="de-DE" sz="2000" b="1" i="1" dirty="0" err="1">
                <a:solidFill>
                  <a:srgbClr val="C00000"/>
                </a:solidFill>
              </a:rPr>
              <a:t>StBl</a:t>
            </a:r>
            <a:r>
              <a:rPr lang="de-DE" sz="2000" dirty="0"/>
              <a:t>) was also </a:t>
            </a:r>
            <a:r>
              <a:rPr lang="de-DE" sz="2000" dirty="0" err="1"/>
              <a:t>calculated</a:t>
            </a:r>
            <a:r>
              <a:rPr lang="de-DE" sz="2000" dirty="0"/>
              <a:t>.</a:t>
            </a:r>
            <a:endParaRPr lang="ru-RU" sz="2000" dirty="0"/>
          </a:p>
        </p:txBody>
      </p:sp>
      <p:sp>
        <p:nvSpPr>
          <p:cNvPr id="5" name="Прямоугольник 4"/>
          <p:cNvSpPr/>
          <p:nvPr/>
        </p:nvSpPr>
        <p:spPr>
          <a:xfrm>
            <a:off x="319081" y="5210375"/>
            <a:ext cx="5481637" cy="1631216"/>
          </a:xfrm>
          <a:prstGeom prst="rect">
            <a:avLst/>
          </a:prstGeom>
        </p:spPr>
        <p:txBody>
          <a:bodyPr wrap="square">
            <a:spAutoFit/>
          </a:bodyPr>
          <a:lstStyle/>
          <a:p>
            <a:r>
              <a:rPr lang="ru-RU" sz="2000" dirty="0" smtClean="0"/>
              <a:t>Для функциональных групп </a:t>
            </a:r>
            <a:r>
              <a:rPr lang="ru-RU" sz="2000" b="1" dirty="0" smtClean="0"/>
              <a:t>индикаторов эвтрофикации </a:t>
            </a:r>
            <a:r>
              <a:rPr lang="de-DE" sz="2000" dirty="0" smtClean="0"/>
              <a:t>(</a:t>
            </a:r>
            <a:r>
              <a:rPr lang="de-DE" sz="2000" b="1" i="1" dirty="0" err="1" smtClean="0">
                <a:solidFill>
                  <a:srgbClr val="C00000"/>
                </a:solidFill>
              </a:rPr>
              <a:t>VDIeu</a:t>
            </a:r>
            <a:r>
              <a:rPr lang="de-DE" sz="2000" dirty="0"/>
              <a:t>) </a:t>
            </a:r>
            <a:r>
              <a:rPr lang="ru-RU" sz="2000" dirty="0" smtClean="0"/>
              <a:t>и </a:t>
            </a:r>
            <a:r>
              <a:rPr lang="ru-RU" sz="2000" b="1" dirty="0" smtClean="0"/>
              <a:t>референтных видов </a:t>
            </a:r>
            <a:r>
              <a:rPr lang="de-DE" sz="2000" dirty="0" smtClean="0"/>
              <a:t>(</a:t>
            </a:r>
            <a:r>
              <a:rPr lang="de-DE" sz="2000" b="1" i="1" dirty="0" err="1" smtClean="0">
                <a:solidFill>
                  <a:srgbClr val="C00000"/>
                </a:solidFill>
              </a:rPr>
              <a:t>VDIref</a:t>
            </a:r>
            <a:r>
              <a:rPr lang="de-DE" sz="2000" dirty="0" smtClean="0"/>
              <a:t>).</a:t>
            </a:r>
            <a:r>
              <a:rPr lang="ru-RU" sz="2000" dirty="0"/>
              <a:t> </a:t>
            </a:r>
            <a:r>
              <a:rPr lang="ru-RU" sz="2000" b="1" dirty="0" smtClean="0"/>
              <a:t>Общее </a:t>
            </a:r>
            <a:r>
              <a:rPr lang="ru-RU" sz="2000" b="1" dirty="0"/>
              <a:t>число видов в точке </a:t>
            </a:r>
            <a:r>
              <a:rPr lang="ru-RU" sz="2000" dirty="0"/>
              <a:t>(</a:t>
            </a:r>
            <a:r>
              <a:rPr lang="de-DE" sz="2000" b="1" i="1" dirty="0" err="1">
                <a:solidFill>
                  <a:srgbClr val="C00000"/>
                </a:solidFill>
              </a:rPr>
              <a:t>sum</a:t>
            </a:r>
            <a:r>
              <a:rPr lang="ru-RU" sz="2000" b="1" i="1" dirty="0">
                <a:solidFill>
                  <a:srgbClr val="C00000"/>
                </a:solidFill>
              </a:rPr>
              <a:t>_</a:t>
            </a:r>
            <a:r>
              <a:rPr lang="en-US" sz="2000" b="1" i="1" dirty="0" err="1">
                <a:solidFill>
                  <a:srgbClr val="C00000"/>
                </a:solidFill>
              </a:rPr>
              <a:t>alle</a:t>
            </a:r>
            <a:r>
              <a:rPr lang="ru-RU" sz="2000" dirty="0"/>
              <a:t>) и частоту встречаемости </a:t>
            </a:r>
            <a:r>
              <a:rPr lang="ru-RU" sz="2000" b="1" dirty="0"/>
              <a:t>эпифитных лишайников </a:t>
            </a:r>
            <a:r>
              <a:rPr lang="ru-RU" sz="2000" dirty="0" smtClean="0"/>
              <a:t>(</a:t>
            </a:r>
            <a:r>
              <a:rPr lang="en-US" sz="2000" b="1" i="1" dirty="0">
                <a:solidFill>
                  <a:srgbClr val="C00000"/>
                </a:solidFill>
              </a:rPr>
              <a:t>mA</a:t>
            </a:r>
            <a:r>
              <a:rPr lang="ru-RU" sz="2000" b="1" i="1" dirty="0">
                <a:solidFill>
                  <a:srgbClr val="C00000"/>
                </a:solidFill>
              </a:rPr>
              <a:t>_</a:t>
            </a:r>
            <a:r>
              <a:rPr lang="en-US" sz="2000" b="1" i="1" dirty="0">
                <a:solidFill>
                  <a:srgbClr val="C00000"/>
                </a:solidFill>
              </a:rPr>
              <a:t>Ep</a:t>
            </a:r>
            <a:r>
              <a:rPr lang="ru-RU" sz="2000" dirty="0"/>
              <a:t>). </a:t>
            </a:r>
          </a:p>
        </p:txBody>
      </p:sp>
      <p:sp>
        <p:nvSpPr>
          <p:cNvPr id="6" name="Прямоугольник 5"/>
          <p:cNvSpPr/>
          <p:nvPr/>
        </p:nvSpPr>
        <p:spPr>
          <a:xfrm>
            <a:off x="6096000" y="5210375"/>
            <a:ext cx="6096000" cy="1323439"/>
          </a:xfrm>
          <a:prstGeom prst="rect">
            <a:avLst/>
          </a:prstGeom>
        </p:spPr>
        <p:txBody>
          <a:bodyPr>
            <a:spAutoFit/>
          </a:bodyPr>
          <a:lstStyle/>
          <a:p>
            <a:r>
              <a:rPr lang="en-US" sz="2000" dirty="0"/>
              <a:t>For these functional </a:t>
            </a:r>
            <a:r>
              <a:rPr lang="en-US" sz="2000" dirty="0" smtClean="0"/>
              <a:t>groups</a:t>
            </a:r>
            <a:r>
              <a:rPr lang="ru-RU" sz="2000" dirty="0" smtClean="0"/>
              <a:t>:</a:t>
            </a:r>
            <a:r>
              <a:rPr lang="en-US" sz="2000" dirty="0" smtClean="0"/>
              <a:t> </a:t>
            </a:r>
            <a:r>
              <a:rPr lang="en-US" sz="2000" dirty="0"/>
              <a:t>of </a:t>
            </a:r>
            <a:r>
              <a:rPr lang="en-US" sz="2000" b="1" dirty="0"/>
              <a:t>indicators of eutrophication </a:t>
            </a:r>
            <a:r>
              <a:rPr lang="en-US" sz="2000" dirty="0"/>
              <a:t>(</a:t>
            </a:r>
            <a:r>
              <a:rPr lang="en-US" sz="2000" b="1" i="1" dirty="0" err="1">
                <a:solidFill>
                  <a:srgbClr val="C00000"/>
                </a:solidFill>
              </a:rPr>
              <a:t>VDIeu</a:t>
            </a:r>
            <a:r>
              <a:rPr lang="en-US" sz="2000" dirty="0"/>
              <a:t>) and </a:t>
            </a:r>
            <a:r>
              <a:rPr lang="en-US" sz="2000" b="1" dirty="0"/>
              <a:t>reference species </a:t>
            </a:r>
            <a:r>
              <a:rPr lang="en-US" sz="2000" dirty="0"/>
              <a:t>(</a:t>
            </a:r>
            <a:r>
              <a:rPr lang="en-US" sz="2000" b="1" i="1" dirty="0" err="1">
                <a:solidFill>
                  <a:srgbClr val="C00000"/>
                </a:solidFill>
              </a:rPr>
              <a:t>VDIref</a:t>
            </a:r>
            <a:r>
              <a:rPr lang="en-US" sz="2000" dirty="0"/>
              <a:t>).</a:t>
            </a:r>
          </a:p>
          <a:p>
            <a:r>
              <a:rPr lang="en-US" sz="2000" dirty="0" smtClean="0"/>
              <a:t>The</a:t>
            </a:r>
            <a:r>
              <a:rPr lang="ru-RU" sz="2000" dirty="0" smtClean="0"/>
              <a:t> </a:t>
            </a:r>
            <a:r>
              <a:rPr lang="de-DE" sz="2000" dirty="0" err="1"/>
              <a:t>sum</a:t>
            </a:r>
            <a:r>
              <a:rPr lang="en-US" sz="2000" dirty="0" smtClean="0"/>
              <a:t> </a:t>
            </a:r>
            <a:r>
              <a:rPr lang="en-US" sz="2000" b="1" dirty="0"/>
              <a:t>total </a:t>
            </a:r>
            <a:r>
              <a:rPr lang="en-US" sz="2000" b="1" dirty="0" smtClean="0"/>
              <a:t>species </a:t>
            </a:r>
            <a:r>
              <a:rPr lang="en-US" sz="2000" dirty="0"/>
              <a:t>at the point (</a:t>
            </a:r>
            <a:r>
              <a:rPr lang="en-US" sz="2000" b="1" i="1" dirty="0" err="1">
                <a:solidFill>
                  <a:srgbClr val="C00000"/>
                </a:solidFill>
              </a:rPr>
              <a:t>sum_alle</a:t>
            </a:r>
            <a:r>
              <a:rPr lang="en-US" sz="2000" dirty="0"/>
              <a:t>) and the frequency of occurrence of </a:t>
            </a:r>
            <a:r>
              <a:rPr lang="en-US" sz="2000" b="1" dirty="0"/>
              <a:t>epiphytic lichens </a:t>
            </a:r>
            <a:r>
              <a:rPr lang="en-US" sz="2000" dirty="0"/>
              <a:t>(</a:t>
            </a:r>
            <a:r>
              <a:rPr lang="en-US" sz="2000" b="1" i="1" dirty="0" err="1">
                <a:solidFill>
                  <a:srgbClr val="C00000"/>
                </a:solidFill>
              </a:rPr>
              <a:t>mA_Ep</a:t>
            </a:r>
            <a:r>
              <a:rPr lang="en-US" sz="2000" dirty="0"/>
              <a:t>).</a:t>
            </a:r>
            <a:endParaRPr lang="ru-RU" sz="2000" dirty="0"/>
          </a:p>
        </p:txBody>
      </p:sp>
    </p:spTree>
    <p:extLst>
      <p:ext uri="{BB962C8B-B14F-4D97-AF65-F5344CB8AC3E}">
        <p14:creationId xmlns:p14="http://schemas.microsoft.com/office/powerpoint/2010/main" val="2472485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13</a:t>
            </a:fld>
            <a:endParaRPr lang="ru-RU" sz="1600" b="1">
              <a:solidFill>
                <a:schemeClr val="tx1"/>
              </a:solidFill>
            </a:endParaRPr>
          </a:p>
        </p:txBody>
      </p:sp>
      <p:sp>
        <p:nvSpPr>
          <p:cNvPr id="3" name="Прямоугольник 2"/>
          <p:cNvSpPr/>
          <p:nvPr/>
        </p:nvSpPr>
        <p:spPr>
          <a:xfrm>
            <a:off x="514350" y="663566"/>
            <a:ext cx="10839450" cy="4893647"/>
          </a:xfrm>
          <a:prstGeom prst="rect">
            <a:avLst/>
          </a:prstGeom>
        </p:spPr>
        <p:txBody>
          <a:bodyPr wrap="square">
            <a:spAutoFit/>
          </a:bodyPr>
          <a:lstStyle/>
          <a:p>
            <a:r>
              <a:rPr lang="ru-RU" sz="2400" dirty="0"/>
              <a:t>Статистический и графический анализ данных проводился с использованием программы </a:t>
            </a:r>
            <a:r>
              <a:rPr lang="ru-RU" sz="2400" b="1" dirty="0" err="1"/>
              <a:t>IBM</a:t>
            </a:r>
            <a:r>
              <a:rPr lang="ru-RU" sz="2400" b="1" dirty="0"/>
              <a:t> </a:t>
            </a:r>
            <a:r>
              <a:rPr lang="ru-RU" sz="2400" b="1" dirty="0" err="1"/>
              <a:t>SPSS</a:t>
            </a:r>
            <a:r>
              <a:rPr lang="ru-RU" sz="2400" b="1" dirty="0"/>
              <a:t> </a:t>
            </a:r>
            <a:r>
              <a:rPr lang="ru-RU" sz="2400" b="1" dirty="0" err="1"/>
              <a:t>Statistics</a:t>
            </a:r>
            <a:r>
              <a:rPr lang="ru-RU" sz="2400" b="1" dirty="0"/>
              <a:t> 23. </a:t>
            </a:r>
            <a:endParaRPr lang="ru-RU" sz="2400" b="1" dirty="0" smtClean="0"/>
          </a:p>
          <a:p>
            <a:endParaRPr lang="ru-RU" sz="2400" dirty="0"/>
          </a:p>
          <a:p>
            <a:r>
              <a:rPr lang="ru-RU" sz="2400" dirty="0" smtClean="0"/>
              <a:t>Достоверные различия </a:t>
            </a:r>
            <a:r>
              <a:rPr lang="ru-RU" sz="2400" dirty="0"/>
              <a:t>между значениями определяли с помощью непараметрических тестов (критерий </a:t>
            </a:r>
            <a:r>
              <a:rPr lang="ru-RU" sz="2400" b="1" dirty="0" err="1" smtClean="0"/>
              <a:t>Крускала-Уоллиса</a:t>
            </a:r>
            <a:r>
              <a:rPr lang="ru-RU" sz="2400" dirty="0" smtClean="0"/>
              <a:t> (</a:t>
            </a:r>
            <a:r>
              <a:rPr lang="de-DE" sz="2400" b="1" dirty="0"/>
              <a:t>Kruskal–Wallis </a:t>
            </a:r>
            <a:r>
              <a:rPr lang="de-DE" sz="2400" b="1" i="1" dirty="0"/>
              <a:t>H</a:t>
            </a:r>
            <a:r>
              <a:rPr lang="de-DE" sz="2400" b="1" dirty="0"/>
              <a:t> </a:t>
            </a:r>
            <a:r>
              <a:rPr lang="de-DE" sz="2400" b="1" dirty="0" err="1"/>
              <a:t>test</a:t>
            </a:r>
            <a:r>
              <a:rPr lang="ru-RU" sz="2400" dirty="0" smtClean="0"/>
              <a:t>) </a:t>
            </a:r>
            <a:r>
              <a:rPr lang="ru-RU" sz="2400" dirty="0"/>
              <a:t>и параметрических тестов (</a:t>
            </a:r>
            <a:r>
              <a:rPr lang="ru-RU" sz="2400" b="1" dirty="0" err="1"/>
              <a:t>ANOVA</a:t>
            </a:r>
            <a:r>
              <a:rPr lang="ru-RU" sz="2400" b="1" dirty="0"/>
              <a:t> с </a:t>
            </a:r>
            <a:r>
              <a:rPr lang="ru-RU" sz="2400" b="1" dirty="0" err="1"/>
              <a:t>HSD</a:t>
            </a:r>
            <a:r>
              <a:rPr lang="ru-RU" sz="2400" dirty="0"/>
              <a:t>). </a:t>
            </a:r>
            <a:endParaRPr lang="ru-RU" sz="2400" dirty="0" smtClean="0"/>
          </a:p>
          <a:p>
            <a:endParaRPr lang="ru-RU" sz="2400" dirty="0"/>
          </a:p>
          <a:p>
            <a:r>
              <a:rPr lang="ru-RU" sz="2400" dirty="0" smtClean="0"/>
              <a:t>Корреляции </a:t>
            </a:r>
            <a:r>
              <a:rPr lang="ru-RU" sz="2400" dirty="0"/>
              <a:t>между исследуемыми параметрами, а также их силой и направлением </a:t>
            </a:r>
            <a:r>
              <a:rPr lang="ru-RU" sz="2400" dirty="0" smtClean="0"/>
              <a:t>определяли </a:t>
            </a:r>
            <a:r>
              <a:rPr lang="ru-RU" sz="2400" dirty="0"/>
              <a:t>с помощью </a:t>
            </a:r>
            <a:r>
              <a:rPr lang="ru-RU" sz="2400" dirty="0" smtClean="0"/>
              <a:t>корреляционного </a:t>
            </a:r>
            <a:r>
              <a:rPr lang="ru-RU" sz="2400" dirty="0"/>
              <a:t>анализа </a:t>
            </a:r>
            <a:r>
              <a:rPr lang="ru-RU" sz="2400" dirty="0" err="1"/>
              <a:t>Спирмена</a:t>
            </a:r>
            <a:r>
              <a:rPr lang="ru-RU" sz="2400" dirty="0"/>
              <a:t> (ранговый коэффициент корреляции </a:t>
            </a:r>
            <a:r>
              <a:rPr lang="ru-RU" sz="2400" i="1" dirty="0" smtClean="0"/>
              <a:t>r</a:t>
            </a:r>
            <a:r>
              <a:rPr lang="en-US" sz="2400" i="1" baseline="-25000" dirty="0" smtClean="0"/>
              <a:t>s</a:t>
            </a:r>
            <a:r>
              <a:rPr lang="en-US" sz="2400" dirty="0"/>
              <a:t> </a:t>
            </a:r>
            <a:r>
              <a:rPr lang="ru-RU" sz="2400" dirty="0" smtClean="0"/>
              <a:t>(</a:t>
            </a:r>
            <a:r>
              <a:rPr lang="en-US" sz="2400" b="1" dirty="0" smtClean="0"/>
              <a:t>S</a:t>
            </a:r>
            <a:r>
              <a:rPr lang="de-DE" sz="2400" b="1" dirty="0" err="1" smtClean="0"/>
              <a:t>pirmen</a:t>
            </a:r>
            <a:r>
              <a:rPr lang="de-DE" sz="2400" b="1" dirty="0" smtClean="0"/>
              <a:t> </a:t>
            </a:r>
            <a:r>
              <a:rPr lang="de-DE" sz="2400" b="1" dirty="0" err="1"/>
              <a:t>correlation</a:t>
            </a:r>
            <a:r>
              <a:rPr lang="de-DE" sz="2400" b="1" dirty="0"/>
              <a:t> </a:t>
            </a:r>
            <a:r>
              <a:rPr lang="de-DE" sz="2400" b="1" dirty="0" err="1"/>
              <a:t>coefficient</a:t>
            </a:r>
            <a:r>
              <a:rPr lang="ru-RU" sz="2400" dirty="0" smtClean="0"/>
              <a:t>). </a:t>
            </a:r>
            <a:endParaRPr lang="en-US" sz="2400" dirty="0" smtClean="0"/>
          </a:p>
          <a:p>
            <a:endParaRPr lang="en-US" sz="2400" dirty="0"/>
          </a:p>
          <a:p>
            <a:r>
              <a:rPr lang="ru-RU" sz="2400" dirty="0" smtClean="0"/>
              <a:t>Канонический </a:t>
            </a:r>
            <a:r>
              <a:rPr lang="ru-RU" sz="2400" dirty="0"/>
              <a:t>анализ соответствия (</a:t>
            </a:r>
            <a:r>
              <a:rPr lang="ru-RU" sz="2400" dirty="0" err="1" smtClean="0"/>
              <a:t>CCA</a:t>
            </a:r>
            <a:r>
              <a:rPr lang="en-US" sz="2400" dirty="0" smtClean="0"/>
              <a:t> </a:t>
            </a:r>
            <a:r>
              <a:rPr lang="en-US" sz="2400" dirty="0"/>
              <a:t>- </a:t>
            </a:r>
            <a:r>
              <a:rPr lang="en-US" sz="2400" b="1" dirty="0"/>
              <a:t>Canonical Correspondence Analysis</a:t>
            </a:r>
            <a:r>
              <a:rPr lang="ru-RU" sz="2400" dirty="0" smtClean="0"/>
              <a:t>) был </a:t>
            </a:r>
            <a:r>
              <a:rPr lang="ru-RU" sz="2400" dirty="0"/>
              <a:t>выполнен с использованием программы </a:t>
            </a:r>
            <a:r>
              <a:rPr lang="ru-RU" sz="2400" dirty="0" err="1"/>
              <a:t>Microsoft</a:t>
            </a:r>
            <a:r>
              <a:rPr lang="ru-RU" sz="2400" dirty="0"/>
              <a:t> </a:t>
            </a:r>
            <a:r>
              <a:rPr lang="ru-RU" sz="2400" dirty="0" err="1"/>
              <a:t>Excel</a:t>
            </a:r>
            <a:r>
              <a:rPr lang="ru-RU" sz="2400" dirty="0"/>
              <a:t> </a:t>
            </a:r>
            <a:r>
              <a:rPr lang="ru-RU" sz="2400" b="1" dirty="0" err="1"/>
              <a:t>XLSTAT</a:t>
            </a:r>
            <a:r>
              <a:rPr lang="ru-RU" sz="2400" b="1" dirty="0"/>
              <a:t> 2018.7</a:t>
            </a:r>
            <a:r>
              <a:rPr lang="ru-RU" sz="2400" dirty="0"/>
              <a:t>.</a:t>
            </a:r>
          </a:p>
        </p:txBody>
      </p:sp>
    </p:spTree>
    <p:extLst>
      <p:ext uri="{BB962C8B-B14F-4D97-AF65-F5344CB8AC3E}">
        <p14:creationId xmlns:p14="http://schemas.microsoft.com/office/powerpoint/2010/main" val="2683999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463" y="382901"/>
            <a:ext cx="11772900" cy="646331"/>
          </a:xfrm>
          <a:prstGeom prst="rect">
            <a:avLst/>
          </a:prstGeom>
          <a:noFill/>
        </p:spPr>
        <p:txBody>
          <a:bodyPr wrap="square" rtlCol="0">
            <a:spAutoFit/>
          </a:bodyPr>
          <a:lstStyle/>
          <a:p>
            <a:pPr algn="ctr"/>
            <a:r>
              <a:rPr lang="ru-RU" sz="3600" b="1" dirty="0" smtClean="0">
                <a:ln/>
                <a:solidFill>
                  <a:schemeClr val="accent4"/>
                </a:solidFill>
              </a:rPr>
              <a:t>Результаты / </a:t>
            </a:r>
            <a:r>
              <a:rPr lang="en-US" sz="3600" b="1" dirty="0" smtClean="0">
                <a:ln/>
                <a:solidFill>
                  <a:schemeClr val="accent4"/>
                </a:solidFill>
              </a:rPr>
              <a:t>R</a:t>
            </a:r>
            <a:r>
              <a:rPr lang="de-DE" sz="3600" b="1" dirty="0" err="1" smtClean="0">
                <a:ln/>
                <a:solidFill>
                  <a:schemeClr val="accent4"/>
                </a:solidFill>
              </a:rPr>
              <a:t>esults</a:t>
            </a:r>
            <a:endParaRPr lang="ru-RU" sz="3600" b="1" dirty="0">
              <a:ln/>
              <a:solidFill>
                <a:schemeClr val="accent4"/>
              </a:solidFill>
            </a:endParaRPr>
          </a:p>
        </p:txBody>
      </p:sp>
      <p:sp>
        <p:nvSpPr>
          <p:cNvPr id="4" name="TextBox 3"/>
          <p:cNvSpPr txBox="1"/>
          <p:nvPr/>
        </p:nvSpPr>
        <p:spPr>
          <a:xfrm>
            <a:off x="407194" y="1029232"/>
            <a:ext cx="11244262" cy="830997"/>
          </a:xfrm>
          <a:prstGeom prst="rect">
            <a:avLst/>
          </a:prstGeom>
          <a:noFill/>
        </p:spPr>
        <p:txBody>
          <a:bodyPr wrap="square" rtlCol="0">
            <a:spAutoFit/>
          </a:bodyPr>
          <a:lstStyle/>
          <a:p>
            <a:r>
              <a:rPr lang="ru-RU" sz="2400" dirty="0" smtClean="0"/>
              <a:t>Всего эпифитов в городе Калининграде (</a:t>
            </a:r>
            <a:r>
              <a:rPr lang="de-DE" sz="2400" dirty="0"/>
              <a:t>total </a:t>
            </a:r>
            <a:r>
              <a:rPr lang="de-DE" sz="2400" dirty="0" err="1"/>
              <a:t>species</a:t>
            </a:r>
            <a:r>
              <a:rPr lang="de-DE" sz="2400" dirty="0"/>
              <a:t> in Kaliningrad</a:t>
            </a:r>
            <a:r>
              <a:rPr lang="ru-RU" sz="2400" dirty="0" smtClean="0"/>
              <a:t>): 69 видов.</a:t>
            </a:r>
          </a:p>
          <a:p>
            <a:r>
              <a:rPr lang="ru-RU" sz="2400" dirty="0" smtClean="0"/>
              <a:t>На 14 модельных территориях выявлено (</a:t>
            </a:r>
            <a:r>
              <a:rPr lang="de-DE" sz="2400" dirty="0"/>
              <a:t>In 14 </a:t>
            </a:r>
            <a:r>
              <a:rPr lang="de-DE" sz="2400" dirty="0" err="1"/>
              <a:t>model</a:t>
            </a:r>
            <a:r>
              <a:rPr lang="de-DE" sz="2400" dirty="0"/>
              <a:t> </a:t>
            </a:r>
            <a:r>
              <a:rPr lang="de-DE" sz="2400" dirty="0" err="1"/>
              <a:t>territories</a:t>
            </a:r>
            <a:r>
              <a:rPr lang="ru-RU" sz="2400" dirty="0" smtClean="0"/>
              <a:t>): </a:t>
            </a:r>
            <a:r>
              <a:rPr lang="ru-RU" sz="2400" dirty="0"/>
              <a:t>56 </a:t>
            </a:r>
            <a:r>
              <a:rPr lang="ru-RU" sz="2400" dirty="0" smtClean="0"/>
              <a:t>видов.</a:t>
            </a:r>
            <a:endParaRPr lang="ru-RU" sz="2400" dirty="0"/>
          </a:p>
        </p:txBody>
      </p:sp>
      <p:sp>
        <p:nvSpPr>
          <p:cNvPr id="5" name="Прямоугольник 4"/>
          <p:cNvSpPr/>
          <p:nvPr/>
        </p:nvSpPr>
        <p:spPr>
          <a:xfrm>
            <a:off x="271463" y="2359759"/>
            <a:ext cx="3971925" cy="3170099"/>
          </a:xfrm>
          <a:prstGeom prst="rect">
            <a:avLst/>
          </a:prstGeom>
        </p:spPr>
        <p:txBody>
          <a:bodyPr wrap="square">
            <a:spAutoFit/>
          </a:bodyPr>
          <a:lstStyle/>
          <a:p>
            <a:r>
              <a:rPr lang="ru-RU" sz="2000" dirty="0"/>
              <a:t>В городе Калининграде максимальное видовое разнообразие </a:t>
            </a:r>
            <a:r>
              <a:rPr lang="ru-RU" sz="2000" dirty="0" smtClean="0"/>
              <a:t>(</a:t>
            </a:r>
            <a:r>
              <a:rPr lang="en-US" sz="2000" dirty="0" smtClean="0"/>
              <a:t>max: </a:t>
            </a:r>
            <a:r>
              <a:rPr lang="ru-RU" sz="2000" dirty="0" smtClean="0"/>
              <a:t>28 видов/</a:t>
            </a:r>
            <a:r>
              <a:rPr lang="de-DE" sz="2000" dirty="0" err="1" smtClean="0"/>
              <a:t>species</a:t>
            </a:r>
            <a:r>
              <a:rPr lang="ru-RU" sz="2000" dirty="0" smtClean="0"/>
              <a:t>) </a:t>
            </a:r>
            <a:r>
              <a:rPr lang="ru-RU" sz="2000" dirty="0"/>
              <a:t>установлено в точках №</a:t>
            </a:r>
            <a:r>
              <a:rPr lang="ru-RU" sz="2000" dirty="0" smtClean="0"/>
              <a:t>3 </a:t>
            </a:r>
            <a:r>
              <a:rPr lang="ru-RU" sz="2000" dirty="0"/>
              <a:t>(</a:t>
            </a:r>
            <a:r>
              <a:rPr lang="de-DE" sz="2000" dirty="0"/>
              <a:t>Mira Prospekt – Central Park) </a:t>
            </a:r>
            <a:r>
              <a:rPr lang="ru-RU" sz="2000" dirty="0"/>
              <a:t>и </a:t>
            </a:r>
            <a:r>
              <a:rPr lang="ru-RU" sz="2000" dirty="0" smtClean="0"/>
              <a:t>№10 </a:t>
            </a:r>
            <a:r>
              <a:rPr lang="ru-RU" sz="2000" dirty="0"/>
              <a:t>(</a:t>
            </a:r>
            <a:r>
              <a:rPr lang="de-DE" sz="2000" dirty="0" err="1"/>
              <a:t>M.A</a:t>
            </a:r>
            <a:r>
              <a:rPr lang="de-DE" sz="2000" dirty="0"/>
              <a:t>. </a:t>
            </a:r>
            <a:r>
              <a:rPr lang="de-DE" sz="2000" dirty="0" err="1"/>
              <a:t>Bulatova</a:t>
            </a:r>
            <a:r>
              <a:rPr lang="de-DE" sz="2000" dirty="0"/>
              <a:t> Str.), </a:t>
            </a:r>
            <a:r>
              <a:rPr lang="ru-RU" sz="2000" dirty="0"/>
              <a:t>несколько меньше (26 </a:t>
            </a:r>
            <a:r>
              <a:rPr lang="ru-RU" sz="2000" dirty="0" smtClean="0"/>
              <a:t>видов/</a:t>
            </a:r>
            <a:r>
              <a:rPr lang="de-DE" sz="2000" dirty="0" err="1"/>
              <a:t>species</a:t>
            </a:r>
            <a:r>
              <a:rPr lang="ru-RU" sz="2000" dirty="0" smtClean="0"/>
              <a:t>) в точке №8 </a:t>
            </a:r>
            <a:r>
              <a:rPr lang="ru-RU" sz="2000" dirty="0"/>
              <a:t>(</a:t>
            </a:r>
            <a:r>
              <a:rPr lang="de-DE" sz="2000" dirty="0" err="1"/>
              <a:t>Verkhneozerna</a:t>
            </a:r>
            <a:r>
              <a:rPr lang="de-DE" sz="2000" dirty="0"/>
              <a:t> Str.) </a:t>
            </a:r>
            <a:r>
              <a:rPr lang="ru-RU" sz="2000" dirty="0" smtClean="0"/>
              <a:t>и № </a:t>
            </a:r>
            <a:r>
              <a:rPr lang="ru-RU" sz="2000" dirty="0"/>
              <a:t>9 (</a:t>
            </a:r>
            <a:r>
              <a:rPr lang="de-DE" sz="2000" dirty="0" err="1"/>
              <a:t>Alleya</a:t>
            </a:r>
            <a:r>
              <a:rPr lang="de-DE" sz="2000" dirty="0"/>
              <a:t> </a:t>
            </a:r>
            <a:r>
              <a:rPr lang="de-DE" sz="2000" dirty="0" err="1"/>
              <a:t>Smelykh</a:t>
            </a:r>
            <a:r>
              <a:rPr lang="de-DE" sz="2000" dirty="0"/>
              <a:t> Str. – Südpark). </a:t>
            </a:r>
            <a:endParaRPr lang="ru-RU" sz="2000" dirty="0"/>
          </a:p>
        </p:txBody>
      </p:sp>
      <p:pic>
        <p:nvPicPr>
          <p:cNvPr id="6" name="Picture 5" descr="D:\Артём\Cloud Mail.Ru\Лишайники\ГРАНТЫ\1. Мой первый грант\Отчет за 2018\Илюстрации\Карта цве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388" y="1841520"/>
            <a:ext cx="7588866" cy="5003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a:xfrm>
            <a:off x="8848636" y="6356350"/>
            <a:ext cx="2743200" cy="365125"/>
          </a:xfrm>
        </p:spPr>
        <p:txBody>
          <a:bodyPr/>
          <a:lstStyle/>
          <a:p>
            <a:fld id="{91C6F6EC-E70F-4852-84EF-925E730BC65F}" type="slidenum">
              <a:rPr lang="ru-RU" sz="1600" b="1" smtClean="0">
                <a:solidFill>
                  <a:schemeClr val="tx1"/>
                </a:solidFill>
              </a:rPr>
              <a:t>14</a:t>
            </a:fld>
            <a:endParaRPr lang="ru-RU" sz="1600" b="1" dirty="0">
              <a:solidFill>
                <a:schemeClr val="tx1"/>
              </a:solidFill>
            </a:endParaRPr>
          </a:p>
        </p:txBody>
      </p:sp>
      <p:sp>
        <p:nvSpPr>
          <p:cNvPr id="7" name="Овал 6"/>
          <p:cNvSpPr/>
          <p:nvPr/>
        </p:nvSpPr>
        <p:spPr>
          <a:xfrm>
            <a:off x="9310687" y="4446930"/>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8448585" y="3661089"/>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7869601" y="2566371"/>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9310687" y="3229649"/>
            <a:ext cx="360000" cy="36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5864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15</a:t>
            </a:fld>
            <a:endParaRPr lang="ru-RU" sz="1600" b="1">
              <a:solidFill>
                <a:schemeClr val="tx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14952420"/>
              </p:ext>
            </p:extLst>
          </p:nvPr>
        </p:nvGraphicFramePr>
        <p:xfrm>
          <a:off x="171450" y="1119061"/>
          <a:ext cx="5687502" cy="3575304"/>
        </p:xfrm>
        <a:graphic>
          <a:graphicData uri="http://schemas.openxmlformats.org/drawingml/2006/table">
            <a:tbl>
              <a:tblPr firstRow="1" firstCol="1" bandRow="1"/>
              <a:tblGrid>
                <a:gridCol w="5687502">
                  <a:extLst>
                    <a:ext uri="{9D8B030D-6E8A-4147-A177-3AD203B41FA5}">
                      <a16:colId xmlns:a16="http://schemas.microsoft.com/office/drawing/2014/main" val="1337446098"/>
                    </a:ext>
                  </a:extLst>
                </a:gridCol>
              </a:tblGrid>
              <a:tr h="167359">
                <a:tc>
                  <a:txBody>
                    <a:bodyPr/>
                    <a:lstStyle/>
                    <a:p>
                      <a:pPr algn="ctr">
                        <a:lnSpc>
                          <a:spcPct val="115000"/>
                        </a:lnSpc>
                        <a:spcAft>
                          <a:spcPts val="0"/>
                        </a:spcAft>
                      </a:pPr>
                      <a:r>
                        <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Виды</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290203"/>
                  </a:ext>
                </a:extLst>
              </a:tr>
              <a:tr h="181912">
                <a:tc>
                  <a:txBody>
                    <a:bodyPr/>
                    <a:lstStyle/>
                    <a:p>
                      <a:pPr>
                        <a:lnSpc>
                          <a:spcPct val="115000"/>
                        </a:lnSpc>
                        <a:spcAft>
                          <a:spcPts val="0"/>
                        </a:spcAft>
                      </a:pPr>
                      <a:r>
                        <a:rPr lang="en-US" sz="17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Amandinea punctata</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Hoffm</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Coppins</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n-US"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Scheid</a:t>
                      </a:r>
                      <a:r>
                        <a:rPr lang="en-US"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7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pun </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490124"/>
                  </a:ext>
                </a:extLst>
              </a:tr>
              <a:tr h="181912">
                <a:tc>
                  <a:txBody>
                    <a:bodyPr/>
                    <a:lstStyle/>
                    <a:p>
                      <a:pPr>
                        <a:lnSpc>
                          <a:spcPct val="115000"/>
                        </a:lnSpc>
                        <a:spcAft>
                          <a:spcPts val="0"/>
                        </a:spcAft>
                      </a:pPr>
                      <a:r>
                        <a:rPr lang="ru-RU" sz="17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Candelariella reflexa</a:t>
                      </a:r>
                      <a:r>
                        <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a:t>
                      </a:r>
                      <a:r>
                        <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Lettau</a:t>
                      </a:r>
                      <a:r>
                        <a:rPr lang="ru-RU" sz="1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7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ref</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646147"/>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Candelariella </a:t>
                      </a: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vitellina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Hoffm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Mull. Arg.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ref</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09453"/>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Candelariella </a:t>
                      </a: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xanthostigma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(Ach.)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Lettau</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ref</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304718"/>
                  </a:ext>
                </a:extLst>
              </a:tr>
              <a:tr h="181912">
                <a:tc>
                  <a:txBody>
                    <a:bodyPr/>
                    <a:lstStyle/>
                    <a:p>
                      <a:pPr>
                        <a:lnSpc>
                          <a:spcPct val="115000"/>
                        </a:lnSpc>
                        <a:spcAft>
                          <a:spcPts val="0"/>
                        </a:spcAft>
                      </a:pPr>
                      <a:r>
                        <a:rPr lang="de-DE" sz="1700" i="1" dirty="0">
                          <a:effectLst/>
                          <a:latin typeface="Times New Roman" panose="02020603050405020304" pitchFamily="18" charset="0"/>
                          <a:ea typeface="Calibri" panose="020F0502020204030204" pitchFamily="34" charset="0"/>
                          <a:cs typeface="Times New Roman" panose="02020603050405020304" pitchFamily="18" charset="0"/>
                        </a:rPr>
                        <a:t>Evernia prunastri</a:t>
                      </a:r>
                      <a:r>
                        <a:rPr lang="de-DE" sz="1700" dirty="0">
                          <a:effectLst/>
                          <a:latin typeface="Times New Roman" panose="02020603050405020304" pitchFamily="18" charset="0"/>
                          <a:ea typeface="Calibri" panose="020F0502020204030204" pitchFamily="34" charset="0"/>
                          <a:cs typeface="Times New Roman" panose="02020603050405020304" pitchFamily="18" charset="0"/>
                        </a:rPr>
                        <a:t> (L.) Ach. </a:t>
                      </a:r>
                      <a:r>
                        <a:rPr lang="de-DE"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pru</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1882647"/>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Hypogymnia physodes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(L.)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Nyl</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phy</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716026"/>
                  </a:ext>
                </a:extLst>
              </a:tr>
              <a:tr h="181912">
                <a:tc>
                  <a:txBody>
                    <a:bodyPr/>
                    <a:lstStyle/>
                    <a:p>
                      <a:pPr>
                        <a:lnSpc>
                          <a:spcPct val="115000"/>
                        </a:lnSpc>
                        <a:spcAft>
                          <a:spcPts val="0"/>
                        </a:spcAft>
                      </a:pPr>
                      <a:r>
                        <a:rPr lang="ru-RU" sz="1700" i="1" dirty="0">
                          <a:effectLst/>
                          <a:latin typeface="Times New Roman" panose="02020603050405020304" pitchFamily="18" charset="0"/>
                          <a:ea typeface="Times New Roman" panose="02020603050405020304" pitchFamily="18" charset="0"/>
                          <a:cs typeface="Times New Roman" panose="02020603050405020304" pitchFamily="18" charset="0"/>
                        </a:rPr>
                        <a:t>Lecanora chlarotera</a:t>
                      </a:r>
                      <a:r>
                        <a:rPr lang="ru-RU"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700" dirty="0" err="1">
                          <a:effectLst/>
                          <a:latin typeface="Times New Roman" panose="02020603050405020304" pitchFamily="18" charset="0"/>
                          <a:ea typeface="Times New Roman" panose="02020603050405020304" pitchFamily="18" charset="0"/>
                          <a:cs typeface="Times New Roman" panose="02020603050405020304" pitchFamily="18" charset="0"/>
                        </a:rPr>
                        <a:t>Nyl</a:t>
                      </a:r>
                      <a:r>
                        <a:rPr lang="ru-RU" sz="17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700" b="1" i="1"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chl</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758704"/>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Lecanora expallens</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Ach. </a:t>
                      </a:r>
                      <a:r>
                        <a:rPr lang="ru-RU"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exp</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775666"/>
                  </a:ext>
                </a:extLst>
              </a:tr>
              <a:tr h="181912">
                <a:tc>
                  <a:txBody>
                    <a:bodyPr/>
                    <a:lstStyle/>
                    <a:p>
                      <a:pPr>
                        <a:lnSpc>
                          <a:spcPct val="115000"/>
                        </a:lnSpc>
                        <a:spcAft>
                          <a:spcPts val="0"/>
                        </a:spcAft>
                      </a:pPr>
                      <a:r>
                        <a:rPr lang="de-DE" sz="1700" i="1" dirty="0">
                          <a:effectLst/>
                          <a:latin typeface="Times New Roman" panose="02020603050405020304" pitchFamily="18" charset="0"/>
                          <a:ea typeface="Calibri" panose="020F0502020204030204" pitchFamily="34" charset="0"/>
                          <a:cs typeface="Times New Roman" panose="02020603050405020304" pitchFamily="18" charset="0"/>
                        </a:rPr>
                        <a:t>Lecanora </a:t>
                      </a:r>
                      <a:r>
                        <a:rPr lang="de-DE" sz="1700" i="1" dirty="0" err="1">
                          <a:effectLst/>
                          <a:latin typeface="Times New Roman" panose="02020603050405020304" pitchFamily="18" charset="0"/>
                          <a:ea typeface="Calibri" panose="020F0502020204030204" pitchFamily="34" charset="0"/>
                          <a:cs typeface="Times New Roman" panose="02020603050405020304" pitchFamily="18" charset="0"/>
                        </a:rPr>
                        <a:t>hagenii</a:t>
                      </a:r>
                      <a:r>
                        <a:rPr lang="de-DE" sz="1700" dirty="0">
                          <a:effectLst/>
                          <a:latin typeface="Times New Roman" panose="02020603050405020304" pitchFamily="18" charset="0"/>
                          <a:ea typeface="Calibri" panose="020F0502020204030204" pitchFamily="34" charset="0"/>
                          <a:cs typeface="Times New Roman" panose="02020603050405020304" pitchFamily="18" charset="0"/>
                        </a:rPr>
                        <a:t> (Ach.) Ach. </a:t>
                      </a:r>
                      <a:r>
                        <a:rPr lang="de-DE"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hag</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773672"/>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Lepraria incana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(L.) Ach.</a:t>
                      </a: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inc</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218966"/>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Melanelixia subaurifera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Nyl</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O. Blanco &amp; al.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sub</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24881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526536378"/>
              </p:ext>
            </p:extLst>
          </p:nvPr>
        </p:nvGraphicFramePr>
        <p:xfrm>
          <a:off x="6054214" y="1119061"/>
          <a:ext cx="5687502" cy="3575304"/>
        </p:xfrm>
        <a:graphic>
          <a:graphicData uri="http://schemas.openxmlformats.org/drawingml/2006/table">
            <a:tbl>
              <a:tblPr firstRow="1" firstCol="1" bandRow="1"/>
              <a:tblGrid>
                <a:gridCol w="5687502">
                  <a:extLst>
                    <a:ext uri="{9D8B030D-6E8A-4147-A177-3AD203B41FA5}">
                      <a16:colId xmlns:a16="http://schemas.microsoft.com/office/drawing/2014/main" val="717131642"/>
                    </a:ext>
                  </a:extLst>
                </a:gridCol>
              </a:tblGrid>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Melanohalea </a:t>
                      </a: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exasperatula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Nyl</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O. Blanco &amp; al. </a:t>
                      </a:r>
                      <a:r>
                        <a:rPr lang="en-US"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exa</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285657"/>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Parmelia sulcata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Taylor </a:t>
                      </a:r>
                      <a:r>
                        <a:rPr lang="ru-RU"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sul</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342193"/>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Phaeophyscia </a:t>
                      </a: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nigricans</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Flörke</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Moberg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nig</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245809"/>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Phaeophyscia orbicularis</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(Neck.)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Moberg</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orb</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485434"/>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Physcia adscendens</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(Fr.) H. Olivier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ads</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465374"/>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Physcia tenella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Scop</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DC. </a:t>
                      </a:r>
                      <a:r>
                        <a:rPr lang="ru-RU"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ten</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570686"/>
                  </a:ext>
                </a:extLst>
              </a:tr>
              <a:tr h="181912">
                <a:tc>
                  <a:txBody>
                    <a:bodyPr/>
                    <a:lstStyle/>
                    <a:p>
                      <a:pPr>
                        <a:lnSpc>
                          <a:spcPct val="115000"/>
                        </a:lnSpc>
                        <a:spcAft>
                          <a:spcPts val="0"/>
                        </a:spcAft>
                      </a:pP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Physconia</a:t>
                      </a: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enteroxantha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Nyl</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Poelt</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ent</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213789"/>
                  </a:ext>
                </a:extLst>
              </a:tr>
              <a:tr h="181912">
                <a:tc>
                  <a:txBody>
                    <a:bodyPr/>
                    <a:lstStyle/>
                    <a:p>
                      <a:pPr>
                        <a:lnSpc>
                          <a:spcPct val="115000"/>
                        </a:lnSpc>
                        <a:spcAft>
                          <a:spcPts val="0"/>
                        </a:spcAft>
                      </a:pP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Physconia</a:t>
                      </a: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i="1" dirty="0" err="1">
                          <a:effectLst/>
                          <a:latin typeface="Times New Roman" panose="02020603050405020304" pitchFamily="18" charset="0"/>
                          <a:ea typeface="Calibri" panose="020F0502020204030204" pitchFamily="34" charset="0"/>
                          <a:cs typeface="Times New Roman" panose="02020603050405020304" pitchFamily="18" charset="0"/>
                        </a:rPr>
                        <a:t>grisea</a:t>
                      </a: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(Lam.)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Poelt</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gri</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262882"/>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Ramalina farinacea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(L.) Ach.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far</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954894"/>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Xanthoria candelaria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(L.) Th. Fr.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can</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5088712"/>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Xanthoria parietina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(L.) Th. Fr.</a:t>
                      </a:r>
                      <a:r>
                        <a:rPr lang="en-US" sz="17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par</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688812"/>
                  </a:ext>
                </a:extLst>
              </a:tr>
              <a:tr h="181912">
                <a:tc>
                  <a:txBody>
                    <a:bodyPr/>
                    <a:lstStyle/>
                    <a:p>
                      <a:pPr>
                        <a:lnSpc>
                          <a:spcPct val="115000"/>
                        </a:lnSpc>
                        <a:spcAft>
                          <a:spcPts val="0"/>
                        </a:spcAft>
                      </a:pPr>
                      <a:r>
                        <a:rPr lang="en-US" sz="1700" i="1" dirty="0">
                          <a:effectLst/>
                          <a:latin typeface="Times New Roman" panose="02020603050405020304" pitchFamily="18" charset="0"/>
                          <a:ea typeface="Calibri" panose="020F0502020204030204" pitchFamily="34" charset="0"/>
                          <a:cs typeface="Times New Roman" panose="02020603050405020304" pitchFamily="18" charset="0"/>
                        </a:rPr>
                        <a:t>Xanthoria polycarpa</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Hoffm</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Th. Fr. ex </a:t>
                      </a:r>
                      <a:r>
                        <a:rPr lang="en-US" sz="1700" dirty="0" err="1">
                          <a:effectLst/>
                          <a:latin typeface="Times New Roman" panose="02020603050405020304" pitchFamily="18" charset="0"/>
                          <a:ea typeface="Calibri" panose="020F0502020204030204" pitchFamily="34" charset="0"/>
                          <a:cs typeface="Times New Roman" panose="02020603050405020304" pitchFamily="18" charset="0"/>
                        </a:rPr>
                        <a:t>Rieber</a:t>
                      </a:r>
                      <a:r>
                        <a:rPr lang="en-US"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i="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pol</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5488" marR="654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632034"/>
                  </a:ext>
                </a:extLst>
              </a:tr>
            </a:tbl>
          </a:graphicData>
        </a:graphic>
      </p:graphicFrame>
      <p:sp>
        <p:nvSpPr>
          <p:cNvPr id="7" name="TextBox 6"/>
          <p:cNvSpPr txBox="1"/>
          <p:nvPr/>
        </p:nvSpPr>
        <p:spPr>
          <a:xfrm>
            <a:off x="171450" y="428626"/>
            <a:ext cx="11469177" cy="369332"/>
          </a:xfrm>
          <a:prstGeom prst="rect">
            <a:avLst/>
          </a:prstGeom>
          <a:noFill/>
        </p:spPr>
        <p:txBody>
          <a:bodyPr wrap="square" rtlCol="0">
            <a:spAutoFit/>
          </a:bodyPr>
          <a:lstStyle/>
          <a:p>
            <a:pPr algn="ctr"/>
            <a:r>
              <a:rPr lang="ru-RU" b="1" dirty="0" smtClean="0"/>
              <a:t>Часто встречающиеся виды ( &gt; 6 </a:t>
            </a:r>
            <a:r>
              <a:rPr lang="ru-RU" b="1" dirty="0"/>
              <a:t>модельных </a:t>
            </a:r>
            <a:r>
              <a:rPr lang="ru-RU" b="1" dirty="0" smtClean="0"/>
              <a:t>территориях) </a:t>
            </a:r>
            <a:endParaRPr lang="ru-RU" b="1" dirty="0"/>
          </a:p>
        </p:txBody>
      </p:sp>
    </p:spTree>
    <p:extLst>
      <p:ext uri="{BB962C8B-B14F-4D97-AF65-F5344CB8AC3E}">
        <p14:creationId xmlns:p14="http://schemas.microsoft.com/office/powerpoint/2010/main" val="601553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252285" y="199936"/>
            <a:ext cx="2743200" cy="365125"/>
          </a:xfrm>
        </p:spPr>
        <p:txBody>
          <a:bodyPr/>
          <a:lstStyle/>
          <a:p>
            <a:fld id="{91C6F6EC-E70F-4852-84EF-925E730BC65F}" type="slidenum">
              <a:rPr lang="ru-RU" sz="1600" b="1" smtClean="0">
                <a:solidFill>
                  <a:schemeClr val="tx1"/>
                </a:solidFill>
              </a:rPr>
              <a:t>16</a:t>
            </a:fld>
            <a:endParaRPr lang="ru-RU" sz="1600" b="1">
              <a:solidFill>
                <a:schemeClr val="tx1"/>
              </a:solidFill>
            </a:endParaRPr>
          </a:p>
        </p:txBody>
      </p:sp>
      <p:sp>
        <p:nvSpPr>
          <p:cNvPr id="3" name="Прямоугольник 2"/>
          <p:cNvSpPr/>
          <p:nvPr/>
        </p:nvSpPr>
        <p:spPr>
          <a:xfrm>
            <a:off x="290512" y="199936"/>
            <a:ext cx="11325226" cy="1323439"/>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Результаты </a:t>
            </a:r>
            <a:r>
              <a:rPr lang="ru-RU" sz="2000" dirty="0" smtClean="0">
                <a:latin typeface="Times New Roman" panose="02020603050405020304" pitchFamily="18" charset="0"/>
                <a:ea typeface="Calibri" panose="020F0502020204030204" pitchFamily="34" charset="0"/>
              </a:rPr>
              <a:t>лихеноиндикационного картирования, оценки микроклиматических </a:t>
            </a:r>
            <a:r>
              <a:rPr lang="ru-RU" sz="2000" dirty="0">
                <a:latin typeface="Times New Roman" panose="02020603050405020304" pitchFamily="18" charset="0"/>
                <a:ea typeface="Calibri" panose="020F0502020204030204" pitchFamily="34" charset="0"/>
              </a:rPr>
              <a:t>параметров и эмиссии аммиака </a:t>
            </a:r>
            <a:r>
              <a:rPr lang="ru-RU" sz="2000" dirty="0" smtClean="0">
                <a:latin typeface="Times New Roman" panose="02020603050405020304" pitchFamily="18" charset="0"/>
                <a:ea typeface="Calibri" panose="020F0502020204030204" pitchFamily="34" charset="0"/>
              </a:rPr>
              <a:t>(</a:t>
            </a:r>
            <a:r>
              <a:rPr lang="en-US" sz="2000" b="1" i="1" dirty="0" smtClean="0">
                <a:solidFill>
                  <a:srgbClr val="000000"/>
                </a:solidFill>
                <a:latin typeface="Times New Roman" panose="02020603050405020304" pitchFamily="18" charset="0"/>
                <a:ea typeface="Calibri" panose="020F0502020204030204" pitchFamily="34" charset="0"/>
              </a:rPr>
              <a:t>X </a:t>
            </a:r>
            <a:r>
              <a:rPr lang="ru-RU" sz="2000" b="1" i="1" dirty="0" smtClean="0">
                <a:solidFill>
                  <a:srgbClr val="000000"/>
                </a:solidFill>
                <a:latin typeface="Times New Roman" panose="02020603050405020304" pitchFamily="18" charset="0"/>
                <a:ea typeface="Times New Roman" panose="02020603050405020304" pitchFamily="18" charset="0"/>
              </a:rPr>
              <a:t>± </a:t>
            </a:r>
            <a:r>
              <a:rPr lang="en-US" sz="2000" b="1" i="1" dirty="0" err="1">
                <a:solidFill>
                  <a:srgbClr val="000000"/>
                </a:solidFill>
                <a:latin typeface="Times New Roman" panose="02020603050405020304" pitchFamily="18" charset="0"/>
                <a:ea typeface="Times New Roman" panose="02020603050405020304" pitchFamily="18" charset="0"/>
              </a:rPr>
              <a:t>sd</a:t>
            </a:r>
            <a:r>
              <a:rPr lang="ru-RU" sz="2000" dirty="0">
                <a:latin typeface="Times New Roman" panose="02020603050405020304" pitchFamily="18" charset="0"/>
                <a:ea typeface="Calibri" panose="020F0502020204030204" pitchFamily="34" charset="0"/>
              </a:rPr>
              <a:t>; Значения, с одинаковым индексом достоверно не различаются (p &gt; 0,05) (</a:t>
            </a:r>
            <a:r>
              <a:rPr lang="ru-RU" sz="2000" dirty="0" err="1">
                <a:latin typeface="Times New Roman" panose="02020603050405020304" pitchFamily="18" charset="0"/>
                <a:ea typeface="Calibri" panose="020F0502020204030204" pitchFamily="34" charset="0"/>
              </a:rPr>
              <a:t>ANOVA</a:t>
            </a:r>
            <a:r>
              <a:rPr lang="ru-RU" sz="2000" dirty="0" smtClean="0">
                <a:latin typeface="Times New Roman" panose="02020603050405020304" pitchFamily="18" charset="0"/>
                <a:ea typeface="Calibri" panose="020F0502020204030204" pitchFamily="34" charset="0"/>
              </a:rPr>
              <a:t>))</a:t>
            </a:r>
          </a:p>
          <a:p>
            <a:pPr algn="ctr"/>
            <a:r>
              <a:rPr lang="en-US" sz="2000" dirty="0">
                <a:latin typeface="Times New Roman" panose="02020603050405020304" pitchFamily="18" charset="0"/>
                <a:ea typeface="Calibri" panose="020F0502020204030204" pitchFamily="34" charset="0"/>
              </a:rPr>
              <a:t>Results of lichen-indicative mapping, assessment of microclimatic parameters and ammonia </a:t>
            </a:r>
            <a:r>
              <a:rPr lang="en-US" sz="2000" dirty="0" smtClean="0">
                <a:latin typeface="Times New Roman" panose="02020603050405020304" pitchFamily="18" charset="0"/>
                <a:ea typeface="Calibri" panose="020F0502020204030204" pitchFamily="34" charset="0"/>
              </a:rPr>
              <a:t>emission</a:t>
            </a:r>
          </a:p>
          <a:p>
            <a:pPr algn="ctr"/>
            <a:r>
              <a:rPr lang="en-US" sz="2000" dirty="0" smtClean="0">
                <a:latin typeface="Times New Roman" panose="02020603050405020304" pitchFamily="18" charset="0"/>
                <a:ea typeface="Calibri" panose="020F0502020204030204" pitchFamily="34" charset="0"/>
              </a:rPr>
              <a:t>(</a:t>
            </a:r>
            <a:r>
              <a:rPr lang="en-US" sz="2000" i="1" dirty="0">
                <a:latin typeface="Times New Roman" panose="02020603050405020304" pitchFamily="18" charset="0"/>
                <a:ea typeface="Calibri" panose="020F0502020204030204" pitchFamily="34" charset="0"/>
              </a:rPr>
              <a:t>X ± </a:t>
            </a:r>
            <a:r>
              <a:rPr lang="en-US" sz="2000" i="1" dirty="0" err="1">
                <a:latin typeface="Times New Roman" panose="02020603050405020304" pitchFamily="18" charset="0"/>
                <a:ea typeface="Calibri" panose="020F0502020204030204" pitchFamily="34" charset="0"/>
              </a:rPr>
              <a:t>sd</a:t>
            </a:r>
            <a:r>
              <a:rPr lang="en-US" sz="2000" dirty="0">
                <a:latin typeface="Times New Roman" panose="02020603050405020304" pitchFamily="18" charset="0"/>
                <a:ea typeface="Calibri" panose="020F0502020204030204" pitchFamily="34" charset="0"/>
              </a:rPr>
              <a:t>; Values with the same index do not significantly differ (p&gt; 0.05) (ANOVA))</a:t>
            </a:r>
            <a:endParaRPr lang="ru-RU" sz="2000" dirty="0">
              <a:latin typeface="Times New Roman" panose="02020603050405020304" pitchFamily="18" charset="0"/>
              <a:ea typeface="Calibri" panose="020F0502020204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8127683"/>
              </p:ext>
            </p:extLst>
          </p:nvPr>
        </p:nvGraphicFramePr>
        <p:xfrm>
          <a:off x="290512" y="1506708"/>
          <a:ext cx="11596688" cy="5099241"/>
        </p:xfrm>
        <a:graphic>
          <a:graphicData uri="http://schemas.openxmlformats.org/drawingml/2006/table">
            <a:tbl>
              <a:tblPr firstRow="1" firstCol="1" bandRow="1"/>
              <a:tblGrid>
                <a:gridCol w="647624">
                  <a:extLst>
                    <a:ext uri="{9D8B030D-6E8A-4147-A177-3AD203B41FA5}">
                      <a16:colId xmlns:a16="http://schemas.microsoft.com/office/drawing/2014/main" val="1769383589"/>
                    </a:ext>
                  </a:extLst>
                </a:gridCol>
                <a:gridCol w="1212183">
                  <a:extLst>
                    <a:ext uri="{9D8B030D-6E8A-4147-A177-3AD203B41FA5}">
                      <a16:colId xmlns:a16="http://schemas.microsoft.com/office/drawing/2014/main" val="338516989"/>
                    </a:ext>
                  </a:extLst>
                </a:gridCol>
                <a:gridCol w="1278353">
                  <a:extLst>
                    <a:ext uri="{9D8B030D-6E8A-4147-A177-3AD203B41FA5}">
                      <a16:colId xmlns:a16="http://schemas.microsoft.com/office/drawing/2014/main" val="3848803438"/>
                    </a:ext>
                  </a:extLst>
                </a:gridCol>
                <a:gridCol w="881332">
                  <a:extLst>
                    <a:ext uri="{9D8B030D-6E8A-4147-A177-3AD203B41FA5}">
                      <a16:colId xmlns:a16="http://schemas.microsoft.com/office/drawing/2014/main" val="2639241104"/>
                    </a:ext>
                  </a:extLst>
                </a:gridCol>
                <a:gridCol w="1851358">
                  <a:extLst>
                    <a:ext uri="{9D8B030D-6E8A-4147-A177-3AD203B41FA5}">
                      <a16:colId xmlns:a16="http://schemas.microsoft.com/office/drawing/2014/main" val="1029778270"/>
                    </a:ext>
                  </a:extLst>
                </a:gridCol>
                <a:gridCol w="1934424">
                  <a:extLst>
                    <a:ext uri="{9D8B030D-6E8A-4147-A177-3AD203B41FA5}">
                      <a16:colId xmlns:a16="http://schemas.microsoft.com/office/drawing/2014/main" val="1717232609"/>
                    </a:ext>
                  </a:extLst>
                </a:gridCol>
                <a:gridCol w="1851358">
                  <a:extLst>
                    <a:ext uri="{9D8B030D-6E8A-4147-A177-3AD203B41FA5}">
                      <a16:colId xmlns:a16="http://schemas.microsoft.com/office/drawing/2014/main" val="2540104288"/>
                    </a:ext>
                  </a:extLst>
                </a:gridCol>
                <a:gridCol w="1940056">
                  <a:extLst>
                    <a:ext uri="{9D8B030D-6E8A-4147-A177-3AD203B41FA5}">
                      <a16:colId xmlns:a16="http://schemas.microsoft.com/office/drawing/2014/main" val="4281563989"/>
                    </a:ext>
                  </a:extLst>
                </a:gridCol>
              </a:tblGrid>
              <a:tr h="571500">
                <a:tc>
                  <a:txBody>
                    <a:bodyPr/>
                    <a:lstStyle/>
                    <a:p>
                      <a:pPr algn="ctr">
                        <a:lnSpc>
                          <a:spcPct val="115000"/>
                        </a:lnSpc>
                        <a:spcAft>
                          <a:spcPts val="0"/>
                        </a:spcAft>
                      </a:pPr>
                      <a:r>
                        <a:rPr lang="ru-RU" sz="1600" dirty="0" smtClean="0">
                          <a:solidFill>
                            <a:srgbClr val="000000"/>
                          </a:solidFill>
                          <a:effectLst/>
                          <a:latin typeface="+mn-lt"/>
                          <a:ea typeface="Calibri" panose="020F0502020204030204" pitchFamily="34" charset="0"/>
                          <a:cs typeface="Times New Roman" panose="02020603050405020304" pitchFamily="18" charset="0"/>
                        </a:rPr>
                        <a:t>№</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FDW</a:t>
                      </a:r>
                      <a:r>
                        <a:rPr lang="ru-RU" sz="1600" baseline="-25000">
                          <a:solidFill>
                            <a:srgbClr val="000000"/>
                          </a:solidFill>
                          <a:effectLst/>
                          <a:latin typeface="+mn-lt"/>
                          <a:ea typeface="Times New Roman" panose="02020603050405020304" pitchFamily="18" charset="0"/>
                          <a:cs typeface="Times New Roman" panose="02020603050405020304" pitchFamily="18" charset="0"/>
                        </a:rPr>
                        <a:t>Eu</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FDW</a:t>
                      </a:r>
                      <a:r>
                        <a:rPr lang="ru-RU" sz="1600" baseline="-25000">
                          <a:solidFill>
                            <a:srgbClr val="000000"/>
                          </a:solidFill>
                          <a:effectLst/>
                          <a:latin typeface="+mn-lt"/>
                          <a:ea typeface="Times New Roman" panose="02020603050405020304" pitchFamily="18" charset="0"/>
                          <a:cs typeface="Times New Roman" panose="02020603050405020304" pitchFamily="18" charset="0"/>
                        </a:rPr>
                        <a:t>Ref</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LGI</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Температура воздуха, ̊C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Влажность воздуха, %</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Температура точки росы, ̊C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0" dirty="0" smtClean="0">
                          <a:solidFill>
                            <a:schemeClr val="tx1"/>
                          </a:solidFill>
                        </a:rPr>
                        <a:t>NH</a:t>
                      </a:r>
                      <a:r>
                        <a:rPr lang="ru-RU" sz="1600" b="0" baseline="-25000" dirty="0" smtClean="0">
                          <a:solidFill>
                            <a:schemeClr val="tx1"/>
                          </a:solidFill>
                        </a:rPr>
                        <a:t>3</a:t>
                      </a:r>
                      <a:r>
                        <a:rPr lang="ru-RU" sz="1600" b="0" dirty="0" smtClean="0">
                          <a:solidFill>
                            <a:schemeClr val="tx1"/>
                          </a:solidFill>
                          <a:effectLst/>
                          <a:latin typeface="+mn-lt"/>
                          <a:ea typeface="Times New Roman" panose="02020603050405020304" pitchFamily="18" charset="0"/>
                          <a:cs typeface="Times New Roman" panose="02020603050405020304" pitchFamily="18" charset="0"/>
                        </a:rPr>
                        <a:t>, </a:t>
                      </a:r>
                      <a:r>
                        <a:rPr lang="ru-RU" sz="1600" dirty="0" smtClean="0">
                          <a:solidFill>
                            <a:srgbClr val="000000"/>
                          </a:solidFill>
                          <a:effectLst/>
                          <a:latin typeface="+mn-lt"/>
                          <a:ea typeface="Times New Roman" panose="02020603050405020304" pitchFamily="18" charset="0"/>
                          <a:cs typeface="Times New Roman" panose="02020603050405020304" pitchFamily="18" charset="0"/>
                        </a:rPr>
                        <a:t>мкг/м</a:t>
                      </a:r>
                      <a:r>
                        <a:rPr lang="ru-RU" sz="1600" baseline="30000" dirty="0" smtClean="0">
                          <a:solidFill>
                            <a:srgbClr val="000000"/>
                          </a:solidFill>
                          <a:effectLst/>
                          <a:latin typeface="+mn-lt"/>
                          <a:ea typeface="Times New Roman" panose="02020603050405020304" pitchFamily="18" charset="0"/>
                          <a:cs typeface="Times New Roman" panose="02020603050405020304" pitchFamily="18" charset="0"/>
                        </a:rPr>
                        <a:t>3</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9392143"/>
                  </a:ext>
                </a:extLst>
              </a:tr>
              <a:tr h="209550">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38,7</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3,3</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2.E4</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23,5 ± 3,1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76,5 ± 13,5 </a:t>
                      </a:r>
                      <a:r>
                        <a:rPr lang="ru-RU" sz="1600" i="1" baseline="-25000" dirty="0">
                          <a:effectLst/>
                          <a:latin typeface="+mn-lt"/>
                          <a:ea typeface="Calibri" panose="020F0502020204030204" pitchFamily="34" charset="0"/>
                          <a:cs typeface="Times New Roman" panose="02020603050405020304" pitchFamily="18" charset="0"/>
                        </a:rPr>
                        <a:t>b-e</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18,9 ± 2,0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4,82 ± 0,50 </a:t>
                      </a:r>
                      <a:r>
                        <a:rPr lang="de-DE" sz="1600" i="1" baseline="-25000" dirty="0">
                          <a:solidFill>
                            <a:srgbClr val="000000"/>
                          </a:solidFill>
                          <a:effectLst/>
                          <a:latin typeface="+mn-lt"/>
                          <a:ea typeface="Times New Roman" panose="02020603050405020304" pitchFamily="18" charset="0"/>
                          <a:cs typeface="Times New Roman" panose="02020603050405020304" pitchFamily="18" charset="0"/>
                        </a:rPr>
                        <a:t>ab</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4439496"/>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2</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77,8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21,8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23,9 ± 3,5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75,0 ± 14,9 </a:t>
                      </a:r>
                      <a:r>
                        <a:rPr lang="ru-RU" sz="1600" i="1" baseline="-25000">
                          <a:effectLst/>
                          <a:latin typeface="+mn-lt"/>
                          <a:ea typeface="Calibri" panose="020F0502020204030204" pitchFamily="34" charset="0"/>
                          <a:cs typeface="Times New Roman" panose="02020603050405020304" pitchFamily="18" charset="0"/>
                        </a:rPr>
                        <a:t>b-e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18,8 ± 2,0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4,68 ± 0,56 </a:t>
                      </a:r>
                      <a:r>
                        <a:rPr lang="de-DE" sz="1600" i="1" baseline="-25000" dirty="0">
                          <a:solidFill>
                            <a:srgbClr val="000000"/>
                          </a:solidFill>
                          <a:effectLst/>
                          <a:latin typeface="+mn-lt"/>
                          <a:ea typeface="Times New Roman" panose="02020603050405020304" pitchFamily="18" charset="0"/>
                          <a:cs typeface="Times New Roman" panose="02020603050405020304" pitchFamily="18" charset="0"/>
                        </a:rPr>
                        <a:t>ab</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245554"/>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3</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47,2</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94,3</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24,5 ± 3,8 </a:t>
                      </a:r>
                      <a:r>
                        <a:rPr lang="ru-RU" sz="1600" i="1" baseline="-25000" dirty="0" err="1">
                          <a:effectLst/>
                          <a:latin typeface="+mn-lt"/>
                          <a:ea typeface="Calibri" panose="020F0502020204030204" pitchFamily="34" charset="0"/>
                          <a:cs typeface="Times New Roman" panose="02020603050405020304" pitchFamily="18" charset="0"/>
                        </a:rPr>
                        <a:t>abc</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72,7 ± 14,5 </a:t>
                      </a:r>
                      <a:r>
                        <a:rPr lang="ru-RU" sz="1600" i="1" baseline="-25000">
                          <a:effectLst/>
                          <a:latin typeface="+mn-lt"/>
                          <a:ea typeface="Calibri" panose="020F0502020204030204" pitchFamily="34" charset="0"/>
                          <a:cs typeface="Times New Roman" panose="02020603050405020304" pitchFamily="18" charset="0"/>
                        </a:rPr>
                        <a:t>b-e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18,9 ± 2,0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2,50 ± 0,44 </a:t>
                      </a:r>
                      <a:r>
                        <a:rPr lang="de-DE" sz="1600" i="1" baseline="-25000">
                          <a:solidFill>
                            <a:srgbClr val="000000"/>
                          </a:solidFill>
                          <a:effectLst/>
                          <a:latin typeface="+mn-lt"/>
                          <a:ea typeface="Times New Roman" panose="02020603050405020304" pitchFamily="18" charset="0"/>
                          <a:cs typeface="Times New Roman" panose="02020603050405020304" pitchFamily="18" charset="0"/>
                        </a:rPr>
                        <a:t>def</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605857"/>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104,5</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18,8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24,8 ± 3,8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71,6 ± 14,5 </a:t>
                      </a:r>
                      <a:r>
                        <a:rPr lang="ru-RU" sz="1600" i="1" baseline="-25000">
                          <a:effectLst/>
                          <a:latin typeface="+mn-lt"/>
                          <a:ea typeface="Calibri" panose="020F0502020204030204" pitchFamily="34" charset="0"/>
                          <a:cs typeface="Times New Roman" panose="02020603050405020304" pitchFamily="18" charset="0"/>
                        </a:rPr>
                        <a:t>cde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19,0 ± 1,9 </a:t>
                      </a:r>
                      <a:r>
                        <a:rPr lang="ru-RU" sz="1600" i="1" baseline="-25000">
                          <a:effectLst/>
                          <a:latin typeface="+mn-lt"/>
                          <a:ea typeface="Calibri" panose="020F0502020204030204" pitchFamily="34" charset="0"/>
                          <a:cs typeface="Times New Roman" panose="02020603050405020304" pitchFamily="18" charset="0"/>
                        </a:rPr>
                        <a:t>cde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3,36 ± 0,75 </a:t>
                      </a:r>
                      <a:r>
                        <a:rPr lang="de-DE" sz="1600" i="1" baseline="-25000" dirty="0">
                          <a:solidFill>
                            <a:srgbClr val="000000"/>
                          </a:solidFill>
                          <a:effectLst/>
                          <a:latin typeface="+mn-lt"/>
                          <a:ea typeface="Times New Roman" panose="02020603050405020304" pitchFamily="18" charset="0"/>
                          <a:cs typeface="Times New Roman" panose="02020603050405020304" pitchFamily="18" charset="0"/>
                        </a:rPr>
                        <a:t>a-d</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1712573"/>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5</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81,4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9,4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23,4 ± 3,1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73,8 ± 13,9 </a:t>
                      </a:r>
                      <a:r>
                        <a:rPr lang="ru-RU" sz="1600" i="1" baseline="-25000" dirty="0">
                          <a:effectLst/>
                          <a:latin typeface="+mn-lt"/>
                          <a:ea typeface="Calibri" panose="020F0502020204030204" pitchFamily="34" charset="0"/>
                          <a:cs typeface="Times New Roman" panose="02020603050405020304" pitchFamily="18" charset="0"/>
                        </a:rPr>
                        <a:t>b-e</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18,2 ± 2,0 </a:t>
                      </a:r>
                      <a:r>
                        <a:rPr lang="ru-RU" sz="1600" i="1" baseline="-25000">
                          <a:effectLst/>
                          <a:latin typeface="+mn-lt"/>
                          <a:ea typeface="Calibri" panose="020F0502020204030204" pitchFamily="34" charset="0"/>
                          <a:cs typeface="Times New Roman" panose="02020603050405020304" pitchFamily="18" charset="0"/>
                        </a:rPr>
                        <a:t>f</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FF0000"/>
                          </a:solidFill>
                          <a:effectLst/>
                          <a:latin typeface="+mn-lt"/>
                          <a:ea typeface="Times New Roman" panose="02020603050405020304" pitchFamily="18" charset="0"/>
                          <a:cs typeface="Times New Roman" panose="02020603050405020304" pitchFamily="18" charset="0"/>
                        </a:rPr>
                        <a:t>5,18 ± 0,48 </a:t>
                      </a:r>
                      <a:r>
                        <a:rPr lang="de-DE" sz="1600" i="1" baseline="-25000" dirty="0">
                          <a:solidFill>
                            <a:srgbClr val="FF0000"/>
                          </a:solidFill>
                          <a:effectLst/>
                          <a:latin typeface="+mn-lt"/>
                          <a:ea typeface="Times New Roman" panose="02020603050405020304" pitchFamily="18" charset="0"/>
                          <a:cs typeface="Times New Roman" panose="02020603050405020304" pitchFamily="18" charset="0"/>
                        </a:rPr>
                        <a:t>a</a:t>
                      </a:r>
                      <a:endParaRPr lang="ru-RU"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90712"/>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6</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83,4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9,6</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1.E5</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dirty="0">
                          <a:solidFill>
                            <a:srgbClr val="FF0000"/>
                          </a:solidFill>
                          <a:effectLst/>
                          <a:latin typeface="+mn-lt"/>
                          <a:ea typeface="Calibri" panose="020F0502020204030204" pitchFamily="34" charset="0"/>
                          <a:cs typeface="Times New Roman" panose="02020603050405020304" pitchFamily="18" charset="0"/>
                        </a:rPr>
                        <a:t>26,6 ± 6,4 </a:t>
                      </a:r>
                      <a:r>
                        <a:rPr lang="ru-RU" sz="1600" i="1" baseline="-25000" dirty="0">
                          <a:solidFill>
                            <a:srgbClr val="FF0000"/>
                          </a:solidFill>
                          <a:effectLst/>
                          <a:latin typeface="+mn-lt"/>
                          <a:ea typeface="Calibri" panose="020F0502020204030204" pitchFamily="34" charset="0"/>
                          <a:cs typeface="Times New Roman" panose="02020603050405020304" pitchFamily="18" charset="0"/>
                        </a:rPr>
                        <a:t>a</a:t>
                      </a:r>
                      <a:endParaRPr lang="ru-RU"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64,7 ± 19,8 </a:t>
                      </a:r>
                      <a:r>
                        <a:rPr lang="ru-RU" sz="1600" i="1" baseline="-25000" dirty="0">
                          <a:effectLst/>
                          <a:latin typeface="+mn-lt"/>
                          <a:ea typeface="Calibri" panose="020F0502020204030204" pitchFamily="34" charset="0"/>
                          <a:cs typeface="Times New Roman" panose="02020603050405020304" pitchFamily="18" charset="0"/>
                        </a:rPr>
                        <a:t>e</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18,4 ± 2,1 </a:t>
                      </a:r>
                      <a:r>
                        <a:rPr lang="ru-RU" sz="1600" i="1" baseline="-25000" dirty="0" err="1">
                          <a:effectLst/>
                          <a:latin typeface="+mn-lt"/>
                          <a:ea typeface="Calibri" panose="020F0502020204030204" pitchFamily="34" charset="0"/>
                          <a:cs typeface="Times New Roman" panose="02020603050405020304" pitchFamily="18" charset="0"/>
                        </a:rPr>
                        <a:t>ef</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4,33 ± 0,35 </a:t>
                      </a:r>
                      <a:r>
                        <a:rPr lang="de-DE" sz="1600" i="1" baseline="-25000" dirty="0" err="1">
                          <a:solidFill>
                            <a:srgbClr val="000000"/>
                          </a:solidFill>
                          <a:effectLst/>
                          <a:latin typeface="+mn-lt"/>
                          <a:ea typeface="Times New Roman" panose="02020603050405020304" pitchFamily="18" charset="0"/>
                          <a:cs typeface="Times New Roman" panose="02020603050405020304" pitchFamily="18" charset="0"/>
                        </a:rPr>
                        <a:t>abc</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679066"/>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7</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74,8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10,8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23,9 ± 3,6 </a:t>
                      </a:r>
                      <a:r>
                        <a:rPr lang="ru-RU" sz="1600" i="1" baseline="-25000" dirty="0" err="1">
                          <a:effectLst/>
                          <a:latin typeface="+mn-lt"/>
                          <a:ea typeface="Calibri" panose="020F0502020204030204" pitchFamily="34" charset="0"/>
                          <a:cs typeface="Times New Roman" panose="02020603050405020304" pitchFamily="18" charset="0"/>
                        </a:rPr>
                        <a:t>abc</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74,5 ± 14,8 </a:t>
                      </a:r>
                      <a:r>
                        <a:rPr lang="ru-RU" sz="1600" i="1" baseline="-25000">
                          <a:effectLst/>
                          <a:latin typeface="+mn-lt"/>
                          <a:ea typeface="Calibri" panose="020F0502020204030204" pitchFamily="34" charset="0"/>
                          <a:cs typeface="Times New Roman" panose="02020603050405020304" pitchFamily="18" charset="0"/>
                        </a:rPr>
                        <a:t>b-e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18,8 ± 1,9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4,65 ± 0,91 </a:t>
                      </a:r>
                      <a:r>
                        <a:rPr lang="de-DE" sz="1600" i="1" baseline="-25000" dirty="0">
                          <a:solidFill>
                            <a:srgbClr val="000000"/>
                          </a:solidFill>
                          <a:effectLst/>
                          <a:latin typeface="+mn-lt"/>
                          <a:ea typeface="Times New Roman" panose="02020603050405020304" pitchFamily="18" charset="0"/>
                          <a:cs typeface="Times New Roman" panose="02020603050405020304" pitchFamily="18" charset="0"/>
                        </a:rPr>
                        <a:t>ab</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437012"/>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48,8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49,5</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3.E5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26,1 ± 5,7 </a:t>
                      </a:r>
                      <a:r>
                        <a:rPr lang="ru-RU" sz="1600" i="1" baseline="-25000">
                          <a:effectLst/>
                          <a:latin typeface="+mn-lt"/>
                          <a:ea typeface="Calibri" panose="020F0502020204030204" pitchFamily="34" charset="0"/>
                          <a:cs typeface="Times New Roman" panose="02020603050405020304" pitchFamily="18" charset="0"/>
                        </a:rPr>
                        <a:t>ab</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68,4 ± 18,6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19,1 ± 2,2 </a:t>
                      </a:r>
                      <a:r>
                        <a:rPr lang="ru-RU" sz="1600" i="1" baseline="-25000">
                          <a:effectLst/>
                          <a:latin typeface="+mn-lt"/>
                          <a:ea typeface="Calibri" panose="020F0502020204030204" pitchFamily="34" charset="0"/>
                          <a:cs typeface="Times New Roman" panose="02020603050405020304" pitchFamily="18" charset="0"/>
                        </a:rPr>
                        <a:t>bcd</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3,50 ± 0,40 </a:t>
                      </a:r>
                      <a:r>
                        <a:rPr lang="de-DE" sz="1600" i="1" baseline="-25000" dirty="0" err="1">
                          <a:solidFill>
                            <a:srgbClr val="000000"/>
                          </a:solidFill>
                          <a:effectLst/>
                          <a:latin typeface="+mn-lt"/>
                          <a:ea typeface="Times New Roman" panose="02020603050405020304" pitchFamily="18" charset="0"/>
                          <a:cs typeface="Times New Roman" panose="02020603050405020304" pitchFamily="18" charset="0"/>
                        </a:rPr>
                        <a:t>bcd</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153423"/>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9</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62,8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47,8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2.E5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A09"/>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23,2 ± 2,8 </a:t>
                      </a:r>
                      <a:r>
                        <a:rPr lang="ru-RU" sz="1600" i="1" baseline="-25000">
                          <a:effectLst/>
                          <a:latin typeface="+mn-lt"/>
                          <a:ea typeface="Calibri" panose="020F0502020204030204" pitchFamily="34" charset="0"/>
                          <a:cs typeface="Times New Roman" panose="02020603050405020304" pitchFamily="18" charset="0"/>
                        </a:rPr>
                        <a:t>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78,4 ± 13,4 </a:t>
                      </a:r>
                      <a:r>
                        <a:rPr lang="ru-RU" sz="1600" i="1" baseline="-25000">
                          <a:effectLst/>
                          <a:latin typeface="+mn-lt"/>
                          <a:ea typeface="Calibri" panose="020F0502020204030204" pitchFamily="34" charset="0"/>
                          <a:cs typeface="Times New Roman" panose="02020603050405020304" pitchFamily="18" charset="0"/>
                        </a:rPr>
                        <a:t>a-d</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18,9 ± 2,0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2,96 ± 0,09 </a:t>
                      </a:r>
                      <a:r>
                        <a:rPr lang="de-DE" sz="1600" i="1" baseline="-25000" dirty="0" err="1">
                          <a:solidFill>
                            <a:srgbClr val="000000"/>
                          </a:solidFill>
                          <a:effectLst/>
                          <a:latin typeface="+mn-lt"/>
                          <a:ea typeface="Times New Roman" panose="02020603050405020304" pitchFamily="18" charset="0"/>
                          <a:cs typeface="Times New Roman" panose="02020603050405020304" pitchFamily="18" charset="0"/>
                        </a:rPr>
                        <a:t>cde</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8678765"/>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10</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67,0</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65,8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2.E5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A09"/>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23,0 ± 3,3 </a:t>
                      </a:r>
                      <a:r>
                        <a:rPr lang="ru-RU" sz="1600" i="1" baseline="-25000">
                          <a:effectLst/>
                          <a:latin typeface="+mn-lt"/>
                          <a:ea typeface="Calibri" panose="020F0502020204030204" pitchFamily="34" charset="0"/>
                          <a:cs typeface="Times New Roman" panose="02020603050405020304" pitchFamily="18" charset="0"/>
                        </a:rPr>
                        <a:t>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81,9 ± 12,2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19,5 ± 2,2 </a:t>
                      </a:r>
                      <a:r>
                        <a:rPr lang="ru-RU" sz="1600" i="1" baseline="-25000">
                          <a:effectLst/>
                          <a:latin typeface="+mn-lt"/>
                          <a:ea typeface="Calibri" panose="020F0502020204030204" pitchFamily="34" charset="0"/>
                          <a:cs typeface="Times New Roman" panose="02020603050405020304" pitchFamily="18" charset="0"/>
                        </a:rPr>
                        <a:t>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2,80 ± 0,37 </a:t>
                      </a:r>
                      <a:r>
                        <a:rPr lang="de-DE" sz="1600" i="1" baseline="-25000" dirty="0" err="1">
                          <a:solidFill>
                            <a:srgbClr val="000000"/>
                          </a:solidFill>
                          <a:effectLst/>
                          <a:latin typeface="+mn-lt"/>
                          <a:ea typeface="Times New Roman" panose="02020603050405020304" pitchFamily="18" charset="0"/>
                          <a:cs typeface="Times New Roman" panose="02020603050405020304" pitchFamily="18" charset="0"/>
                        </a:rPr>
                        <a:t>cde</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294612"/>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11</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0,4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65,6</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5.E1</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23,0 ± 2,2 </a:t>
                      </a:r>
                      <a:r>
                        <a:rPr lang="ru-RU" sz="1600" i="1" baseline="-25000">
                          <a:effectLst/>
                          <a:latin typeface="+mn-lt"/>
                          <a:ea typeface="Calibri" panose="020F0502020204030204" pitchFamily="34" charset="0"/>
                          <a:cs typeface="Times New Roman" panose="02020603050405020304" pitchFamily="18" charset="0"/>
                        </a:rPr>
                        <a:t>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effectLst/>
                          <a:latin typeface="+mn-lt"/>
                          <a:ea typeface="Calibri" panose="020F0502020204030204" pitchFamily="34" charset="0"/>
                          <a:cs typeface="Times New Roman" panose="02020603050405020304" pitchFamily="18" charset="0"/>
                        </a:rPr>
                        <a:t>85,1 ± 7,8 </a:t>
                      </a:r>
                      <a:r>
                        <a:rPr lang="ru-RU" sz="1600" i="1" baseline="-25000" dirty="0" err="1">
                          <a:effectLst/>
                          <a:latin typeface="+mn-lt"/>
                          <a:ea typeface="Calibri" panose="020F0502020204030204" pitchFamily="34" charset="0"/>
                          <a:cs typeface="Times New Roman" panose="02020603050405020304" pitchFamily="18" charset="0"/>
                        </a:rPr>
                        <a:t>ab</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20,3 ± 1,6 </a:t>
                      </a:r>
                      <a:r>
                        <a:rPr lang="ru-RU" sz="1600" i="1" baseline="-25000">
                          <a:effectLst/>
                          <a:latin typeface="+mn-lt"/>
                          <a:ea typeface="Calibri" panose="020F0502020204030204" pitchFamily="34" charset="0"/>
                          <a:cs typeface="Times New Roman" panose="02020603050405020304" pitchFamily="18" charset="0"/>
                        </a:rPr>
                        <a:t>a</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B050"/>
                          </a:solidFill>
                          <a:effectLst/>
                          <a:latin typeface="+mn-lt"/>
                          <a:ea typeface="Times New Roman" panose="02020603050405020304" pitchFamily="18" charset="0"/>
                          <a:cs typeface="Times New Roman" panose="02020603050405020304" pitchFamily="18" charset="0"/>
                        </a:rPr>
                        <a:t>1,15 ± 0,24 </a:t>
                      </a:r>
                      <a:r>
                        <a:rPr lang="de-DE" sz="1600" i="1" baseline="-25000" dirty="0">
                          <a:solidFill>
                            <a:srgbClr val="00B050"/>
                          </a:solidFill>
                          <a:effectLst/>
                          <a:latin typeface="+mn-lt"/>
                          <a:ea typeface="Times New Roman" panose="02020603050405020304" pitchFamily="18" charset="0"/>
                          <a:cs typeface="Times New Roman" panose="02020603050405020304" pitchFamily="18" charset="0"/>
                        </a:rPr>
                        <a:t>f</a:t>
                      </a:r>
                      <a:endParaRPr lang="ru-RU" sz="2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2920017"/>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12</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85,6</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26,2</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23,8 ± 3,4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75,3 ± 14,2 </a:t>
                      </a:r>
                      <a:r>
                        <a:rPr lang="ru-RU" sz="1600" i="1" baseline="-25000">
                          <a:effectLst/>
                          <a:latin typeface="+mn-lt"/>
                          <a:ea typeface="Calibri" panose="020F0502020204030204" pitchFamily="34" charset="0"/>
                          <a:cs typeface="Times New Roman" panose="02020603050405020304" pitchFamily="18" charset="0"/>
                        </a:rPr>
                        <a:t>b-e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18,8 ± 1,9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3,71 ± 0,71 </a:t>
                      </a:r>
                      <a:r>
                        <a:rPr lang="de-DE" sz="1600" i="1" baseline="-25000" dirty="0">
                          <a:solidFill>
                            <a:srgbClr val="000000"/>
                          </a:solidFill>
                          <a:effectLst/>
                          <a:latin typeface="+mn-lt"/>
                          <a:ea typeface="Times New Roman" panose="02020603050405020304" pitchFamily="18" charset="0"/>
                          <a:cs typeface="Times New Roman" panose="02020603050405020304" pitchFamily="18" charset="0"/>
                        </a:rPr>
                        <a:t>a-d</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681988"/>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13</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54,6</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8,0</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23,6 ± 3,2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76,1 ± 14,4 </a:t>
                      </a:r>
                      <a:r>
                        <a:rPr lang="ru-RU" sz="1600" i="1" baseline="-25000">
                          <a:effectLst/>
                          <a:latin typeface="+mn-lt"/>
                          <a:ea typeface="Calibri" panose="020F0502020204030204" pitchFamily="34" charset="0"/>
                          <a:cs typeface="Times New Roman" panose="02020603050405020304" pitchFamily="18" charset="0"/>
                        </a:rPr>
                        <a:t>b-e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18,8 ± 2,0 </a:t>
                      </a:r>
                      <a:r>
                        <a:rPr lang="ru-RU" sz="1600" i="1" baseline="-25000">
                          <a:effectLst/>
                          <a:latin typeface="+mn-lt"/>
                          <a:ea typeface="Calibri" panose="020F0502020204030204" pitchFamily="34" charset="0"/>
                          <a:cs typeface="Times New Roman" panose="02020603050405020304" pitchFamily="18" charset="0"/>
                        </a:rPr>
                        <a:t>de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4,92 ± 0,80 </a:t>
                      </a:r>
                      <a:r>
                        <a:rPr lang="de-DE" sz="1600" i="1" baseline="-25000" dirty="0">
                          <a:solidFill>
                            <a:srgbClr val="000000"/>
                          </a:solidFill>
                          <a:effectLst/>
                          <a:latin typeface="+mn-lt"/>
                          <a:ea typeface="Times New Roman" panose="02020603050405020304" pitchFamily="18" charset="0"/>
                          <a:cs typeface="Times New Roman" panose="02020603050405020304" pitchFamily="18" charset="0"/>
                        </a:rPr>
                        <a:t>ab</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80945"/>
                  </a:ext>
                </a:extLst>
              </a:tr>
              <a:tr h="321501">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63,8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20,4</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23,5 ± 2,9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79,6 ± 13,2 </a:t>
                      </a:r>
                      <a:r>
                        <a:rPr lang="ru-RU" sz="1600" i="1" baseline="-25000">
                          <a:effectLst/>
                          <a:latin typeface="+mn-lt"/>
                          <a:ea typeface="Calibri" panose="020F0502020204030204" pitchFamily="34" charset="0"/>
                          <a:cs typeface="Times New Roman" panose="02020603050405020304" pitchFamily="18" charset="0"/>
                        </a:rPr>
                        <a:t>a-d</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19,6 ± 2,2 </a:t>
                      </a:r>
                      <a:r>
                        <a:rPr lang="ru-RU" sz="1600" i="1" baseline="-25000">
                          <a:effectLst/>
                          <a:latin typeface="+mn-lt"/>
                          <a:ea typeface="Calibri" panose="020F0502020204030204" pitchFamily="34" charset="0"/>
                          <a:cs typeface="Times New Roman" panose="02020603050405020304" pitchFamily="18" charset="0"/>
                        </a:rPr>
                        <a:t>b</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4,18 ± 0,22 </a:t>
                      </a:r>
                      <a:r>
                        <a:rPr lang="de-DE" sz="1600" i="1" baseline="-25000" dirty="0" err="1">
                          <a:solidFill>
                            <a:srgbClr val="000000"/>
                          </a:solidFill>
                          <a:effectLst/>
                          <a:latin typeface="+mn-lt"/>
                          <a:ea typeface="Times New Roman" panose="02020603050405020304" pitchFamily="18" charset="0"/>
                          <a:cs typeface="Times New Roman" panose="02020603050405020304" pitchFamily="18" charset="0"/>
                        </a:rPr>
                        <a:t>abc</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614041"/>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15</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35,0</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79,8</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4.E4</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15000"/>
                        </a:lnSpc>
                        <a:spcAft>
                          <a:spcPts val="0"/>
                        </a:spcAft>
                      </a:pPr>
                      <a:r>
                        <a:rPr lang="ru-RU" sz="1600" dirty="0">
                          <a:solidFill>
                            <a:srgbClr val="00B0F0"/>
                          </a:solidFill>
                          <a:effectLst/>
                          <a:latin typeface="+mn-lt"/>
                          <a:ea typeface="Calibri" panose="020F0502020204030204" pitchFamily="34" charset="0"/>
                          <a:cs typeface="Times New Roman" panose="02020603050405020304" pitchFamily="18" charset="0"/>
                        </a:rPr>
                        <a:t>22,5 ± 2,0 </a:t>
                      </a:r>
                      <a:r>
                        <a:rPr lang="ru-RU" sz="1600" i="1" baseline="-25000" dirty="0">
                          <a:solidFill>
                            <a:srgbClr val="00B0F0"/>
                          </a:solidFill>
                          <a:effectLst/>
                          <a:latin typeface="+mn-lt"/>
                          <a:ea typeface="Calibri" panose="020F0502020204030204" pitchFamily="34" charset="0"/>
                          <a:cs typeface="Times New Roman" panose="02020603050405020304" pitchFamily="18" charset="0"/>
                        </a:rPr>
                        <a:t>c</a:t>
                      </a:r>
                      <a:endParaRPr lang="ru-RU" sz="2400" dirty="0">
                        <a:solidFill>
                          <a:srgbClr val="00B0F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89,7 ± 7,1 </a:t>
                      </a:r>
                      <a:r>
                        <a:rPr lang="ru-RU" sz="1600" i="1" baseline="-25000">
                          <a:effectLst/>
                          <a:latin typeface="+mn-lt"/>
                          <a:ea typeface="Calibri" panose="020F0502020204030204" pitchFamily="34" charset="0"/>
                          <a:cs typeface="Times New Roman" panose="02020603050405020304" pitchFamily="18" charset="0"/>
                        </a:rPr>
                        <a:t>a</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20,7 ± 1,5 </a:t>
                      </a:r>
                      <a:r>
                        <a:rPr lang="ru-RU" sz="1600" i="1" baseline="-25000">
                          <a:effectLst/>
                          <a:latin typeface="+mn-lt"/>
                          <a:ea typeface="Calibri" panose="020F0502020204030204" pitchFamily="34" charset="0"/>
                          <a:cs typeface="Times New Roman" panose="02020603050405020304" pitchFamily="18" charset="0"/>
                        </a:rPr>
                        <a:t>a</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B050"/>
                          </a:solidFill>
                          <a:effectLst/>
                          <a:latin typeface="+mn-lt"/>
                          <a:ea typeface="Times New Roman" panose="02020603050405020304" pitchFamily="18" charset="0"/>
                          <a:cs typeface="Times New Roman" panose="02020603050405020304" pitchFamily="18" charset="0"/>
                        </a:rPr>
                        <a:t>1,69 ± 0,40 </a:t>
                      </a:r>
                      <a:r>
                        <a:rPr lang="de-DE" sz="1600" i="1" baseline="-25000" dirty="0" err="1">
                          <a:solidFill>
                            <a:srgbClr val="00B050"/>
                          </a:solidFill>
                          <a:effectLst/>
                          <a:latin typeface="+mn-lt"/>
                          <a:ea typeface="Times New Roman" panose="02020603050405020304" pitchFamily="18" charset="0"/>
                          <a:cs typeface="Times New Roman" panose="02020603050405020304" pitchFamily="18" charset="0"/>
                        </a:rPr>
                        <a:t>ef</a:t>
                      </a:r>
                      <a:endParaRPr lang="ru-RU" sz="2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19647"/>
                  </a:ext>
                </a:extLst>
              </a:tr>
              <a:tr h="209550">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16</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101,0</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solidFill>
                            <a:srgbClr val="000000"/>
                          </a:solidFill>
                          <a:effectLst/>
                          <a:latin typeface="+mn-lt"/>
                          <a:ea typeface="Times New Roman" panose="02020603050405020304" pitchFamily="18" charset="0"/>
                          <a:cs typeface="Times New Roman" panose="02020603050405020304" pitchFamily="18" charset="0"/>
                        </a:rPr>
                        <a:t>24,3</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1.E5</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24,6 ± 3,7 </a:t>
                      </a:r>
                      <a:r>
                        <a:rPr lang="ru-RU" sz="1600" i="1" baseline="-25000">
                          <a:effectLst/>
                          <a:latin typeface="+mn-lt"/>
                          <a:ea typeface="Calibri" panose="020F0502020204030204" pitchFamily="34" charset="0"/>
                          <a:cs typeface="Times New Roman" panose="02020603050405020304" pitchFamily="18" charset="0"/>
                        </a:rPr>
                        <a:t>abc</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73,6 ± 14,9 </a:t>
                      </a:r>
                      <a:r>
                        <a:rPr lang="ru-RU" sz="1600" i="1" baseline="-25000">
                          <a:effectLst/>
                          <a:latin typeface="+mn-lt"/>
                          <a:ea typeface="Calibri" panose="020F0502020204030204" pitchFamily="34" charset="0"/>
                          <a:cs typeface="Times New Roman" panose="02020603050405020304" pitchFamily="18" charset="0"/>
                        </a:rPr>
                        <a:t>b-e</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a:effectLst/>
                          <a:latin typeface="+mn-lt"/>
                          <a:ea typeface="Calibri" panose="020F0502020204030204" pitchFamily="34" charset="0"/>
                          <a:cs typeface="Times New Roman" panose="02020603050405020304" pitchFamily="18" charset="0"/>
                        </a:rPr>
                        <a:t>19,1 ± 1,9 </a:t>
                      </a:r>
                      <a:r>
                        <a:rPr lang="ru-RU" sz="1600" i="1" baseline="-25000">
                          <a:effectLst/>
                          <a:latin typeface="+mn-lt"/>
                          <a:ea typeface="Calibri" panose="020F0502020204030204" pitchFamily="34" charset="0"/>
                          <a:cs typeface="Times New Roman" panose="02020603050405020304" pitchFamily="18" charset="0"/>
                        </a:rPr>
                        <a:t>bcd</a:t>
                      </a:r>
                      <a:endParaRPr lang="ru-RU"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ru-RU" sz="1600" dirty="0">
                          <a:solidFill>
                            <a:srgbClr val="000000"/>
                          </a:solidFill>
                          <a:effectLst/>
                          <a:latin typeface="+mn-lt"/>
                          <a:ea typeface="Times New Roman" panose="02020603050405020304" pitchFamily="18" charset="0"/>
                          <a:cs typeface="Times New Roman" panose="02020603050405020304" pitchFamily="18" charset="0"/>
                        </a:rPr>
                        <a:t>4,32 ± 0,42 </a:t>
                      </a:r>
                      <a:r>
                        <a:rPr lang="de-DE" sz="1600" i="1" baseline="-25000" dirty="0" err="1">
                          <a:solidFill>
                            <a:srgbClr val="000000"/>
                          </a:solidFill>
                          <a:effectLst/>
                          <a:latin typeface="+mn-lt"/>
                          <a:ea typeface="Times New Roman" panose="02020603050405020304" pitchFamily="18" charset="0"/>
                          <a:cs typeface="Times New Roman" panose="02020603050405020304" pitchFamily="18" charset="0"/>
                        </a:rPr>
                        <a:t>abc</a:t>
                      </a:r>
                      <a:endParaRPr lang="ru-RU"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62298"/>
                  </a:ext>
                </a:extLst>
              </a:tr>
            </a:tbl>
          </a:graphicData>
        </a:graphic>
      </p:graphicFrame>
    </p:spTree>
    <p:extLst>
      <p:ext uri="{BB962C8B-B14F-4D97-AF65-F5344CB8AC3E}">
        <p14:creationId xmlns:p14="http://schemas.microsoft.com/office/powerpoint/2010/main" val="306347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17</a:t>
            </a:fld>
            <a:endParaRPr lang="ru-RU" sz="1600" b="1" dirty="0">
              <a:solidFill>
                <a:schemeClr val="tx1"/>
              </a:solidFill>
            </a:endParaRPr>
          </a:p>
        </p:txBody>
      </p:sp>
      <p:grpSp>
        <p:nvGrpSpPr>
          <p:cNvPr id="3" name="Группа 2"/>
          <p:cNvGrpSpPr/>
          <p:nvPr/>
        </p:nvGrpSpPr>
        <p:grpSpPr>
          <a:xfrm>
            <a:off x="206555" y="325772"/>
            <a:ext cx="11681280" cy="3862316"/>
            <a:chOff x="6453497" y="-543265"/>
            <a:chExt cx="11681280" cy="3862316"/>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497" y="-543265"/>
              <a:ext cx="3835482" cy="383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880241" y="2187119"/>
              <a:ext cx="252000" cy="338554"/>
            </a:xfrm>
            <a:prstGeom prst="rect">
              <a:avLst/>
            </a:prstGeom>
            <a:noFill/>
          </p:spPr>
          <p:txBody>
            <a:bodyPr wrap="square" rtlCol="0">
              <a:spAutoFit/>
            </a:bodyPr>
            <a:lstStyle/>
            <a:p>
              <a:r>
                <a:rPr lang="de-DE" sz="1600" b="1" i="1" dirty="0"/>
                <a:t>a</a:t>
              </a:r>
              <a:endParaRPr lang="ru-RU" sz="1600" b="1" i="1"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805" y="-543265"/>
              <a:ext cx="3862316" cy="386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9121" y="-521746"/>
              <a:ext cx="3835656" cy="383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747807" y="2187119"/>
              <a:ext cx="252000" cy="338554"/>
            </a:xfrm>
            <a:prstGeom prst="rect">
              <a:avLst/>
            </a:prstGeom>
            <a:noFill/>
          </p:spPr>
          <p:txBody>
            <a:bodyPr wrap="square" rtlCol="0">
              <a:spAutoFit/>
            </a:bodyPr>
            <a:lstStyle/>
            <a:p>
              <a:r>
                <a:rPr lang="de-DE" sz="1600" b="1" i="1" dirty="0"/>
                <a:t>b</a:t>
              </a:r>
              <a:endParaRPr lang="ru-RU" sz="1600" b="1" i="1" dirty="0"/>
            </a:p>
          </p:txBody>
        </p:sp>
        <p:sp>
          <p:nvSpPr>
            <p:cNvPr id="9" name="TextBox 8"/>
            <p:cNvSpPr txBox="1"/>
            <p:nvPr/>
          </p:nvSpPr>
          <p:spPr>
            <a:xfrm>
              <a:off x="17734951" y="2187119"/>
              <a:ext cx="252000" cy="338554"/>
            </a:xfrm>
            <a:prstGeom prst="rect">
              <a:avLst/>
            </a:prstGeom>
            <a:noFill/>
          </p:spPr>
          <p:txBody>
            <a:bodyPr wrap="square" rtlCol="0">
              <a:spAutoFit/>
            </a:bodyPr>
            <a:lstStyle/>
            <a:p>
              <a:r>
                <a:rPr lang="ru-RU" sz="1600" i="1" dirty="0"/>
                <a:t>с</a:t>
              </a:r>
            </a:p>
          </p:txBody>
        </p:sp>
      </p:grpSp>
      <p:pic>
        <p:nvPicPr>
          <p:cNvPr id="25"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16911" t="2000" r="44997" b="77424"/>
          <a:stretch/>
        </p:blipFill>
        <p:spPr bwMode="auto">
          <a:xfrm>
            <a:off x="672210" y="4475799"/>
            <a:ext cx="2584913" cy="1396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Прямоугольник 30"/>
          <p:cNvSpPr/>
          <p:nvPr/>
        </p:nvSpPr>
        <p:spPr>
          <a:xfrm>
            <a:off x="1000125" y="432379"/>
            <a:ext cx="1400175" cy="68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3633299" y="4204466"/>
            <a:ext cx="8106710" cy="1938992"/>
          </a:xfrm>
          <a:prstGeom prst="rect">
            <a:avLst/>
          </a:prstGeom>
        </p:spPr>
        <p:txBody>
          <a:bodyPr wrap="square">
            <a:spAutoFit/>
          </a:bodyPr>
          <a:lstStyle/>
          <a:p>
            <a:pPr algn="ctr"/>
            <a:r>
              <a:rPr lang="ru-RU" sz="2000" dirty="0" smtClean="0"/>
              <a:t>Средние </a:t>
            </a:r>
            <a:r>
              <a:rPr lang="ru-RU" sz="2000" dirty="0"/>
              <a:t>значения температуры точки росы (a), относительной влажности воздуха (b) и температуры воздуха (c) в течение суток на разных </a:t>
            </a:r>
            <a:r>
              <a:rPr lang="ru-RU" sz="2000" dirty="0" smtClean="0"/>
              <a:t>территориях</a:t>
            </a:r>
          </a:p>
          <a:p>
            <a:pPr algn="ctr"/>
            <a:endParaRPr lang="ru-RU" sz="2000" dirty="0" smtClean="0"/>
          </a:p>
          <a:p>
            <a:pPr algn="ctr"/>
            <a:r>
              <a:rPr lang="en-US" sz="2000" dirty="0"/>
              <a:t>Average dew point temperature (a), relative air humidity (b) and air temperature (c) during the day in different territories</a:t>
            </a:r>
            <a:endParaRPr lang="ru-RU" sz="2000" dirty="0"/>
          </a:p>
        </p:txBody>
      </p:sp>
    </p:spTree>
    <p:extLst>
      <p:ext uri="{BB962C8B-B14F-4D97-AF65-F5344CB8AC3E}">
        <p14:creationId xmlns:p14="http://schemas.microsoft.com/office/powerpoint/2010/main" val="84054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18</a:t>
            </a:fld>
            <a:endParaRPr lang="ru-RU" sz="1600" b="1">
              <a:solidFill>
                <a:schemeClr val="tx1"/>
              </a:solidFill>
            </a:endParaRPr>
          </a:p>
        </p:txBody>
      </p:sp>
      <p:grpSp>
        <p:nvGrpSpPr>
          <p:cNvPr id="3" name="Группа 2"/>
          <p:cNvGrpSpPr/>
          <p:nvPr/>
        </p:nvGrpSpPr>
        <p:grpSpPr>
          <a:xfrm>
            <a:off x="1138081" y="259411"/>
            <a:ext cx="10039026" cy="4684698"/>
            <a:chOff x="1057631" y="1262622"/>
            <a:chExt cx="10039026" cy="4684698"/>
          </a:xfrm>
        </p:grpSpPr>
        <p:grpSp>
          <p:nvGrpSpPr>
            <p:cNvPr id="7" name="Группа 6"/>
            <p:cNvGrpSpPr/>
            <p:nvPr/>
          </p:nvGrpSpPr>
          <p:grpSpPr>
            <a:xfrm>
              <a:off x="1057631" y="1262622"/>
              <a:ext cx="10039026" cy="4684698"/>
              <a:chOff x="5315581" y="403124"/>
              <a:chExt cx="10039026" cy="4684698"/>
            </a:xfrm>
          </p:grpSpPr>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581" y="407822"/>
                <a:ext cx="46800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оле 14"/>
              <p:cNvSpPr txBox="1"/>
              <p:nvPr/>
            </p:nvSpPr>
            <p:spPr>
              <a:xfrm>
                <a:off x="6148683" y="3929648"/>
                <a:ext cx="3718562" cy="6898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ru-RU" i="1" dirty="0">
                    <a:effectLst/>
                    <a:latin typeface="Times New Roman"/>
                    <a:ea typeface="Calibri"/>
                    <a:cs typeface="Times New Roman"/>
                  </a:rPr>
                  <a:t>      </a:t>
                </a:r>
                <a:r>
                  <a:rPr lang="de-DE" i="1" dirty="0">
                    <a:effectLst/>
                    <a:latin typeface="Times New Roman"/>
                    <a:ea typeface="Calibri"/>
                    <a:cs typeface="Times New Roman"/>
                  </a:rPr>
                  <a:t>a            ab             b</a:t>
                </a:r>
                <a:r>
                  <a:rPr lang="ru-RU" i="1" dirty="0">
                    <a:effectLst/>
                    <a:latin typeface="Times New Roman"/>
                    <a:ea typeface="Calibri"/>
                    <a:cs typeface="Times New Roman"/>
                  </a:rPr>
                  <a:t>с             </a:t>
                </a:r>
                <a:r>
                  <a:rPr lang="ru-RU" i="1" dirty="0" err="1">
                    <a:effectLst/>
                    <a:latin typeface="Times New Roman"/>
                    <a:ea typeface="Calibri"/>
                    <a:cs typeface="Times New Roman"/>
                  </a:rPr>
                  <a:t>с</a:t>
                </a:r>
                <a:r>
                  <a:rPr lang="ru-RU" i="1" dirty="0">
                    <a:effectLst/>
                    <a:latin typeface="Times New Roman"/>
                    <a:ea typeface="Calibri"/>
                    <a:cs typeface="Times New Roman"/>
                  </a:rPr>
                  <a:t> </a:t>
                </a:r>
                <a:endParaRPr lang="ru-RU" sz="2800" dirty="0">
                  <a:effectLst/>
                  <a:latin typeface="Times New Roman"/>
                  <a:ea typeface="Calibri"/>
                  <a:cs typeface="Times New Roman"/>
                </a:endParaRPr>
              </a:p>
            </p:txBody>
          </p:sp>
          <p:pic>
            <p:nvPicPr>
              <p:cNvPr id="1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4607" y="403124"/>
                <a:ext cx="4680000"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Box 4"/>
            <p:cNvSpPr txBox="1"/>
            <p:nvPr/>
          </p:nvSpPr>
          <p:spPr>
            <a:xfrm>
              <a:off x="5066369" y="1386761"/>
              <a:ext cx="500982" cy="400110"/>
            </a:xfrm>
            <a:prstGeom prst="rect">
              <a:avLst/>
            </a:prstGeom>
            <a:noFill/>
          </p:spPr>
          <p:txBody>
            <a:bodyPr wrap="square" rtlCol="0">
              <a:spAutoFit/>
            </a:bodyPr>
            <a:lstStyle/>
            <a:p>
              <a:r>
                <a:rPr lang="de-DE" sz="2000" i="1" dirty="0"/>
                <a:t>a</a:t>
              </a:r>
              <a:endParaRPr lang="ru-RU" sz="2000" i="1" dirty="0"/>
            </a:p>
          </p:txBody>
        </p:sp>
        <p:sp>
          <p:nvSpPr>
            <p:cNvPr id="6" name="TextBox 5"/>
            <p:cNvSpPr txBox="1"/>
            <p:nvPr/>
          </p:nvSpPr>
          <p:spPr>
            <a:xfrm>
              <a:off x="10684236" y="1386761"/>
              <a:ext cx="252000" cy="400110"/>
            </a:xfrm>
            <a:prstGeom prst="rect">
              <a:avLst/>
            </a:prstGeom>
            <a:noFill/>
          </p:spPr>
          <p:txBody>
            <a:bodyPr wrap="square" rtlCol="0">
              <a:spAutoFit/>
            </a:bodyPr>
            <a:lstStyle/>
            <a:p>
              <a:r>
                <a:rPr lang="de-DE" sz="2000" i="1" dirty="0"/>
                <a:t>b</a:t>
              </a:r>
              <a:endParaRPr lang="ru-RU" sz="2000" i="1" dirty="0"/>
            </a:p>
          </p:txBody>
        </p:sp>
      </p:grpSp>
      <p:sp>
        <p:nvSpPr>
          <p:cNvPr id="12" name="Прямоугольник 11"/>
          <p:cNvSpPr/>
          <p:nvPr/>
        </p:nvSpPr>
        <p:spPr>
          <a:xfrm>
            <a:off x="379745" y="4894435"/>
            <a:ext cx="8793072" cy="1200329"/>
          </a:xfrm>
          <a:prstGeom prst="rect">
            <a:avLst/>
          </a:prstGeom>
        </p:spPr>
        <p:txBody>
          <a:bodyPr wrap="square">
            <a:spAutoFit/>
          </a:bodyPr>
          <a:lstStyle/>
          <a:p>
            <a:r>
              <a:rPr lang="ru-RU" dirty="0"/>
              <a:t>Концентрация аммиака на территориях с различным функциональным использованием (а) и зависимость разнообразия лишайников от концентрации аммиака (b) (значения, имеющие одинаковый индекс, статистически не различаются, р&gt; 0,05)</a:t>
            </a:r>
          </a:p>
        </p:txBody>
      </p:sp>
      <p:sp>
        <p:nvSpPr>
          <p:cNvPr id="14" name="Прямоугольник 13"/>
          <p:cNvSpPr/>
          <p:nvPr/>
        </p:nvSpPr>
        <p:spPr>
          <a:xfrm>
            <a:off x="379745" y="6117383"/>
            <a:ext cx="10090011" cy="646331"/>
          </a:xfrm>
          <a:prstGeom prst="rect">
            <a:avLst/>
          </a:prstGeom>
        </p:spPr>
        <p:txBody>
          <a:bodyPr wrap="square">
            <a:spAutoFit/>
          </a:bodyPr>
          <a:lstStyle/>
          <a:p>
            <a:r>
              <a:rPr lang="en-US" dirty="0"/>
              <a:t>Ammonia concentration in territories with different functional uses (a) and dependence of lichen diversity on ammonia concentration (b) (values having the same index do not statistically differ, p&gt; 0.05)</a:t>
            </a:r>
            <a:endParaRPr lang="ru-RU" dirty="0"/>
          </a:p>
        </p:txBody>
      </p:sp>
      <p:sp>
        <p:nvSpPr>
          <p:cNvPr id="15" name="Прямоугольник 14"/>
          <p:cNvSpPr/>
          <p:nvPr/>
        </p:nvSpPr>
        <p:spPr>
          <a:xfrm>
            <a:off x="9090307" y="4754132"/>
            <a:ext cx="556563" cy="369332"/>
          </a:xfrm>
          <a:prstGeom prst="rect">
            <a:avLst/>
          </a:prstGeom>
        </p:spPr>
        <p:txBody>
          <a:bodyPr wrap="none">
            <a:spAutoFit/>
          </a:bodyPr>
          <a:lstStyle/>
          <a:p>
            <a:r>
              <a:rPr lang="ru-RU" b="1" dirty="0"/>
              <a:t>NH</a:t>
            </a:r>
            <a:r>
              <a:rPr lang="ru-RU" b="1" baseline="-25000" dirty="0"/>
              <a:t>3</a:t>
            </a:r>
            <a:endParaRPr lang="ru-RU" b="1" dirty="0"/>
          </a:p>
        </p:txBody>
      </p:sp>
      <p:sp>
        <p:nvSpPr>
          <p:cNvPr id="16" name="Прямоугольник 15"/>
          <p:cNvSpPr/>
          <p:nvPr/>
        </p:nvSpPr>
        <p:spPr>
          <a:xfrm>
            <a:off x="8396850" y="711288"/>
            <a:ext cx="1303562" cy="261610"/>
          </a:xfrm>
          <a:prstGeom prst="rect">
            <a:avLst/>
          </a:prstGeom>
        </p:spPr>
        <p:txBody>
          <a:bodyPr wrap="none">
            <a:spAutoFit/>
          </a:bodyPr>
          <a:lstStyle/>
          <a:p>
            <a:r>
              <a:rPr lang="ru-RU" sz="1050" dirty="0" smtClean="0"/>
              <a:t>/ </a:t>
            </a:r>
            <a:r>
              <a:rPr lang="de-DE" sz="1050" dirty="0" smtClean="0"/>
              <a:t>Reference </a:t>
            </a:r>
            <a:r>
              <a:rPr lang="de-DE" sz="1050" dirty="0" err="1"/>
              <a:t>species</a:t>
            </a:r>
            <a:endParaRPr lang="de-DE" sz="1050" dirty="0"/>
          </a:p>
        </p:txBody>
      </p:sp>
      <p:sp>
        <p:nvSpPr>
          <p:cNvPr id="17" name="Прямоугольник 16"/>
          <p:cNvSpPr/>
          <p:nvPr/>
        </p:nvSpPr>
        <p:spPr>
          <a:xfrm>
            <a:off x="9172817" y="857723"/>
            <a:ext cx="1715534" cy="246221"/>
          </a:xfrm>
          <a:prstGeom prst="rect">
            <a:avLst/>
          </a:prstGeom>
        </p:spPr>
        <p:txBody>
          <a:bodyPr wrap="none">
            <a:spAutoFit/>
          </a:bodyPr>
          <a:lstStyle/>
          <a:p>
            <a:r>
              <a:rPr lang="ru-RU" sz="1000" dirty="0" smtClean="0"/>
              <a:t>/ </a:t>
            </a:r>
            <a:r>
              <a:rPr lang="de-DE" sz="1000" dirty="0" err="1" smtClean="0"/>
              <a:t>Indicators</a:t>
            </a:r>
            <a:r>
              <a:rPr lang="de-DE" sz="1000" dirty="0" smtClean="0"/>
              <a:t> </a:t>
            </a:r>
            <a:r>
              <a:rPr lang="de-DE" sz="1000" dirty="0" err="1"/>
              <a:t>of</a:t>
            </a:r>
            <a:r>
              <a:rPr lang="de-DE" sz="1000" dirty="0"/>
              <a:t> </a:t>
            </a:r>
            <a:r>
              <a:rPr lang="de-DE" sz="1000" dirty="0" err="1"/>
              <a:t>eutrophication</a:t>
            </a:r>
            <a:endParaRPr lang="de-DE" sz="1000" dirty="0"/>
          </a:p>
        </p:txBody>
      </p:sp>
      <p:sp>
        <p:nvSpPr>
          <p:cNvPr id="18" name="Прямоугольник 17"/>
          <p:cNvSpPr/>
          <p:nvPr/>
        </p:nvSpPr>
        <p:spPr>
          <a:xfrm rot="16200000">
            <a:off x="859799" y="2018953"/>
            <a:ext cx="556563" cy="369332"/>
          </a:xfrm>
          <a:prstGeom prst="rect">
            <a:avLst/>
          </a:prstGeom>
        </p:spPr>
        <p:txBody>
          <a:bodyPr wrap="none">
            <a:spAutoFit/>
          </a:bodyPr>
          <a:lstStyle/>
          <a:p>
            <a:r>
              <a:rPr lang="ru-RU" b="1" dirty="0"/>
              <a:t>NH</a:t>
            </a:r>
            <a:r>
              <a:rPr lang="ru-RU" b="1" baseline="-25000" dirty="0"/>
              <a:t>3</a:t>
            </a:r>
            <a:endParaRPr lang="ru-RU" b="1" dirty="0"/>
          </a:p>
        </p:txBody>
      </p:sp>
      <p:sp>
        <p:nvSpPr>
          <p:cNvPr id="19" name="Прямоугольник 18"/>
          <p:cNvSpPr/>
          <p:nvPr/>
        </p:nvSpPr>
        <p:spPr>
          <a:xfrm>
            <a:off x="8908104" y="5128287"/>
            <a:ext cx="3201710"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de-DE" sz="2000" b="1" dirty="0" err="1">
                <a:ea typeface="Calibri" panose="020F0502020204030204" pitchFamily="34" charset="0"/>
              </a:rPr>
              <a:t>FDW</a:t>
            </a:r>
            <a:r>
              <a:rPr lang="de-DE" sz="2000" b="1" baseline="-25000" dirty="0" err="1">
                <a:ea typeface="Calibri" panose="020F0502020204030204" pitchFamily="34" charset="0"/>
              </a:rPr>
              <a:t>Ref</a:t>
            </a:r>
            <a:r>
              <a:rPr lang="de-DE" sz="2000" b="1" dirty="0">
                <a:ea typeface="Times New Roman" panose="02020603050405020304" pitchFamily="18" charset="0"/>
              </a:rPr>
              <a:t> </a:t>
            </a:r>
            <a:r>
              <a:rPr lang="de-DE" sz="2000" b="1" dirty="0" smtClean="0">
                <a:ea typeface="Times New Roman" panose="02020603050405020304" pitchFamily="18" charset="0"/>
              </a:rPr>
              <a:t> (</a:t>
            </a:r>
            <a:r>
              <a:rPr lang="de-DE" sz="2000" b="1" i="1" dirty="0" err="1">
                <a:ea typeface="Times New Roman" panose="02020603050405020304" pitchFamily="18" charset="0"/>
              </a:rPr>
              <a:t>r</a:t>
            </a:r>
            <a:r>
              <a:rPr lang="de-DE" sz="2000" b="1" i="1" baseline="-25000" dirty="0" err="1">
                <a:ea typeface="Times New Roman" panose="02020603050405020304" pitchFamily="18" charset="0"/>
              </a:rPr>
              <a:t>s</a:t>
            </a:r>
            <a:r>
              <a:rPr lang="de-DE" sz="2000" b="1" dirty="0">
                <a:ea typeface="Times New Roman" panose="02020603050405020304" pitchFamily="18" charset="0"/>
              </a:rPr>
              <a:t> = -0,92; </a:t>
            </a:r>
            <a:r>
              <a:rPr lang="de-DE" sz="2000" b="1" i="1" dirty="0">
                <a:ea typeface="Times New Roman" panose="02020603050405020304" pitchFamily="18" charset="0"/>
              </a:rPr>
              <a:t>p</a:t>
            </a:r>
            <a:r>
              <a:rPr lang="de-DE" sz="2000" b="1" dirty="0">
                <a:ea typeface="Times New Roman" panose="02020603050405020304" pitchFamily="18" charset="0"/>
              </a:rPr>
              <a:t> ≤ 0,001)</a:t>
            </a:r>
            <a:endParaRPr lang="ru-RU" sz="3200" b="1" dirty="0"/>
          </a:p>
        </p:txBody>
      </p:sp>
      <p:sp>
        <p:nvSpPr>
          <p:cNvPr id="20" name="Стрелка вниз 19"/>
          <p:cNvSpPr/>
          <p:nvPr/>
        </p:nvSpPr>
        <p:spPr>
          <a:xfrm>
            <a:off x="10764686" y="4561920"/>
            <a:ext cx="412421" cy="561544"/>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483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9284369" y="6335979"/>
            <a:ext cx="2743200" cy="365125"/>
          </a:xfrm>
        </p:spPr>
        <p:txBody>
          <a:bodyPr/>
          <a:lstStyle/>
          <a:p>
            <a:fld id="{91C6F6EC-E70F-4852-84EF-925E730BC65F}" type="slidenum">
              <a:rPr lang="ru-RU" sz="1600" b="1" smtClean="0">
                <a:solidFill>
                  <a:schemeClr val="tx1"/>
                </a:solidFill>
              </a:rPr>
              <a:t>19</a:t>
            </a:fld>
            <a:endParaRPr lang="ru-RU" sz="1600" b="1" dirty="0">
              <a:solidFill>
                <a:schemeClr val="tx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50001776"/>
              </p:ext>
            </p:extLst>
          </p:nvPr>
        </p:nvGraphicFramePr>
        <p:xfrm>
          <a:off x="818148" y="3008757"/>
          <a:ext cx="10876545" cy="3785616"/>
        </p:xfrm>
        <a:graphic>
          <a:graphicData uri="http://schemas.openxmlformats.org/drawingml/2006/table">
            <a:tbl>
              <a:tblPr firstRow="1" firstCol="1" bandRow="1">
                <a:tableStyleId>{5C22544A-7EE6-4342-B048-85BDC9FD1C3A}</a:tableStyleId>
              </a:tblPr>
              <a:tblGrid>
                <a:gridCol w="1208505">
                  <a:extLst>
                    <a:ext uri="{9D8B030D-6E8A-4147-A177-3AD203B41FA5}">
                      <a16:colId xmlns:a16="http://schemas.microsoft.com/office/drawing/2014/main" val="2772449079"/>
                    </a:ext>
                  </a:extLst>
                </a:gridCol>
                <a:gridCol w="1208505">
                  <a:extLst>
                    <a:ext uri="{9D8B030D-6E8A-4147-A177-3AD203B41FA5}">
                      <a16:colId xmlns:a16="http://schemas.microsoft.com/office/drawing/2014/main" val="3891690459"/>
                    </a:ext>
                  </a:extLst>
                </a:gridCol>
                <a:gridCol w="1208505">
                  <a:extLst>
                    <a:ext uri="{9D8B030D-6E8A-4147-A177-3AD203B41FA5}">
                      <a16:colId xmlns:a16="http://schemas.microsoft.com/office/drawing/2014/main" val="1253700627"/>
                    </a:ext>
                  </a:extLst>
                </a:gridCol>
                <a:gridCol w="1208505">
                  <a:extLst>
                    <a:ext uri="{9D8B030D-6E8A-4147-A177-3AD203B41FA5}">
                      <a16:colId xmlns:a16="http://schemas.microsoft.com/office/drawing/2014/main" val="3409561638"/>
                    </a:ext>
                  </a:extLst>
                </a:gridCol>
                <a:gridCol w="1208505">
                  <a:extLst>
                    <a:ext uri="{9D8B030D-6E8A-4147-A177-3AD203B41FA5}">
                      <a16:colId xmlns:a16="http://schemas.microsoft.com/office/drawing/2014/main" val="302209135"/>
                    </a:ext>
                  </a:extLst>
                </a:gridCol>
                <a:gridCol w="1208505">
                  <a:extLst>
                    <a:ext uri="{9D8B030D-6E8A-4147-A177-3AD203B41FA5}">
                      <a16:colId xmlns:a16="http://schemas.microsoft.com/office/drawing/2014/main" val="2707001456"/>
                    </a:ext>
                  </a:extLst>
                </a:gridCol>
                <a:gridCol w="1208505">
                  <a:extLst>
                    <a:ext uri="{9D8B030D-6E8A-4147-A177-3AD203B41FA5}">
                      <a16:colId xmlns:a16="http://schemas.microsoft.com/office/drawing/2014/main" val="3156567214"/>
                    </a:ext>
                  </a:extLst>
                </a:gridCol>
                <a:gridCol w="1208505">
                  <a:extLst>
                    <a:ext uri="{9D8B030D-6E8A-4147-A177-3AD203B41FA5}">
                      <a16:colId xmlns:a16="http://schemas.microsoft.com/office/drawing/2014/main" val="585722983"/>
                    </a:ext>
                  </a:extLst>
                </a:gridCol>
                <a:gridCol w="1208505">
                  <a:extLst>
                    <a:ext uri="{9D8B030D-6E8A-4147-A177-3AD203B41FA5}">
                      <a16:colId xmlns:a16="http://schemas.microsoft.com/office/drawing/2014/main" val="3431383484"/>
                    </a:ext>
                  </a:extLst>
                </a:gridCol>
              </a:tblGrid>
              <a:tr h="107950">
                <a:tc>
                  <a:txBody>
                    <a:bodyPr/>
                    <a:lstStyle/>
                    <a:p>
                      <a:pPr>
                        <a:lnSpc>
                          <a:spcPct val="115000"/>
                        </a:lnSpc>
                        <a:spcAft>
                          <a:spcPts val="0"/>
                        </a:spcAft>
                      </a:pPr>
                      <a:r>
                        <a:rPr lang="de-DE"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dirty="0" err="1">
                          <a:effectLst/>
                        </a:rPr>
                        <a:t>mes</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xer</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kühl</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wärm</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acid</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olig</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neut</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eutr</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08603741"/>
                  </a:ext>
                </a:extLst>
              </a:tr>
              <a:tr h="107950">
                <a:tc>
                  <a:txBody>
                    <a:bodyPr/>
                    <a:lstStyle/>
                    <a:p>
                      <a:pPr>
                        <a:lnSpc>
                          <a:spcPct val="115000"/>
                        </a:lnSpc>
                        <a:spcAft>
                          <a:spcPts val="0"/>
                        </a:spcAft>
                      </a:pPr>
                      <a:r>
                        <a:rPr lang="ru-RU" sz="2400">
                          <a:effectLst/>
                        </a:rPr>
                        <a:t>hyg</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-0,943</a:t>
                      </a:r>
                      <a:r>
                        <a:rPr lang="ru-RU" sz="2400" baseline="30000">
                          <a:effectLst/>
                        </a:rPr>
                        <a:t>**</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-0,943</a:t>
                      </a:r>
                      <a:r>
                        <a:rPr lang="ru-RU" sz="2400" baseline="30000">
                          <a:effectLst/>
                        </a:rPr>
                        <a:t>**</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-0,829</a:t>
                      </a:r>
                      <a:r>
                        <a:rPr lang="ru-RU" sz="2400" baseline="30000">
                          <a:effectLst/>
                        </a:rPr>
                        <a:t>*</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9634774"/>
                  </a:ext>
                </a:extLst>
              </a:tr>
              <a:tr h="107950">
                <a:tc>
                  <a:txBody>
                    <a:bodyPr/>
                    <a:lstStyle/>
                    <a:p>
                      <a:pPr>
                        <a:lnSpc>
                          <a:spcPct val="115000"/>
                        </a:lnSpc>
                        <a:spcAft>
                          <a:spcPts val="0"/>
                        </a:spcAft>
                      </a:pPr>
                      <a:r>
                        <a:rPr lang="ru-RU" sz="2400">
                          <a:effectLst/>
                        </a:rPr>
                        <a:t>mes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dirty="0">
                          <a:solidFill>
                            <a:srgbClr val="00B050"/>
                          </a:solidFill>
                          <a:effectLst/>
                        </a:rPr>
                        <a:t>0,584</a:t>
                      </a:r>
                      <a:r>
                        <a:rPr lang="ru-RU" sz="2400" baseline="30000" dirty="0">
                          <a:solidFill>
                            <a:srgbClr val="00B050"/>
                          </a:solidFill>
                          <a:effectLst/>
                        </a:rPr>
                        <a:t>*</a:t>
                      </a:r>
                      <a:endParaRPr lang="ru-RU"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dirty="0">
                          <a:solidFill>
                            <a:srgbClr val="00B050"/>
                          </a:solidFill>
                          <a:effectLst/>
                        </a:rPr>
                        <a:t>0,799</a:t>
                      </a:r>
                      <a:r>
                        <a:rPr lang="ru-RU" sz="2400" baseline="30000" dirty="0">
                          <a:solidFill>
                            <a:srgbClr val="00B050"/>
                          </a:solidFill>
                          <a:effectLst/>
                        </a:rPr>
                        <a:t>**</a:t>
                      </a:r>
                      <a:endParaRPr lang="ru-RU"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dirty="0">
                          <a:solidFill>
                            <a:srgbClr val="00B050"/>
                          </a:solidFill>
                          <a:effectLst/>
                        </a:rPr>
                        <a:t>0,746</a:t>
                      </a:r>
                      <a:r>
                        <a:rPr lang="ru-RU" sz="2400" baseline="30000" dirty="0">
                          <a:solidFill>
                            <a:srgbClr val="00B050"/>
                          </a:solidFill>
                          <a:effectLst/>
                        </a:rPr>
                        <a:t>**</a:t>
                      </a:r>
                      <a:endParaRPr lang="ru-RU"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4042212"/>
                  </a:ext>
                </a:extLst>
              </a:tr>
              <a:tr h="107950">
                <a:tc>
                  <a:txBody>
                    <a:bodyPr/>
                    <a:lstStyle/>
                    <a:p>
                      <a:pPr>
                        <a:lnSpc>
                          <a:spcPct val="115000"/>
                        </a:lnSpc>
                        <a:spcAft>
                          <a:spcPts val="0"/>
                        </a:spcAft>
                      </a:pPr>
                      <a:r>
                        <a:rPr lang="ru-RU" sz="2400">
                          <a:effectLst/>
                        </a:rPr>
                        <a:t>xer</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dirty="0">
                          <a:solidFill>
                            <a:srgbClr val="FF0000"/>
                          </a:solidFill>
                          <a:effectLst/>
                        </a:rPr>
                        <a:t>0,967</a:t>
                      </a:r>
                      <a:r>
                        <a:rPr lang="ru-RU" sz="2400" baseline="30000" dirty="0">
                          <a:solidFill>
                            <a:srgbClr val="FF0000"/>
                          </a:solidFill>
                          <a:effectLst/>
                        </a:rPr>
                        <a:t>**</a:t>
                      </a:r>
                      <a:endPar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dirty="0">
                          <a:solidFill>
                            <a:srgbClr val="FF0000"/>
                          </a:solidFill>
                          <a:effectLst/>
                        </a:rPr>
                        <a:t>0,956</a:t>
                      </a:r>
                      <a:r>
                        <a:rPr lang="ru-RU" sz="2400" baseline="30000" dirty="0">
                          <a:solidFill>
                            <a:srgbClr val="FF0000"/>
                          </a:solidFill>
                          <a:effectLst/>
                        </a:rPr>
                        <a:t>**</a:t>
                      </a:r>
                      <a:endPar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9099166"/>
                  </a:ext>
                </a:extLst>
              </a:tr>
              <a:tr h="107950">
                <a:tc>
                  <a:txBody>
                    <a:bodyPr/>
                    <a:lstStyle/>
                    <a:p>
                      <a:pPr>
                        <a:lnSpc>
                          <a:spcPct val="115000"/>
                        </a:lnSpc>
                        <a:spcAft>
                          <a:spcPts val="0"/>
                        </a:spcAft>
                      </a:pPr>
                      <a:r>
                        <a:rPr lang="ru-RU" sz="2400">
                          <a:effectLst/>
                        </a:rPr>
                        <a:t>kühl</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dirty="0">
                          <a:effectLst/>
                        </a:rPr>
                        <a:t>0,711</a:t>
                      </a:r>
                      <a:r>
                        <a:rPr lang="ru-RU" sz="2400" baseline="30000" dirty="0">
                          <a:effectLst/>
                        </a:rPr>
                        <a:t>*</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5246143"/>
                  </a:ext>
                </a:extLst>
              </a:tr>
              <a:tr h="107950">
                <a:tc>
                  <a:txBody>
                    <a:bodyPr/>
                    <a:lstStyle/>
                    <a:p>
                      <a:pPr>
                        <a:lnSpc>
                          <a:spcPct val="115000"/>
                        </a:lnSpc>
                        <a:spcAft>
                          <a:spcPts val="0"/>
                        </a:spcAft>
                      </a:pPr>
                      <a:r>
                        <a:rPr lang="ru-RU" sz="2400">
                          <a:effectLst/>
                        </a:rPr>
                        <a:t>wärm</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8304941"/>
                  </a:ext>
                </a:extLst>
              </a:tr>
              <a:tr h="107950">
                <a:tc>
                  <a:txBody>
                    <a:bodyPr/>
                    <a:lstStyle/>
                    <a:p>
                      <a:pPr>
                        <a:lnSpc>
                          <a:spcPct val="115000"/>
                        </a:lnSpc>
                        <a:spcAft>
                          <a:spcPts val="0"/>
                        </a:spcAft>
                      </a:pPr>
                      <a:r>
                        <a:rPr lang="ru-RU" sz="2400">
                          <a:effectLst/>
                        </a:rPr>
                        <a:t>acid</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dirty="0">
                          <a:solidFill>
                            <a:srgbClr val="00B050"/>
                          </a:solidFill>
                          <a:effectLst/>
                        </a:rPr>
                        <a:t>0,922</a:t>
                      </a:r>
                      <a:r>
                        <a:rPr lang="ru-RU" sz="2400" baseline="30000" dirty="0">
                          <a:solidFill>
                            <a:srgbClr val="00B050"/>
                          </a:solidFill>
                          <a:effectLst/>
                        </a:rPr>
                        <a:t>**</a:t>
                      </a:r>
                      <a:endParaRPr lang="ru-RU" sz="2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5768237"/>
                  </a:ext>
                </a:extLst>
              </a:tr>
              <a:tr h="107950">
                <a:tc>
                  <a:txBody>
                    <a:bodyPr/>
                    <a:lstStyle/>
                    <a:p>
                      <a:pPr>
                        <a:lnSpc>
                          <a:spcPct val="115000"/>
                        </a:lnSpc>
                        <a:spcAft>
                          <a:spcPts val="0"/>
                        </a:spcAft>
                      </a:pPr>
                      <a:r>
                        <a:rPr lang="ru-RU" sz="2400">
                          <a:effectLst/>
                        </a:rPr>
                        <a:t>olig</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2400">
                          <a:effectLst/>
                        </a:rPr>
                        <a:t>n. s.</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4823764"/>
                  </a:ext>
                </a:extLst>
              </a:tr>
              <a:tr h="107950">
                <a:tc>
                  <a:txBody>
                    <a:bodyPr/>
                    <a:lstStyle/>
                    <a:p>
                      <a:pPr>
                        <a:lnSpc>
                          <a:spcPct val="115000"/>
                        </a:lnSpc>
                        <a:spcAft>
                          <a:spcPts val="0"/>
                        </a:spcAft>
                      </a:pPr>
                      <a:r>
                        <a:rPr lang="ru-RU" sz="2400">
                          <a:effectLst/>
                        </a:rPr>
                        <a:t>neut</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dirty="0">
                          <a:effectLst/>
                        </a:rPr>
                        <a:t> </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a:effectLst/>
                        </a:rPr>
                        <a:t> </a:t>
                      </a:r>
                      <a:endParaRPr lang="ru-RU"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ru-RU" sz="2400" dirty="0">
                          <a:solidFill>
                            <a:srgbClr val="FF0000"/>
                          </a:solidFill>
                          <a:effectLst/>
                        </a:rPr>
                        <a:t>0,943</a:t>
                      </a:r>
                      <a:r>
                        <a:rPr lang="ru-RU" sz="2400" baseline="30000" dirty="0">
                          <a:solidFill>
                            <a:srgbClr val="FF0000"/>
                          </a:solidFill>
                          <a:effectLst/>
                        </a:rPr>
                        <a:t>**</a:t>
                      </a:r>
                      <a:endPar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9710533"/>
                  </a:ext>
                </a:extLst>
              </a:tr>
            </a:tbl>
          </a:graphicData>
        </a:graphic>
      </p:graphicFrame>
      <p:sp>
        <p:nvSpPr>
          <p:cNvPr id="4" name="Прямоугольник 3"/>
          <p:cNvSpPr/>
          <p:nvPr/>
        </p:nvSpPr>
        <p:spPr>
          <a:xfrm>
            <a:off x="224589" y="538897"/>
            <a:ext cx="5646821" cy="1323439"/>
          </a:xfrm>
          <a:prstGeom prst="rect">
            <a:avLst/>
          </a:prstGeom>
        </p:spPr>
        <p:txBody>
          <a:bodyPr wrap="square">
            <a:spAutoFit/>
          </a:bodyPr>
          <a:lstStyle/>
          <a:p>
            <a:r>
              <a:rPr lang="ru-RU" sz="2000" dirty="0"/>
              <a:t>Матрица </a:t>
            </a:r>
            <a:r>
              <a:rPr lang="ru-RU" sz="2000" dirty="0" smtClean="0"/>
              <a:t>корреляций </a:t>
            </a:r>
            <a:r>
              <a:rPr lang="ru-RU" sz="2000" dirty="0"/>
              <a:t>между экологическими группами </a:t>
            </a:r>
            <a:r>
              <a:rPr lang="ru-RU" sz="2000" dirty="0" smtClean="0"/>
              <a:t>лишайников (** </a:t>
            </a:r>
            <a:r>
              <a:rPr lang="ru-RU" sz="2000" dirty="0"/>
              <a:t>- корреляция значима на уровне 0,01; * - корреляция значима на уровне 0,05, </a:t>
            </a:r>
            <a:r>
              <a:rPr lang="ru-RU" sz="2000" dirty="0" err="1"/>
              <a:t>н.с</a:t>
            </a:r>
            <a:r>
              <a:rPr lang="ru-RU" sz="2000" dirty="0"/>
              <a:t>. - незначительна, р&gt; 0,05)</a:t>
            </a:r>
          </a:p>
        </p:txBody>
      </p:sp>
      <p:sp>
        <p:nvSpPr>
          <p:cNvPr id="5" name="Прямоугольник 4"/>
          <p:cNvSpPr/>
          <p:nvPr/>
        </p:nvSpPr>
        <p:spPr>
          <a:xfrm>
            <a:off x="6866021" y="538898"/>
            <a:ext cx="5325979" cy="1323439"/>
          </a:xfrm>
          <a:prstGeom prst="rect">
            <a:avLst/>
          </a:prstGeom>
        </p:spPr>
        <p:txBody>
          <a:bodyPr wrap="square">
            <a:spAutoFit/>
          </a:bodyPr>
          <a:lstStyle/>
          <a:p>
            <a:r>
              <a:rPr lang="en-US" sz="2000" dirty="0"/>
              <a:t>Correlation matrix between ecological lichen </a:t>
            </a:r>
            <a:r>
              <a:rPr lang="en-US" sz="2000" dirty="0" smtClean="0"/>
              <a:t>groups</a:t>
            </a:r>
            <a:r>
              <a:rPr lang="ru-RU" sz="2000" dirty="0" smtClean="0"/>
              <a:t> </a:t>
            </a:r>
            <a:r>
              <a:rPr lang="en-US" sz="2000" dirty="0" smtClean="0"/>
              <a:t>(** </a:t>
            </a:r>
            <a:r>
              <a:rPr lang="en-US" sz="2000" dirty="0"/>
              <a:t>- the correlation is significant at 0.01; * - the correlation is significant at 0.05, </a:t>
            </a:r>
            <a:r>
              <a:rPr lang="en-US" sz="2000" dirty="0" err="1"/>
              <a:t>n.s</a:t>
            </a:r>
            <a:r>
              <a:rPr lang="en-US" sz="2000" dirty="0"/>
              <a:t>.-not significant, p&gt; 0.05)</a:t>
            </a:r>
            <a:endParaRPr lang="ru-RU" sz="2000" dirty="0"/>
          </a:p>
        </p:txBody>
      </p:sp>
      <p:sp>
        <p:nvSpPr>
          <p:cNvPr id="6" name="Прямоугольник 5"/>
          <p:cNvSpPr/>
          <p:nvPr/>
        </p:nvSpPr>
        <p:spPr>
          <a:xfrm>
            <a:off x="818147" y="1973882"/>
            <a:ext cx="1087654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a:t>Некоторые экологические группы </a:t>
            </a:r>
            <a:r>
              <a:rPr lang="ru-RU" dirty="0" smtClean="0"/>
              <a:t>положительно </a:t>
            </a:r>
            <a:r>
              <a:rPr lang="ru-RU" dirty="0"/>
              <a:t>и очень </a:t>
            </a:r>
            <a:r>
              <a:rPr lang="ru-RU" dirty="0" smtClean="0"/>
              <a:t>тесно связаны</a:t>
            </a:r>
            <a:r>
              <a:rPr lang="de-DE" dirty="0" smtClean="0"/>
              <a:t>, </a:t>
            </a:r>
            <a:r>
              <a:rPr lang="ru-RU" dirty="0"/>
              <a:t>а именно </a:t>
            </a:r>
            <a:r>
              <a:rPr lang="ru-RU" dirty="0" err="1" smtClean="0"/>
              <a:t>ацидофиты</a:t>
            </a:r>
            <a:r>
              <a:rPr lang="de-DE" dirty="0" smtClean="0"/>
              <a:t>, </a:t>
            </a:r>
            <a:r>
              <a:rPr lang="ru-RU" dirty="0" smtClean="0"/>
              <a:t>олиготрофы и мезофиты </a:t>
            </a:r>
            <a:r>
              <a:rPr lang="de-DE" dirty="0" smtClean="0"/>
              <a:t>(</a:t>
            </a:r>
            <a:r>
              <a:rPr lang="de-DE" dirty="0"/>
              <a:t>p ≤ 0,01) </a:t>
            </a:r>
            <a:r>
              <a:rPr lang="ru-RU" dirty="0"/>
              <a:t>и </a:t>
            </a:r>
            <a:r>
              <a:rPr lang="ru-RU" dirty="0" err="1" smtClean="0"/>
              <a:t>нейтрофиты</a:t>
            </a:r>
            <a:r>
              <a:rPr lang="de-DE" dirty="0" smtClean="0"/>
              <a:t>, </a:t>
            </a:r>
            <a:r>
              <a:rPr lang="ru-RU" dirty="0" smtClean="0"/>
              <a:t>индикаторы эвтрофикации</a:t>
            </a:r>
            <a:r>
              <a:rPr lang="de-DE" dirty="0" smtClean="0"/>
              <a:t> </a:t>
            </a:r>
            <a:r>
              <a:rPr lang="ru-RU" dirty="0" smtClean="0"/>
              <a:t>и ксерофиты </a:t>
            </a:r>
            <a:r>
              <a:rPr lang="de-DE" dirty="0" smtClean="0"/>
              <a:t>(p </a:t>
            </a:r>
            <a:r>
              <a:rPr lang="de-DE" dirty="0"/>
              <a:t>≤ 0,01). </a:t>
            </a:r>
            <a:r>
              <a:rPr lang="ru-RU" dirty="0"/>
              <a:t>Контрастные группы, например, </a:t>
            </a:r>
            <a:r>
              <a:rPr lang="ru-RU" dirty="0" smtClean="0"/>
              <a:t>олиготрофы и индикаторы эвтрофикации</a:t>
            </a:r>
            <a:r>
              <a:rPr lang="de-DE" dirty="0" smtClean="0"/>
              <a:t>, </a:t>
            </a:r>
            <a:r>
              <a:rPr lang="ru-RU" dirty="0"/>
              <a:t>как правило, не были достоверно </a:t>
            </a:r>
            <a:r>
              <a:rPr lang="ru-RU" dirty="0" smtClean="0"/>
              <a:t>связаны.</a:t>
            </a:r>
            <a:endParaRPr lang="ru-RU" dirty="0"/>
          </a:p>
        </p:txBody>
      </p:sp>
      <p:sp>
        <p:nvSpPr>
          <p:cNvPr id="7" name="Прямоугольник 6"/>
          <p:cNvSpPr/>
          <p:nvPr/>
        </p:nvSpPr>
        <p:spPr>
          <a:xfrm>
            <a:off x="272715" y="43041"/>
            <a:ext cx="11754853" cy="461665"/>
          </a:xfrm>
          <a:prstGeom prst="rect">
            <a:avLst/>
          </a:prstGeom>
        </p:spPr>
        <p:txBody>
          <a:bodyPr wrap="square">
            <a:spAutoFit/>
          </a:bodyPr>
          <a:lstStyle/>
          <a:p>
            <a:pPr algn="ctr"/>
            <a:r>
              <a:rPr lang="ru-RU" sz="2400" b="1" dirty="0"/>
              <a:t>Связь функциональных групп лишайников и экологических параметров</a:t>
            </a:r>
          </a:p>
        </p:txBody>
      </p:sp>
    </p:spTree>
    <p:extLst>
      <p:ext uri="{BB962C8B-B14F-4D97-AF65-F5344CB8AC3E}">
        <p14:creationId xmlns:p14="http://schemas.microsoft.com/office/powerpoint/2010/main" val="2751550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9920" t="4541"/>
          <a:stretch/>
        </p:blipFill>
        <p:spPr>
          <a:xfrm>
            <a:off x="2606040" y="499694"/>
            <a:ext cx="8401660" cy="4802235"/>
          </a:xfrm>
          <a:prstGeom prst="rect">
            <a:avLst/>
          </a:prstGeom>
        </p:spPr>
      </p:pic>
      <p:sp>
        <p:nvSpPr>
          <p:cNvPr id="14" name="Выноска со стрелкой вправо 13"/>
          <p:cNvSpPr/>
          <p:nvPr/>
        </p:nvSpPr>
        <p:spPr>
          <a:xfrm rot="16200000">
            <a:off x="4884765" y="255881"/>
            <a:ext cx="2518676" cy="10480354"/>
          </a:xfrm>
          <a:prstGeom prst="rightArrowCallout">
            <a:avLst>
              <a:gd name="adj1" fmla="val 34930"/>
              <a:gd name="adj2" fmla="val 25000"/>
              <a:gd name="adj3" fmla="val 25000"/>
              <a:gd name="adj4" fmla="val 6293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9281160" y="6219190"/>
            <a:ext cx="2743200" cy="365125"/>
          </a:xfrm>
        </p:spPr>
        <p:txBody>
          <a:bodyPr/>
          <a:lstStyle/>
          <a:p>
            <a:fld id="{91C6F6EC-E70F-4852-84EF-925E730BC65F}" type="slidenum">
              <a:rPr lang="ru-RU" sz="1600" b="1" smtClean="0">
                <a:solidFill>
                  <a:schemeClr val="tx1"/>
                </a:solidFill>
              </a:rPr>
              <a:t>2</a:t>
            </a:fld>
            <a:endParaRPr lang="ru-RU" sz="1600" b="1">
              <a:solidFill>
                <a:schemeClr val="tx1"/>
              </a:solidFill>
            </a:endParaRPr>
          </a:p>
        </p:txBody>
      </p:sp>
      <p:sp>
        <p:nvSpPr>
          <p:cNvPr id="5" name="Прямоугольник 4"/>
          <p:cNvSpPr/>
          <p:nvPr/>
        </p:nvSpPr>
        <p:spPr>
          <a:xfrm>
            <a:off x="267277" y="135374"/>
            <a:ext cx="11757083" cy="400110"/>
          </a:xfrm>
          <a:prstGeom prst="rect">
            <a:avLst/>
          </a:prstGeom>
        </p:spPr>
        <p:txBody>
          <a:bodyPr wrap="square">
            <a:spAutoFit/>
          </a:bodyPr>
          <a:lstStyle/>
          <a:p>
            <a:pPr algn="ctr"/>
            <a:r>
              <a:rPr lang="ru-RU" sz="2000" b="1" dirty="0"/>
              <a:t>Городской остров </a:t>
            </a:r>
            <a:r>
              <a:rPr lang="ru-RU" sz="2000" b="1" dirty="0" smtClean="0"/>
              <a:t>тепла / </a:t>
            </a:r>
            <a:r>
              <a:rPr lang="de-DE" sz="2000" b="1" dirty="0"/>
              <a:t>Urban </a:t>
            </a:r>
            <a:r>
              <a:rPr lang="de-DE" sz="2000" b="1" dirty="0" err="1"/>
              <a:t>heat</a:t>
            </a:r>
            <a:r>
              <a:rPr lang="de-DE" sz="2000" b="1" dirty="0"/>
              <a:t> </a:t>
            </a:r>
            <a:r>
              <a:rPr lang="de-DE" sz="2000" b="1" dirty="0" err="1" smtClean="0"/>
              <a:t>island</a:t>
            </a:r>
            <a:endParaRPr lang="de-DE" sz="2000" b="1" dirty="0"/>
          </a:p>
        </p:txBody>
      </p:sp>
      <p:grpSp>
        <p:nvGrpSpPr>
          <p:cNvPr id="12" name="Группа 11"/>
          <p:cNvGrpSpPr/>
          <p:nvPr/>
        </p:nvGrpSpPr>
        <p:grpSpPr>
          <a:xfrm>
            <a:off x="1077704" y="5334486"/>
            <a:ext cx="10132796" cy="1244120"/>
            <a:chOff x="1062674" y="5367141"/>
            <a:chExt cx="10132796" cy="1244120"/>
          </a:xfrm>
        </p:grpSpPr>
        <p:sp>
          <p:nvSpPr>
            <p:cNvPr id="6" name="Прямоугольник 5"/>
            <p:cNvSpPr/>
            <p:nvPr/>
          </p:nvSpPr>
          <p:spPr>
            <a:xfrm>
              <a:off x="1062674" y="5382654"/>
              <a:ext cx="1800000" cy="646331"/>
            </a:xfrm>
            <a:prstGeom prst="rect">
              <a:avLst/>
            </a:prstGeom>
            <a:gradFill flip="none" rotWithShape="1">
              <a:gsLst>
                <a:gs pos="50000">
                  <a:srgbClr val="EC7524"/>
                </a:gs>
                <a:gs pos="0">
                  <a:schemeClr val="accent2">
                    <a:lumMod val="40000"/>
                    <a:lumOff val="60000"/>
                  </a:schemeClr>
                </a:gs>
                <a:gs pos="100000">
                  <a:srgbClr val="FF0000"/>
                </a:gs>
              </a:gsLst>
              <a:lin ang="16200000" scaled="1"/>
              <a:tileRect/>
            </a:gra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ru-RU" dirty="0" smtClean="0">
                  <a:solidFill>
                    <a:schemeClr val="tx1"/>
                  </a:solidFill>
                </a:rPr>
                <a:t>Изменение </a:t>
              </a:r>
            </a:p>
            <a:p>
              <a:pPr algn="ctr"/>
              <a:r>
                <a:rPr lang="ru-RU" dirty="0" smtClean="0">
                  <a:solidFill>
                    <a:schemeClr val="tx1"/>
                  </a:solidFill>
                </a:rPr>
                <a:t>рельефа</a:t>
              </a:r>
              <a:endParaRPr lang="ru-RU" dirty="0">
                <a:solidFill>
                  <a:schemeClr val="tx1"/>
                </a:solidFill>
              </a:endParaRPr>
            </a:p>
          </p:txBody>
        </p:sp>
        <p:sp>
          <p:nvSpPr>
            <p:cNvPr id="7" name="Прямоугольник 6"/>
            <p:cNvSpPr/>
            <p:nvPr/>
          </p:nvSpPr>
          <p:spPr>
            <a:xfrm>
              <a:off x="3145873" y="5382653"/>
              <a:ext cx="1800000" cy="646331"/>
            </a:xfrm>
            <a:prstGeom prst="rect">
              <a:avLst/>
            </a:prstGeom>
            <a:gradFill flip="none" rotWithShape="1">
              <a:gsLst>
                <a:gs pos="50000">
                  <a:srgbClr val="EC7524"/>
                </a:gs>
                <a:gs pos="0">
                  <a:schemeClr val="accent2">
                    <a:lumMod val="40000"/>
                    <a:lumOff val="60000"/>
                  </a:schemeClr>
                </a:gs>
                <a:gs pos="100000">
                  <a:srgbClr val="FF0000"/>
                </a:gs>
              </a:gsLst>
              <a:lin ang="16200000" scaled="1"/>
              <a:tileRect/>
            </a:gra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ru-RU" dirty="0" smtClean="0">
                  <a:solidFill>
                    <a:schemeClr val="tx1"/>
                  </a:solidFill>
                </a:rPr>
                <a:t>Искусственные </a:t>
              </a:r>
            </a:p>
            <a:p>
              <a:pPr algn="ctr"/>
              <a:r>
                <a:rPr lang="ru-RU" dirty="0" smtClean="0">
                  <a:solidFill>
                    <a:schemeClr val="tx1"/>
                  </a:solidFill>
                </a:rPr>
                <a:t>потоки тепла</a:t>
              </a:r>
              <a:endParaRPr lang="ru-RU" dirty="0">
                <a:solidFill>
                  <a:schemeClr val="tx1"/>
                </a:solidFill>
              </a:endParaRPr>
            </a:p>
          </p:txBody>
        </p:sp>
        <p:sp>
          <p:nvSpPr>
            <p:cNvPr id="8" name="Прямоугольник 7"/>
            <p:cNvSpPr/>
            <p:nvPr/>
          </p:nvSpPr>
          <p:spPr>
            <a:xfrm>
              <a:off x="5229072" y="5367141"/>
              <a:ext cx="1800000" cy="646331"/>
            </a:xfrm>
            <a:prstGeom prst="rect">
              <a:avLst/>
            </a:prstGeom>
            <a:gradFill flip="none" rotWithShape="1">
              <a:gsLst>
                <a:gs pos="50000">
                  <a:srgbClr val="EC7524"/>
                </a:gs>
                <a:gs pos="0">
                  <a:schemeClr val="accent2">
                    <a:lumMod val="40000"/>
                    <a:lumOff val="60000"/>
                  </a:schemeClr>
                </a:gs>
                <a:gs pos="100000">
                  <a:srgbClr val="FF0000"/>
                </a:gs>
              </a:gsLst>
              <a:lin ang="16200000" scaled="1"/>
              <a:tileRect/>
            </a:gra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dirty="0" smtClean="0">
                  <a:solidFill>
                    <a:schemeClr val="tx1"/>
                  </a:solidFill>
                </a:rPr>
                <a:t>Загрязнение</a:t>
              </a:r>
            </a:p>
            <a:p>
              <a:pPr algn="ctr"/>
              <a:r>
                <a:rPr lang="ru-RU" dirty="0" smtClean="0">
                  <a:solidFill>
                    <a:schemeClr val="tx1"/>
                  </a:solidFill>
                </a:rPr>
                <a:t> воздуха</a:t>
              </a:r>
              <a:endParaRPr lang="ru-RU" dirty="0">
                <a:solidFill>
                  <a:schemeClr val="tx1"/>
                </a:solidFill>
              </a:endParaRPr>
            </a:p>
          </p:txBody>
        </p:sp>
        <p:sp>
          <p:nvSpPr>
            <p:cNvPr id="9" name="Прямоугольник 8"/>
            <p:cNvSpPr/>
            <p:nvPr/>
          </p:nvSpPr>
          <p:spPr>
            <a:xfrm>
              <a:off x="4296388" y="6107261"/>
              <a:ext cx="3665368" cy="504000"/>
            </a:xfrm>
            <a:prstGeom prst="rect">
              <a:avLst/>
            </a:prstGeom>
            <a:gradFill flip="none" rotWithShape="1">
              <a:gsLst>
                <a:gs pos="50000">
                  <a:srgbClr val="EC7524"/>
                </a:gs>
                <a:gs pos="0">
                  <a:schemeClr val="accent2">
                    <a:lumMod val="40000"/>
                    <a:lumOff val="60000"/>
                  </a:schemeClr>
                </a:gs>
                <a:gs pos="100000">
                  <a:srgbClr val="FF0000"/>
                </a:gs>
              </a:gsLst>
              <a:lin ang="16200000" scaled="1"/>
              <a:tileRect/>
            </a:gra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dirty="0" smtClean="0">
                  <a:solidFill>
                    <a:schemeClr val="tx1"/>
                  </a:solidFill>
                </a:rPr>
                <a:t>Локальный парниковый эффект</a:t>
              </a:r>
              <a:endParaRPr lang="ru-RU" dirty="0">
                <a:solidFill>
                  <a:schemeClr val="tx1"/>
                </a:solidFill>
              </a:endParaRPr>
            </a:p>
          </p:txBody>
        </p:sp>
        <p:sp>
          <p:nvSpPr>
            <p:cNvPr id="10" name="Прямоугольник 9"/>
            <p:cNvSpPr/>
            <p:nvPr/>
          </p:nvSpPr>
          <p:spPr>
            <a:xfrm>
              <a:off x="9395470" y="5382380"/>
              <a:ext cx="1800000" cy="646331"/>
            </a:xfrm>
            <a:prstGeom prst="rect">
              <a:avLst/>
            </a:prstGeom>
            <a:gradFill flip="none" rotWithShape="1">
              <a:gsLst>
                <a:gs pos="50000">
                  <a:srgbClr val="EC7524"/>
                </a:gs>
                <a:gs pos="0">
                  <a:schemeClr val="accent2">
                    <a:lumMod val="40000"/>
                    <a:lumOff val="60000"/>
                  </a:schemeClr>
                </a:gs>
                <a:gs pos="100000">
                  <a:srgbClr val="FF0000"/>
                </a:gs>
              </a:gsLst>
              <a:lin ang="16200000" scaled="1"/>
              <a:tileRect/>
            </a:gra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ru-RU" dirty="0" smtClean="0">
                  <a:solidFill>
                    <a:schemeClr val="tx1"/>
                  </a:solidFill>
                </a:rPr>
                <a:t>Снижение </a:t>
              </a:r>
            </a:p>
            <a:p>
              <a:pPr algn="ctr"/>
              <a:r>
                <a:rPr lang="ru-RU" dirty="0" smtClean="0">
                  <a:solidFill>
                    <a:schemeClr val="tx1"/>
                  </a:solidFill>
                </a:rPr>
                <a:t>испарения </a:t>
              </a:r>
            </a:p>
          </p:txBody>
        </p:sp>
        <p:sp>
          <p:nvSpPr>
            <p:cNvPr id="11" name="Прямоугольник 10"/>
            <p:cNvSpPr/>
            <p:nvPr/>
          </p:nvSpPr>
          <p:spPr>
            <a:xfrm>
              <a:off x="7410545" y="5383605"/>
              <a:ext cx="1603452" cy="646331"/>
            </a:xfrm>
            <a:prstGeom prst="rect">
              <a:avLst/>
            </a:prstGeom>
            <a:gradFill flip="none" rotWithShape="1">
              <a:gsLst>
                <a:gs pos="50000">
                  <a:srgbClr val="EC7524"/>
                </a:gs>
                <a:gs pos="0">
                  <a:schemeClr val="accent2">
                    <a:lumMod val="40000"/>
                    <a:lumOff val="60000"/>
                  </a:schemeClr>
                </a:gs>
                <a:gs pos="100000">
                  <a:srgbClr val="FF0000"/>
                </a:gs>
              </a:gsLst>
              <a:lin ang="16200000" scaled="1"/>
              <a:tileRect/>
            </a:gradFill>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ru-RU" dirty="0" smtClean="0">
                  <a:solidFill>
                    <a:schemeClr val="tx1"/>
                  </a:solidFill>
                </a:rPr>
                <a:t>Герметизация </a:t>
              </a:r>
            </a:p>
            <a:p>
              <a:pPr algn="ctr"/>
              <a:r>
                <a:rPr lang="ru-RU" dirty="0" smtClean="0">
                  <a:solidFill>
                    <a:schemeClr val="tx1"/>
                  </a:solidFill>
                </a:rPr>
                <a:t>почв</a:t>
              </a:r>
              <a:endParaRPr lang="ru-RU" dirty="0">
                <a:solidFill>
                  <a:schemeClr val="tx1"/>
                </a:solidFill>
              </a:endParaRPr>
            </a:p>
          </p:txBody>
        </p:sp>
      </p:grpSp>
      <p:grpSp>
        <p:nvGrpSpPr>
          <p:cNvPr id="22" name="Группа 21"/>
          <p:cNvGrpSpPr/>
          <p:nvPr/>
        </p:nvGrpSpPr>
        <p:grpSpPr>
          <a:xfrm>
            <a:off x="10797657" y="499694"/>
            <a:ext cx="1228913" cy="3565944"/>
            <a:chOff x="10797657" y="499694"/>
            <a:chExt cx="1228913" cy="3565944"/>
          </a:xfrm>
        </p:grpSpPr>
        <p:grpSp>
          <p:nvGrpSpPr>
            <p:cNvPr id="18" name="Группа 17"/>
            <p:cNvGrpSpPr/>
            <p:nvPr/>
          </p:nvGrpSpPr>
          <p:grpSpPr>
            <a:xfrm>
              <a:off x="11371250" y="533646"/>
              <a:ext cx="655320" cy="3531992"/>
              <a:chOff x="11203610" y="533646"/>
              <a:chExt cx="655320" cy="3531992"/>
            </a:xfrm>
          </p:grpSpPr>
          <p:sp>
            <p:nvSpPr>
              <p:cNvPr id="16" name="Стрелка вниз 15"/>
              <p:cNvSpPr/>
              <p:nvPr/>
            </p:nvSpPr>
            <p:spPr>
              <a:xfrm>
                <a:off x="11203610" y="533646"/>
                <a:ext cx="655320" cy="3531992"/>
              </a:xfrm>
              <a:prstGeom prst="downArrow">
                <a:avLst/>
              </a:prstGeom>
              <a:gradFill flip="none" rotWithShape="1">
                <a:gsLst>
                  <a:gs pos="0">
                    <a:schemeClr val="accent1">
                      <a:shade val="30000"/>
                      <a:satMod val="115000"/>
                    </a:schemeClr>
                  </a:gs>
                  <a:gs pos="50000">
                    <a:schemeClr val="accent1">
                      <a:lumMod val="60000"/>
                      <a:lumOff val="40000"/>
                    </a:schemeClr>
                  </a:gs>
                  <a:gs pos="100000">
                    <a:schemeClr val="accent1">
                      <a:lumMod val="20000"/>
                      <a:lumOff val="8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rot="16200000">
                <a:off x="9812798" y="2135760"/>
                <a:ext cx="3471201" cy="338554"/>
              </a:xfrm>
              <a:prstGeom prst="rect">
                <a:avLst/>
              </a:prstGeom>
            </p:spPr>
            <p:txBody>
              <a:bodyPr wrap="square">
                <a:spAutoFit/>
              </a:bodyPr>
              <a:lstStyle/>
              <a:p>
                <a:pPr algn="ctr"/>
                <a:r>
                  <a:rPr lang="ru-RU" sz="1600" dirty="0"/>
                  <a:t>Влажность </a:t>
                </a:r>
                <a:r>
                  <a:rPr lang="ru-RU" sz="1600" dirty="0" smtClean="0"/>
                  <a:t>воздуха / </a:t>
                </a:r>
                <a:r>
                  <a:rPr lang="de-DE" sz="1600" dirty="0"/>
                  <a:t>Air </a:t>
                </a:r>
                <a:r>
                  <a:rPr lang="de-DE" sz="1600" dirty="0" err="1"/>
                  <a:t>humidity</a:t>
                </a:r>
                <a:endParaRPr lang="ru-RU" sz="1600" dirty="0"/>
              </a:p>
            </p:txBody>
          </p:sp>
        </p:grpSp>
        <p:grpSp>
          <p:nvGrpSpPr>
            <p:cNvPr id="21" name="Группа 20"/>
            <p:cNvGrpSpPr/>
            <p:nvPr/>
          </p:nvGrpSpPr>
          <p:grpSpPr>
            <a:xfrm>
              <a:off x="10797657" y="499694"/>
              <a:ext cx="677606" cy="3538705"/>
              <a:chOff x="10797657" y="499694"/>
              <a:chExt cx="677606" cy="3538705"/>
            </a:xfrm>
          </p:grpSpPr>
          <p:sp>
            <p:nvSpPr>
              <p:cNvPr id="19" name="Стрелка вниз 18"/>
              <p:cNvSpPr/>
              <p:nvPr/>
            </p:nvSpPr>
            <p:spPr>
              <a:xfrm rot="10800000">
                <a:off x="10797657" y="499694"/>
                <a:ext cx="677606" cy="3531992"/>
              </a:xfrm>
              <a:prstGeom prst="downArrow">
                <a:avLst/>
              </a:prstGeom>
              <a:gradFill flip="none" rotWithShape="1">
                <a:gsLst>
                  <a:gs pos="0">
                    <a:schemeClr val="accent2">
                      <a:lumMod val="20000"/>
                      <a:lumOff val="80000"/>
                    </a:schemeClr>
                  </a:gs>
                  <a:gs pos="50000">
                    <a:srgbClr val="EC7524"/>
                  </a:gs>
                  <a:gs pos="100000">
                    <a:srgbClr val="FF00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rot="16200000">
                <a:off x="9384161" y="2099792"/>
                <a:ext cx="3538661" cy="338554"/>
              </a:xfrm>
              <a:prstGeom prst="rect">
                <a:avLst/>
              </a:prstGeom>
            </p:spPr>
            <p:txBody>
              <a:bodyPr wrap="none">
                <a:spAutoFit/>
              </a:bodyPr>
              <a:lstStyle/>
              <a:p>
                <a:r>
                  <a:rPr lang="ru-RU" sz="1600" dirty="0"/>
                  <a:t>Температура </a:t>
                </a:r>
                <a:r>
                  <a:rPr lang="ru-RU" sz="1600" dirty="0" smtClean="0"/>
                  <a:t>воздуха / </a:t>
                </a:r>
                <a:r>
                  <a:rPr lang="de-DE" sz="1600" dirty="0"/>
                  <a:t>Air </a:t>
                </a:r>
                <a:r>
                  <a:rPr lang="de-DE" sz="1600" dirty="0" err="1"/>
                  <a:t>temperature</a:t>
                </a:r>
                <a:endParaRPr lang="ru-RU" sz="1600" dirty="0"/>
              </a:p>
            </p:txBody>
          </p:sp>
        </p:grpSp>
      </p:grpSp>
      <p:grpSp>
        <p:nvGrpSpPr>
          <p:cNvPr id="30" name="Группа 29"/>
          <p:cNvGrpSpPr/>
          <p:nvPr/>
        </p:nvGrpSpPr>
        <p:grpSpPr>
          <a:xfrm>
            <a:off x="3640670" y="1259300"/>
            <a:ext cx="5001326" cy="2444350"/>
            <a:chOff x="3640670" y="1259300"/>
            <a:chExt cx="5001326" cy="2444350"/>
          </a:xfrm>
        </p:grpSpPr>
        <p:grpSp>
          <p:nvGrpSpPr>
            <p:cNvPr id="28" name="Группа 27"/>
            <p:cNvGrpSpPr/>
            <p:nvPr/>
          </p:nvGrpSpPr>
          <p:grpSpPr>
            <a:xfrm>
              <a:off x="3640670" y="1259300"/>
              <a:ext cx="5001326" cy="2444350"/>
              <a:chOff x="3640670" y="1259300"/>
              <a:chExt cx="5001326" cy="2444350"/>
            </a:xfrm>
          </p:grpSpPr>
          <p:grpSp>
            <p:nvGrpSpPr>
              <p:cNvPr id="26" name="Группа 25"/>
              <p:cNvGrpSpPr/>
              <p:nvPr/>
            </p:nvGrpSpPr>
            <p:grpSpPr>
              <a:xfrm>
                <a:off x="5175803" y="1817423"/>
                <a:ext cx="1996207" cy="1886227"/>
                <a:chOff x="5175803" y="1817423"/>
                <a:chExt cx="1996207" cy="1886227"/>
              </a:xfrm>
            </p:grpSpPr>
            <p:pic>
              <p:nvPicPr>
                <p:cNvPr id="24" name="Picture 12" descr="http://images32.fotki.com/v1109/photos/5/54943/6074338/xanthoria1-vi.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88133"/>
                          </a14:imgEffect>
                        </a14:imgLayer>
                      </a14:imgProps>
                    </a:ext>
                    <a:ext uri="{28A0092B-C50C-407E-A947-70E740481C1C}">
                      <a14:useLocalDpi xmlns:a14="http://schemas.microsoft.com/office/drawing/2010/main" val="0"/>
                    </a:ext>
                  </a:extLst>
                </a:blip>
                <a:srcRect l="23461" r="17004"/>
                <a:stretch/>
              </p:blipFill>
              <p:spPr bwMode="auto">
                <a:xfrm rot="2724595">
                  <a:off x="5589086" y="1766618"/>
                  <a:ext cx="1067818" cy="1169427"/>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16" descr="http://www.biolib.cz/IMG/GAL/112647.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7438" b="100000" l="22667" r="79467"/>
                          </a14:imgEffect>
                        </a14:imgLayer>
                      </a14:imgProps>
                    </a:ext>
                    <a:ext uri="{28A0092B-C50C-407E-A947-70E740481C1C}">
                      <a14:useLocalDpi xmlns:a14="http://schemas.microsoft.com/office/drawing/2010/main" val="0"/>
                    </a:ext>
                  </a:extLst>
                </a:blip>
                <a:srcRect l="23905" t="13950" r="24574"/>
                <a:stretch/>
              </p:blipFill>
              <p:spPr bwMode="auto">
                <a:xfrm>
                  <a:off x="6279844" y="2121635"/>
                  <a:ext cx="892166" cy="1116559"/>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Рисунок 22"/>
                <p:cNvPicPr>
                  <a:picLocks noChangeAspect="1"/>
                </p:cNvPicPr>
                <p:nvPr/>
              </p:nvPicPr>
              <p:blipFill rotWithShape="1">
                <a:blip r:embed="rId7">
                  <a:extLst>
                    <a:ext uri="{BEBA8EAE-BF5A-486C-A8C5-ECC9F3942E4B}">
                      <a14:imgProps xmlns:a14="http://schemas.microsoft.com/office/drawing/2010/main">
                        <a14:imgLayer r:embed="rId8">
                          <a14:imgEffect>
                            <a14:backgroundRemoval t="3025" b="89858" l="10000" r="90000"/>
                          </a14:imgEffect>
                        </a14:imgLayer>
                      </a14:imgProps>
                    </a:ext>
                  </a:extLst>
                </a:blip>
                <a:srcRect l="14010" r="18035"/>
                <a:stretch/>
              </p:blipFill>
              <p:spPr>
                <a:xfrm rot="5805435">
                  <a:off x="5244554" y="2295923"/>
                  <a:ext cx="1338976" cy="1476477"/>
                </a:xfrm>
                <a:prstGeom prst="rect">
                  <a:avLst/>
                </a:prstGeom>
                <a:effectLst>
                  <a:outerShdw blurRad="50800" dist="38100" dir="5400000" algn="t" rotWithShape="0">
                    <a:prstClr val="black">
                      <a:alpha val="40000"/>
                    </a:prstClr>
                  </a:outerShdw>
                </a:effectLst>
              </p:spPr>
            </p:pic>
          </p:grpSp>
          <p:sp>
            <p:nvSpPr>
              <p:cNvPr id="27" name="Прямоугольник 26"/>
              <p:cNvSpPr/>
              <p:nvPr/>
            </p:nvSpPr>
            <p:spPr>
              <a:xfrm>
                <a:off x="3640670" y="1259300"/>
                <a:ext cx="5001326" cy="646331"/>
              </a:xfrm>
              <a:prstGeom prst="rect">
                <a:avLst/>
              </a:prstGeom>
            </p:spPr>
            <p:txBody>
              <a:bodyPr wrap="square">
                <a:spAutoFit/>
              </a:bodyPr>
              <a:lstStyle/>
              <a:p>
                <a:pPr algn="ctr"/>
                <a:r>
                  <a:rPr lang="ru-RU" b="1" dirty="0">
                    <a:effectLst>
                      <a:glow rad="228600">
                        <a:schemeClr val="accent2">
                          <a:satMod val="175000"/>
                          <a:alpha val="40000"/>
                        </a:schemeClr>
                      </a:glow>
                    </a:effectLst>
                  </a:rPr>
                  <a:t>Биоразнообразие </a:t>
                </a:r>
                <a:r>
                  <a:rPr lang="ru-RU" b="1" dirty="0" smtClean="0">
                    <a:effectLst>
                      <a:glow rad="228600">
                        <a:schemeClr val="accent2">
                          <a:satMod val="175000"/>
                          <a:alpha val="40000"/>
                        </a:schemeClr>
                      </a:glow>
                    </a:effectLst>
                  </a:rPr>
                  <a:t>лишайников в городах / </a:t>
                </a:r>
                <a:r>
                  <a:rPr lang="de-DE" b="1" dirty="0">
                    <a:effectLst>
                      <a:glow rad="228600">
                        <a:schemeClr val="accent2">
                          <a:satMod val="175000"/>
                          <a:alpha val="40000"/>
                        </a:schemeClr>
                      </a:glow>
                    </a:effectLst>
                  </a:rPr>
                  <a:t>Urban </a:t>
                </a:r>
                <a:r>
                  <a:rPr lang="de-DE" b="1" dirty="0" err="1">
                    <a:effectLst>
                      <a:glow rad="228600">
                        <a:schemeClr val="accent2">
                          <a:satMod val="175000"/>
                          <a:alpha val="40000"/>
                        </a:schemeClr>
                      </a:glow>
                    </a:effectLst>
                  </a:rPr>
                  <a:t>lichen</a:t>
                </a:r>
                <a:r>
                  <a:rPr lang="de-DE" b="1" dirty="0">
                    <a:effectLst>
                      <a:glow rad="228600">
                        <a:schemeClr val="accent2">
                          <a:satMod val="175000"/>
                          <a:alpha val="40000"/>
                        </a:schemeClr>
                      </a:glow>
                    </a:effectLst>
                  </a:rPr>
                  <a:t> </a:t>
                </a:r>
                <a:r>
                  <a:rPr lang="de-DE" b="1" dirty="0" err="1">
                    <a:effectLst>
                      <a:glow rad="228600">
                        <a:schemeClr val="accent2">
                          <a:satMod val="175000"/>
                          <a:alpha val="40000"/>
                        </a:schemeClr>
                      </a:glow>
                    </a:effectLst>
                  </a:rPr>
                  <a:t>biodiversity</a:t>
                </a:r>
                <a:endParaRPr lang="ru-RU" b="1" dirty="0">
                  <a:effectLst>
                    <a:glow rad="228600">
                      <a:schemeClr val="accent2">
                        <a:satMod val="175000"/>
                        <a:alpha val="40000"/>
                      </a:schemeClr>
                    </a:glow>
                  </a:effectLst>
                </a:endParaRPr>
              </a:p>
            </p:txBody>
          </p:sp>
        </p:grpSp>
        <p:sp>
          <p:nvSpPr>
            <p:cNvPr id="29" name="TextBox 28"/>
            <p:cNvSpPr txBox="1"/>
            <p:nvPr/>
          </p:nvSpPr>
          <p:spPr>
            <a:xfrm>
              <a:off x="3689151" y="1319120"/>
              <a:ext cx="1238860" cy="1569660"/>
            </a:xfrm>
            <a:prstGeom prst="rect">
              <a:avLst/>
            </a:prstGeom>
            <a:noFill/>
          </p:spPr>
          <p:txBody>
            <a:bodyPr wrap="square" rtlCol="0">
              <a:spAutoFit/>
            </a:bodyPr>
            <a:lstStyle/>
            <a:p>
              <a:pPr algn="ctr"/>
              <a:r>
                <a:rPr lang="ru-RU" sz="9600" smtClean="0"/>
                <a:t>?</a:t>
              </a:r>
              <a:endParaRPr lang="ru-RU" sz="9600"/>
            </a:p>
          </p:txBody>
        </p:sp>
        <p:sp>
          <p:nvSpPr>
            <p:cNvPr id="31" name="TextBox 30"/>
            <p:cNvSpPr txBox="1"/>
            <p:nvPr/>
          </p:nvSpPr>
          <p:spPr>
            <a:xfrm>
              <a:off x="7279250" y="1320159"/>
              <a:ext cx="1362746" cy="1569660"/>
            </a:xfrm>
            <a:prstGeom prst="rect">
              <a:avLst/>
            </a:prstGeom>
            <a:noFill/>
          </p:spPr>
          <p:txBody>
            <a:bodyPr wrap="square" rtlCol="0">
              <a:spAutoFit/>
            </a:bodyPr>
            <a:lstStyle/>
            <a:p>
              <a:pPr algn="ctr"/>
              <a:r>
                <a:rPr lang="ru-RU" sz="9600" dirty="0" smtClean="0"/>
                <a:t>?</a:t>
              </a:r>
              <a:endParaRPr lang="ru-RU" sz="9600" dirty="0"/>
            </a:p>
          </p:txBody>
        </p:sp>
      </p:grpSp>
      <p:pic>
        <p:nvPicPr>
          <p:cNvPr id="36" name="Рисунок 35"/>
          <p:cNvPicPr>
            <a:picLocks noChangeAspect="1"/>
          </p:cNvPicPr>
          <p:nvPr/>
        </p:nvPicPr>
        <p:blipFill rotWithShape="1">
          <a:blip r:embed="rId2"/>
          <a:srcRect t="14786" r="94823"/>
          <a:stretch/>
        </p:blipFill>
        <p:spPr>
          <a:xfrm>
            <a:off x="2138476" y="762000"/>
            <a:ext cx="482803" cy="4286856"/>
          </a:xfrm>
          <a:prstGeom prst="rect">
            <a:avLst/>
          </a:prstGeom>
        </p:spPr>
      </p:pic>
      <p:grpSp>
        <p:nvGrpSpPr>
          <p:cNvPr id="40" name="Группа 39"/>
          <p:cNvGrpSpPr/>
          <p:nvPr/>
        </p:nvGrpSpPr>
        <p:grpSpPr>
          <a:xfrm>
            <a:off x="212417" y="938120"/>
            <a:ext cx="2714101" cy="2925690"/>
            <a:chOff x="212417" y="938120"/>
            <a:chExt cx="2714101" cy="2925690"/>
          </a:xfrm>
        </p:grpSpPr>
        <p:grpSp>
          <p:nvGrpSpPr>
            <p:cNvPr id="39" name="Группа 38"/>
            <p:cNvGrpSpPr/>
            <p:nvPr/>
          </p:nvGrpSpPr>
          <p:grpSpPr>
            <a:xfrm>
              <a:off x="212417" y="938120"/>
              <a:ext cx="2714101" cy="2925690"/>
              <a:chOff x="212417" y="938120"/>
              <a:chExt cx="2714101" cy="2925690"/>
            </a:xfrm>
          </p:grpSpPr>
          <p:sp>
            <p:nvSpPr>
              <p:cNvPr id="32" name="Прямоугольник 31"/>
              <p:cNvSpPr/>
              <p:nvPr/>
            </p:nvSpPr>
            <p:spPr>
              <a:xfrm>
                <a:off x="212417" y="938120"/>
                <a:ext cx="1877578"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u-RU" sz="2000" b="1" dirty="0">
                    <a:solidFill>
                      <a:schemeClr val="tx1"/>
                    </a:solidFill>
                  </a:rPr>
                  <a:t>Загрязнение </a:t>
                </a:r>
                <a:r>
                  <a:rPr lang="ru-RU" sz="2000" b="1" dirty="0" smtClean="0">
                    <a:solidFill>
                      <a:schemeClr val="tx1"/>
                    </a:solidFill>
                  </a:rPr>
                  <a:t>воздуха / </a:t>
                </a:r>
              </a:p>
              <a:p>
                <a:pPr algn="ctr"/>
                <a:r>
                  <a:rPr lang="de-DE" sz="2000" b="1" dirty="0" smtClean="0">
                    <a:solidFill>
                      <a:schemeClr val="tx1"/>
                    </a:solidFill>
                  </a:rPr>
                  <a:t>Air </a:t>
                </a:r>
                <a:r>
                  <a:rPr lang="de-DE" sz="2000" b="1" dirty="0" err="1">
                    <a:solidFill>
                      <a:schemeClr val="tx1"/>
                    </a:solidFill>
                  </a:rPr>
                  <a:t>pollution</a:t>
                </a:r>
                <a:endParaRPr lang="ru-RU" sz="2000" b="1" dirty="0">
                  <a:solidFill>
                    <a:schemeClr val="tx1"/>
                  </a:solidFill>
                </a:endParaRPr>
              </a:p>
            </p:txBody>
          </p:sp>
          <p:sp>
            <p:nvSpPr>
              <p:cNvPr id="34" name="Прямоугольник 33"/>
              <p:cNvSpPr/>
              <p:nvPr/>
            </p:nvSpPr>
            <p:spPr>
              <a:xfrm>
                <a:off x="212417" y="2548823"/>
                <a:ext cx="188596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ru-RU" sz="2000" b="1" dirty="0" smtClean="0">
                    <a:solidFill>
                      <a:schemeClr val="tx1"/>
                    </a:solidFill>
                  </a:rPr>
                  <a:t>Микроклимат/ </a:t>
                </a:r>
              </a:p>
              <a:p>
                <a:pPr algn="ctr"/>
                <a:r>
                  <a:rPr lang="de-DE" sz="2000" b="1" dirty="0" err="1">
                    <a:solidFill>
                      <a:schemeClr val="tx1"/>
                    </a:solidFill>
                  </a:rPr>
                  <a:t>Microclimate</a:t>
                </a:r>
                <a:endParaRPr lang="ru-RU" sz="2000" b="1" dirty="0">
                  <a:solidFill>
                    <a:schemeClr val="tx1"/>
                  </a:solidFill>
                </a:endParaRPr>
              </a:p>
            </p:txBody>
          </p:sp>
          <p:sp>
            <p:nvSpPr>
              <p:cNvPr id="33" name="Фигура, имеющая форму буквы L 32"/>
              <p:cNvSpPr/>
              <p:nvPr/>
            </p:nvSpPr>
            <p:spPr>
              <a:xfrm rot="18898420">
                <a:off x="1755502" y="1761759"/>
                <a:ext cx="492445" cy="311714"/>
              </a:xfrm>
              <a:prstGeom prst="corner">
                <a:avLst/>
              </a:prstGeom>
              <a:solidFill>
                <a:srgbClr val="66FF33"/>
              </a:solidFill>
              <a:ln>
                <a:solidFill>
                  <a:schemeClr val="tx1">
                    <a:lumMod val="65000"/>
                    <a:lumOff val="3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8" name="TextBox 37"/>
              <p:cNvSpPr txBox="1"/>
              <p:nvPr/>
            </p:nvSpPr>
            <p:spPr>
              <a:xfrm rot="946145">
                <a:off x="1737798" y="2755814"/>
                <a:ext cx="1188720" cy="110799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ru-RU" sz="6600" b="1" dirty="0" smtClean="0">
                    <a:ln/>
                    <a:solidFill>
                      <a:srgbClr val="FF0000"/>
                    </a:solidFill>
                  </a:rPr>
                  <a:t>?</a:t>
                </a:r>
                <a:endParaRPr lang="ru-RU" sz="6600" b="1" dirty="0">
                  <a:ln/>
                  <a:solidFill>
                    <a:srgbClr val="FF0000"/>
                  </a:solidFill>
                </a:endParaRPr>
              </a:p>
            </p:txBody>
          </p:sp>
        </p:grpSp>
        <p:sp>
          <p:nvSpPr>
            <p:cNvPr id="41" name="TextBox 40"/>
            <p:cNvSpPr txBox="1"/>
            <p:nvPr/>
          </p:nvSpPr>
          <p:spPr>
            <a:xfrm rot="946145">
              <a:off x="1737797" y="1246516"/>
              <a:ext cx="1188720"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ru-RU" sz="5400" b="1" dirty="0" smtClean="0">
                  <a:ln/>
                  <a:solidFill>
                    <a:srgbClr val="FF0000"/>
                  </a:solidFill>
                </a:rPr>
                <a:t>?</a:t>
              </a:r>
              <a:endParaRPr lang="ru-RU" sz="5400" b="1" dirty="0">
                <a:ln/>
                <a:solidFill>
                  <a:srgbClr val="FF0000"/>
                </a:solidFill>
              </a:endParaRPr>
            </a:p>
          </p:txBody>
        </p:sp>
      </p:grpSp>
    </p:spTree>
    <p:extLst>
      <p:ext uri="{BB962C8B-B14F-4D97-AF65-F5344CB8AC3E}">
        <p14:creationId xmlns:p14="http://schemas.microsoft.com/office/powerpoint/2010/main" val="3295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8000"/>
                            </p:stCondLst>
                            <p:childTnLst>
                              <p:par>
                                <p:cTn id="10" presetID="22" presetClass="entr" presetSubtype="4" fill="hold" grpId="0" nodeType="afterEffect">
                                  <p:stCondLst>
                                    <p:cond delay="10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2750"/>
                                        <p:tgtEl>
                                          <p:spTgt spid="14"/>
                                        </p:tgtEl>
                                      </p:cBhvr>
                                    </p:animEffect>
                                  </p:childTnLst>
                                </p:cTn>
                              </p:par>
                            </p:childTnLst>
                          </p:cTn>
                        </p:par>
                        <p:par>
                          <p:cTn id="13" fill="hold">
                            <p:stCondLst>
                              <p:cond delay="11750"/>
                            </p:stCondLst>
                            <p:childTnLst>
                              <p:par>
                                <p:cTn id="14" presetID="2" presetClass="entr" presetSubtype="2" fill="hold" nodeType="afterEffect">
                                  <p:stCondLst>
                                    <p:cond delay="300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1+#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par>
                          <p:cTn id="18" fill="hold">
                            <p:stCondLst>
                              <p:cond delay="15250"/>
                            </p:stCondLst>
                            <p:childTnLst>
                              <p:par>
                                <p:cTn id="19" presetID="10" presetClass="entr" presetSubtype="0" fill="hold" nodeType="afterEffect">
                                  <p:stCondLst>
                                    <p:cond delay="60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3000"/>
                                        <p:tgtEl>
                                          <p:spTgt spid="30"/>
                                        </p:tgtEl>
                                      </p:cBhvr>
                                    </p:animEffect>
                                  </p:childTnLst>
                                </p:cTn>
                              </p:par>
                            </p:childTnLst>
                          </p:cTn>
                        </p:par>
                        <p:par>
                          <p:cTn id="22" fill="hold">
                            <p:stCondLst>
                              <p:cond delay="24250"/>
                            </p:stCondLst>
                            <p:childTnLst>
                              <p:par>
                                <p:cTn id="23" presetID="10" presetClass="entr" presetSubtype="0" fill="hold" nodeType="afterEffect">
                                  <p:stCondLst>
                                    <p:cond delay="500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20</a:t>
            </a:fld>
            <a:endParaRPr lang="ru-RU" sz="1600" b="1">
              <a:solidFill>
                <a:schemeClr val="tx1"/>
              </a:solidFill>
            </a:endParaRPr>
          </a:p>
        </p:txBody>
      </p:sp>
      <p:grpSp>
        <p:nvGrpSpPr>
          <p:cNvPr id="3" name="Группа 2"/>
          <p:cNvGrpSpPr/>
          <p:nvPr/>
        </p:nvGrpSpPr>
        <p:grpSpPr>
          <a:xfrm>
            <a:off x="552008" y="273662"/>
            <a:ext cx="11225180" cy="5339949"/>
            <a:chOff x="4448558" y="164189"/>
            <a:chExt cx="10264307" cy="4882851"/>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4448558" y="164189"/>
              <a:ext cx="4279393" cy="4279395"/>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0433472" y="164189"/>
              <a:ext cx="4279393" cy="4279393"/>
            </a:xfrm>
            <a:prstGeom prst="rect">
              <a:avLst/>
            </a:prstGeom>
            <a:noFill/>
            <a:ln>
              <a:noFill/>
            </a:ln>
          </p:spPr>
        </p:pic>
        <p:sp>
          <p:nvSpPr>
            <p:cNvPr id="6" name="Прямоугольник 5"/>
            <p:cNvSpPr/>
            <p:nvPr/>
          </p:nvSpPr>
          <p:spPr>
            <a:xfrm>
              <a:off x="5831202" y="2666329"/>
              <a:ext cx="576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89870" y="3189733"/>
              <a:ext cx="1332000" cy="75986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marL="1588" indent="-1588">
                <a:buFont typeface="Calibri" pitchFamily="34" charset="0"/>
                <a:buChar char="●"/>
              </a:pPr>
              <a:r>
                <a:rPr lang="ru-RU" sz="1200" dirty="0">
                  <a:latin typeface="Times New Roman" pitchFamily="18" charset="0"/>
                  <a:cs typeface="Times New Roman" pitchFamily="18" charset="0"/>
                </a:rPr>
                <a:t>  Модельные территории</a:t>
              </a:r>
            </a:p>
            <a:p>
              <a:pPr marL="1588" indent="7938">
                <a:buFont typeface="Calibri" pitchFamily="34" charset="0"/>
                <a:buChar char="□"/>
              </a:pPr>
              <a:r>
                <a:rPr lang="ru-RU" sz="1200" dirty="0">
                  <a:latin typeface="Times New Roman" pitchFamily="18" charset="0"/>
                  <a:cs typeface="Times New Roman" pitchFamily="18" charset="0"/>
                </a:rPr>
                <a:t>  Объекты</a:t>
              </a:r>
            </a:p>
            <a:p>
              <a:pPr marL="1588"/>
              <a:r>
                <a:rPr lang="ru-RU" sz="1200" dirty="0">
                  <a:latin typeface="Times New Roman" pitchFamily="18" charset="0"/>
                  <a:cs typeface="Times New Roman" pitchFamily="18" charset="0"/>
                </a:rPr>
                <a:t>▲ Факторы</a:t>
              </a:r>
            </a:p>
          </p:txBody>
        </p:sp>
        <p:sp>
          <p:nvSpPr>
            <p:cNvPr id="8" name="Прямоугольник 7"/>
            <p:cNvSpPr/>
            <p:nvPr/>
          </p:nvSpPr>
          <p:spPr>
            <a:xfrm>
              <a:off x="4795990" y="4903024"/>
              <a:ext cx="7559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1015605" y="3239229"/>
              <a:ext cx="1685532" cy="724205"/>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marL="1588" indent="-1588">
                <a:buFont typeface="Calibri" pitchFamily="34" charset="0"/>
                <a:buChar char="●"/>
              </a:pPr>
              <a:r>
                <a:rPr lang="ru-RU" sz="1100" dirty="0">
                  <a:latin typeface="Times New Roman" pitchFamily="18" charset="0"/>
                  <a:cs typeface="Times New Roman" pitchFamily="18" charset="0"/>
                </a:rPr>
                <a:t>  Модельные территории</a:t>
              </a:r>
            </a:p>
            <a:p>
              <a:pPr marL="1588" indent="7938">
                <a:buFont typeface="Calibri" pitchFamily="34" charset="0"/>
                <a:buChar char="□"/>
              </a:pPr>
              <a:r>
                <a:rPr lang="ru-RU" sz="1100" dirty="0">
                  <a:latin typeface="Times New Roman" pitchFamily="18" charset="0"/>
                  <a:cs typeface="Times New Roman" pitchFamily="18" charset="0"/>
                </a:rPr>
                <a:t>  Объекты</a:t>
              </a:r>
            </a:p>
            <a:p>
              <a:pPr marL="1588"/>
              <a:r>
                <a:rPr lang="ru-RU" sz="1100" dirty="0">
                  <a:latin typeface="Times New Roman" pitchFamily="18" charset="0"/>
                  <a:cs typeface="Times New Roman" pitchFamily="18" charset="0"/>
                </a:rPr>
                <a:t>▲ Факторы</a:t>
              </a:r>
            </a:p>
          </p:txBody>
        </p:sp>
      </p:grpSp>
      <p:sp>
        <p:nvSpPr>
          <p:cNvPr id="11" name="TextBox 10"/>
          <p:cNvSpPr txBox="1"/>
          <p:nvPr/>
        </p:nvSpPr>
        <p:spPr>
          <a:xfrm>
            <a:off x="3962400" y="1703376"/>
            <a:ext cx="670560" cy="261610"/>
          </a:xfrm>
          <a:prstGeom prst="rect">
            <a:avLst/>
          </a:prstGeom>
          <a:solidFill>
            <a:schemeClr val="bg1"/>
          </a:solidFill>
        </p:spPr>
        <p:txBody>
          <a:bodyPr wrap="square" rtlCol="0">
            <a:spAutoFit/>
          </a:bodyPr>
          <a:lstStyle/>
          <a:p>
            <a:r>
              <a:rPr lang="en-US" sz="1100" i="1" dirty="0" err="1">
                <a:latin typeface="Times New Roman" charset="0"/>
                <a:ea typeface="Times New Roman" charset="0"/>
                <a:cs typeface="Times New Roman" charset="0"/>
              </a:rPr>
              <a:t>StBl</a:t>
            </a:r>
            <a:r>
              <a:rPr lang="ru-RU" sz="1100" dirty="0">
                <a:latin typeface="Times New Roman" charset="0"/>
                <a:ea typeface="Times New Roman" charset="0"/>
                <a:cs typeface="Times New Roman" charset="0"/>
              </a:rPr>
              <a:t> </a:t>
            </a:r>
          </a:p>
        </p:txBody>
      </p:sp>
      <p:sp>
        <p:nvSpPr>
          <p:cNvPr id="12" name="Прямоугольник 11"/>
          <p:cNvSpPr/>
          <p:nvPr/>
        </p:nvSpPr>
        <p:spPr>
          <a:xfrm>
            <a:off x="122830" y="5092994"/>
            <a:ext cx="5860812" cy="1477328"/>
          </a:xfrm>
          <a:prstGeom prst="rect">
            <a:avLst/>
          </a:prstGeom>
        </p:spPr>
        <p:txBody>
          <a:bodyPr wrap="square">
            <a:spAutoFit/>
          </a:bodyPr>
          <a:lstStyle/>
          <a:p>
            <a:r>
              <a:rPr lang="ru-RU" dirty="0"/>
              <a:t>Канонический анализ соответствия (</a:t>
            </a:r>
            <a:r>
              <a:rPr lang="ru-RU" dirty="0" err="1"/>
              <a:t>CCA</a:t>
            </a:r>
            <a:r>
              <a:rPr lang="ru-RU" dirty="0"/>
              <a:t>) </a:t>
            </a:r>
            <a:r>
              <a:rPr lang="ru-RU" dirty="0" err="1"/>
              <a:t>ординации</a:t>
            </a:r>
            <a:r>
              <a:rPr lang="ru-RU" dirty="0"/>
              <a:t> функциональных (экологических) групп (а) и видов лишайников (b): </a:t>
            </a:r>
            <a:r>
              <a:rPr lang="ru-RU" dirty="0" smtClean="0"/>
              <a:t>NH</a:t>
            </a:r>
            <a:r>
              <a:rPr lang="ru-RU" baseline="-25000" dirty="0" smtClean="0"/>
              <a:t>3</a:t>
            </a:r>
            <a:r>
              <a:rPr lang="ru-RU" dirty="0" smtClean="0"/>
              <a:t> </a:t>
            </a:r>
            <a:r>
              <a:rPr lang="ru-RU" dirty="0"/>
              <a:t>– концентрация аммиака, </a:t>
            </a:r>
            <a:r>
              <a:rPr lang="ru-RU" dirty="0" err="1"/>
              <a:t>Lt</a:t>
            </a:r>
            <a:r>
              <a:rPr lang="ru-RU" dirty="0"/>
              <a:t> – температура воздуха, </a:t>
            </a:r>
            <a:r>
              <a:rPr lang="ru-RU" dirty="0" err="1"/>
              <a:t>RL</a:t>
            </a:r>
            <a:r>
              <a:rPr lang="ru-RU" dirty="0"/>
              <a:t> – относительная влажность воздуха, </a:t>
            </a:r>
            <a:r>
              <a:rPr lang="ru-RU" dirty="0" err="1"/>
              <a:t>Tp</a:t>
            </a:r>
            <a:r>
              <a:rPr lang="ru-RU" dirty="0"/>
              <a:t> – температура точки росы</a:t>
            </a:r>
          </a:p>
        </p:txBody>
      </p:sp>
      <p:sp>
        <p:nvSpPr>
          <p:cNvPr id="13" name="TextBox 12"/>
          <p:cNvSpPr txBox="1"/>
          <p:nvPr/>
        </p:nvSpPr>
        <p:spPr>
          <a:xfrm>
            <a:off x="1253354" y="2187475"/>
            <a:ext cx="505346" cy="276999"/>
          </a:xfrm>
          <a:prstGeom prst="rect">
            <a:avLst/>
          </a:prstGeom>
          <a:solidFill>
            <a:schemeClr val="bg1"/>
          </a:solid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NH</a:t>
            </a:r>
            <a:r>
              <a:rPr lang="ru-RU" sz="1200" b="1" baseline="-25000" dirty="0" smtClean="0">
                <a:latin typeface="Times New Roman" panose="02020603050405020304" pitchFamily="18" charset="0"/>
                <a:cs typeface="Times New Roman" panose="02020603050405020304" pitchFamily="18" charset="0"/>
              </a:rPr>
              <a:t>3</a:t>
            </a:r>
            <a:endParaRPr lang="ru-RU" sz="1200" b="1" baseline="-25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733816" y="1834181"/>
            <a:ext cx="505346" cy="276999"/>
          </a:xfrm>
          <a:prstGeom prst="rect">
            <a:avLst/>
          </a:prstGeom>
          <a:solidFill>
            <a:schemeClr val="bg1"/>
          </a:solid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NH</a:t>
            </a:r>
            <a:r>
              <a:rPr lang="ru-RU" sz="1200" b="1" baseline="-25000" dirty="0" smtClean="0">
                <a:latin typeface="Times New Roman" panose="02020603050405020304" pitchFamily="18" charset="0"/>
                <a:cs typeface="Times New Roman" panose="02020603050405020304" pitchFamily="18" charset="0"/>
              </a:rPr>
              <a:t>3</a:t>
            </a:r>
            <a:endParaRPr lang="ru-RU" sz="1200" b="1" baseline="-25000"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7733816" y="2325974"/>
            <a:ext cx="309536" cy="138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983642" y="5227213"/>
            <a:ext cx="5793546" cy="1200329"/>
          </a:xfrm>
          <a:prstGeom prst="rect">
            <a:avLst/>
          </a:prstGeom>
        </p:spPr>
        <p:txBody>
          <a:bodyPr wrap="square">
            <a:spAutoFit/>
          </a:bodyPr>
          <a:lstStyle/>
          <a:p>
            <a:r>
              <a:rPr lang="de-DE" dirty="0" err="1"/>
              <a:t>Canonical</a:t>
            </a:r>
            <a:r>
              <a:rPr lang="de-DE" dirty="0"/>
              <a:t> </a:t>
            </a:r>
            <a:r>
              <a:rPr lang="de-DE" dirty="0" err="1"/>
              <a:t>Correspondence</a:t>
            </a:r>
            <a:r>
              <a:rPr lang="de-DE" dirty="0"/>
              <a:t> </a:t>
            </a:r>
            <a:r>
              <a:rPr lang="de-DE" dirty="0" smtClean="0"/>
              <a:t>Analysis (</a:t>
            </a:r>
            <a:r>
              <a:rPr lang="de-DE" dirty="0" err="1"/>
              <a:t>CCA</a:t>
            </a:r>
            <a:r>
              <a:rPr lang="de-DE" dirty="0"/>
              <a:t>) </a:t>
            </a:r>
            <a:r>
              <a:rPr lang="de-DE" dirty="0" err="1"/>
              <a:t>of</a:t>
            </a:r>
            <a:r>
              <a:rPr lang="de-DE" dirty="0"/>
              <a:t> </a:t>
            </a:r>
            <a:r>
              <a:rPr lang="de-DE" dirty="0" err="1"/>
              <a:t>ordination</a:t>
            </a:r>
            <a:r>
              <a:rPr lang="de-DE" dirty="0"/>
              <a:t> </a:t>
            </a:r>
            <a:r>
              <a:rPr lang="de-DE" dirty="0" err="1"/>
              <a:t>of</a:t>
            </a:r>
            <a:r>
              <a:rPr lang="de-DE" dirty="0"/>
              <a:t> </a:t>
            </a:r>
            <a:r>
              <a:rPr lang="de-DE" dirty="0" err="1"/>
              <a:t>functional</a:t>
            </a:r>
            <a:r>
              <a:rPr lang="de-DE" dirty="0"/>
              <a:t> (</a:t>
            </a:r>
            <a:r>
              <a:rPr lang="de-DE" dirty="0" err="1"/>
              <a:t>ecological</a:t>
            </a:r>
            <a:r>
              <a:rPr lang="de-DE" dirty="0"/>
              <a:t>) </a:t>
            </a:r>
            <a:r>
              <a:rPr lang="de-DE" dirty="0" err="1"/>
              <a:t>groups</a:t>
            </a:r>
            <a:r>
              <a:rPr lang="de-DE" dirty="0"/>
              <a:t> (a) </a:t>
            </a:r>
            <a:r>
              <a:rPr lang="de-DE" dirty="0" err="1"/>
              <a:t>and</a:t>
            </a:r>
            <a:r>
              <a:rPr lang="de-DE" dirty="0"/>
              <a:t> </a:t>
            </a:r>
            <a:r>
              <a:rPr lang="de-DE" dirty="0" err="1"/>
              <a:t>lichen</a:t>
            </a:r>
            <a:r>
              <a:rPr lang="de-DE" dirty="0"/>
              <a:t> </a:t>
            </a:r>
            <a:r>
              <a:rPr lang="de-DE" dirty="0" err="1"/>
              <a:t>species</a:t>
            </a:r>
            <a:r>
              <a:rPr lang="de-DE" dirty="0"/>
              <a:t> (b): NH</a:t>
            </a:r>
            <a:r>
              <a:rPr lang="de-DE" baseline="-25000" dirty="0"/>
              <a:t>3</a:t>
            </a:r>
            <a:r>
              <a:rPr lang="de-DE" dirty="0"/>
              <a:t> - </a:t>
            </a:r>
            <a:r>
              <a:rPr lang="de-DE" dirty="0" err="1"/>
              <a:t>ammonia</a:t>
            </a:r>
            <a:r>
              <a:rPr lang="de-DE" dirty="0"/>
              <a:t> </a:t>
            </a:r>
            <a:r>
              <a:rPr lang="de-DE" dirty="0" err="1"/>
              <a:t>concentration</a:t>
            </a:r>
            <a:r>
              <a:rPr lang="de-DE" dirty="0"/>
              <a:t>, </a:t>
            </a:r>
            <a:r>
              <a:rPr lang="de-DE" dirty="0" err="1"/>
              <a:t>Lt</a:t>
            </a:r>
            <a:r>
              <a:rPr lang="de-DE" dirty="0"/>
              <a:t> - </a:t>
            </a:r>
            <a:r>
              <a:rPr lang="de-DE" dirty="0" err="1"/>
              <a:t>air</a:t>
            </a:r>
            <a:r>
              <a:rPr lang="de-DE" dirty="0"/>
              <a:t> </a:t>
            </a:r>
            <a:r>
              <a:rPr lang="de-DE" dirty="0" err="1"/>
              <a:t>temperature</a:t>
            </a:r>
            <a:r>
              <a:rPr lang="de-DE" dirty="0"/>
              <a:t>, </a:t>
            </a:r>
            <a:r>
              <a:rPr lang="de-DE" dirty="0" err="1"/>
              <a:t>RL</a:t>
            </a:r>
            <a:r>
              <a:rPr lang="de-DE" dirty="0"/>
              <a:t> - relative </a:t>
            </a:r>
            <a:r>
              <a:rPr lang="de-DE" dirty="0" err="1"/>
              <a:t>air</a:t>
            </a:r>
            <a:r>
              <a:rPr lang="de-DE" dirty="0"/>
              <a:t> </a:t>
            </a:r>
            <a:r>
              <a:rPr lang="de-DE" dirty="0" err="1"/>
              <a:t>humidity</a:t>
            </a:r>
            <a:r>
              <a:rPr lang="de-DE" dirty="0"/>
              <a:t>, </a:t>
            </a:r>
            <a:r>
              <a:rPr lang="de-DE" dirty="0" err="1"/>
              <a:t>Tp</a:t>
            </a:r>
            <a:r>
              <a:rPr lang="de-DE" dirty="0"/>
              <a:t> - </a:t>
            </a:r>
            <a:r>
              <a:rPr lang="de-DE" dirty="0" err="1"/>
              <a:t>dew</a:t>
            </a:r>
            <a:r>
              <a:rPr lang="de-DE" dirty="0"/>
              <a:t> </a:t>
            </a:r>
            <a:r>
              <a:rPr lang="de-DE" dirty="0" err="1"/>
              <a:t>point</a:t>
            </a:r>
            <a:r>
              <a:rPr lang="de-DE" dirty="0"/>
              <a:t> </a:t>
            </a:r>
            <a:r>
              <a:rPr lang="de-DE" dirty="0" err="1"/>
              <a:t>temperature</a:t>
            </a:r>
            <a:endParaRPr lang="ru-RU" dirty="0"/>
          </a:p>
        </p:txBody>
      </p:sp>
      <p:sp>
        <p:nvSpPr>
          <p:cNvPr id="17" name="Прямоугольник 16"/>
          <p:cNvSpPr/>
          <p:nvPr/>
        </p:nvSpPr>
        <p:spPr>
          <a:xfrm>
            <a:off x="5320717" y="474799"/>
            <a:ext cx="1716707"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dirty="0" smtClean="0">
                <a:solidFill>
                  <a:schemeClr val="tx1"/>
                </a:solidFill>
              </a:rPr>
              <a:t>Отрицательное воздействие аммиака</a:t>
            </a:r>
          </a:p>
          <a:p>
            <a:pPr algn="ctr"/>
            <a:endParaRPr lang="ru-RU" dirty="0" smtClean="0">
              <a:solidFill>
                <a:schemeClr val="tx1"/>
              </a:solidFill>
            </a:endParaRPr>
          </a:p>
          <a:p>
            <a:pPr algn="ctr"/>
            <a:r>
              <a:rPr lang="de-DE" dirty="0">
                <a:solidFill>
                  <a:schemeClr val="tx1"/>
                </a:solidFill>
              </a:rPr>
              <a:t>Negative </a:t>
            </a:r>
            <a:r>
              <a:rPr lang="de-DE" dirty="0" err="1">
                <a:solidFill>
                  <a:schemeClr val="tx1"/>
                </a:solidFill>
              </a:rPr>
              <a:t>effects</a:t>
            </a:r>
            <a:r>
              <a:rPr lang="de-DE" dirty="0">
                <a:solidFill>
                  <a:schemeClr val="tx1"/>
                </a:solidFill>
              </a:rPr>
              <a:t> </a:t>
            </a:r>
            <a:r>
              <a:rPr lang="de-DE" dirty="0" err="1">
                <a:solidFill>
                  <a:schemeClr val="tx1"/>
                </a:solidFill>
              </a:rPr>
              <a:t>of</a:t>
            </a:r>
            <a:r>
              <a:rPr lang="de-DE" dirty="0">
                <a:solidFill>
                  <a:schemeClr val="tx1"/>
                </a:solidFill>
              </a:rPr>
              <a:t> </a:t>
            </a:r>
            <a:r>
              <a:rPr lang="de-DE" dirty="0" err="1">
                <a:solidFill>
                  <a:schemeClr val="tx1"/>
                </a:solidFill>
              </a:rPr>
              <a:t>ammonia</a:t>
            </a:r>
            <a:r>
              <a:rPr lang="ru-RU" dirty="0" smtClean="0">
                <a:solidFill>
                  <a:schemeClr val="tx1"/>
                </a:solidFill>
              </a:rPr>
              <a:t> </a:t>
            </a:r>
            <a:endParaRPr lang="ru-RU" dirty="0">
              <a:solidFill>
                <a:schemeClr val="tx1"/>
              </a:solidFill>
            </a:endParaRPr>
          </a:p>
        </p:txBody>
      </p:sp>
      <p:sp>
        <p:nvSpPr>
          <p:cNvPr id="18" name="Овал 17"/>
          <p:cNvSpPr/>
          <p:nvPr/>
        </p:nvSpPr>
        <p:spPr>
          <a:xfrm>
            <a:off x="2933321" y="346401"/>
            <a:ext cx="2170942" cy="4067032"/>
          </a:xfrm>
          <a:prstGeom prst="ellipse">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9976513" y="326445"/>
            <a:ext cx="1800675" cy="4067032"/>
          </a:xfrm>
          <a:prstGeom prst="ellipse">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64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21</a:t>
            </a:fld>
            <a:endParaRPr lang="ru-RU" sz="1600" b="1">
              <a:solidFill>
                <a:schemeClr val="tx1"/>
              </a:solidFill>
            </a:endParaRPr>
          </a:p>
        </p:txBody>
      </p:sp>
      <p:grpSp>
        <p:nvGrpSpPr>
          <p:cNvPr id="3" name="Группа 2"/>
          <p:cNvGrpSpPr/>
          <p:nvPr/>
        </p:nvGrpSpPr>
        <p:grpSpPr>
          <a:xfrm>
            <a:off x="552008" y="273662"/>
            <a:ext cx="11225180" cy="5339949"/>
            <a:chOff x="4448558" y="164189"/>
            <a:chExt cx="10264307" cy="4882851"/>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4448558" y="164189"/>
              <a:ext cx="4279393" cy="4279395"/>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10433472" y="164189"/>
              <a:ext cx="4279393" cy="4279393"/>
            </a:xfrm>
            <a:prstGeom prst="rect">
              <a:avLst/>
            </a:prstGeom>
            <a:noFill/>
            <a:ln>
              <a:noFill/>
            </a:ln>
          </p:spPr>
        </p:pic>
        <p:sp>
          <p:nvSpPr>
            <p:cNvPr id="6" name="Прямоугольник 5"/>
            <p:cNvSpPr/>
            <p:nvPr/>
          </p:nvSpPr>
          <p:spPr>
            <a:xfrm>
              <a:off x="5831202" y="2666329"/>
              <a:ext cx="576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5089870" y="3189733"/>
              <a:ext cx="1332000" cy="759864"/>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marL="1588" indent="-1588">
                <a:buFont typeface="Calibri" pitchFamily="34" charset="0"/>
                <a:buChar char="●"/>
              </a:pPr>
              <a:r>
                <a:rPr lang="ru-RU" sz="1200" dirty="0">
                  <a:latin typeface="Times New Roman" pitchFamily="18" charset="0"/>
                  <a:cs typeface="Times New Roman" pitchFamily="18" charset="0"/>
                </a:rPr>
                <a:t>  Модельные территории</a:t>
              </a:r>
            </a:p>
            <a:p>
              <a:pPr marL="1588" indent="7938">
                <a:buFont typeface="Calibri" pitchFamily="34" charset="0"/>
                <a:buChar char="□"/>
              </a:pPr>
              <a:r>
                <a:rPr lang="ru-RU" sz="1200" dirty="0">
                  <a:latin typeface="Times New Roman" pitchFamily="18" charset="0"/>
                  <a:cs typeface="Times New Roman" pitchFamily="18" charset="0"/>
                </a:rPr>
                <a:t>  Объекты</a:t>
              </a:r>
            </a:p>
            <a:p>
              <a:pPr marL="1588"/>
              <a:r>
                <a:rPr lang="ru-RU" sz="1200" dirty="0">
                  <a:latin typeface="Times New Roman" pitchFamily="18" charset="0"/>
                  <a:cs typeface="Times New Roman" pitchFamily="18" charset="0"/>
                </a:rPr>
                <a:t>▲ Факторы</a:t>
              </a:r>
            </a:p>
          </p:txBody>
        </p:sp>
        <p:sp>
          <p:nvSpPr>
            <p:cNvPr id="8" name="Прямоугольник 7"/>
            <p:cNvSpPr/>
            <p:nvPr/>
          </p:nvSpPr>
          <p:spPr>
            <a:xfrm>
              <a:off x="4795990" y="4903024"/>
              <a:ext cx="75596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1015605" y="3239229"/>
              <a:ext cx="1685532" cy="724205"/>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pPr marL="1588" indent="-1588">
                <a:buFont typeface="Calibri" pitchFamily="34" charset="0"/>
                <a:buChar char="●"/>
              </a:pPr>
              <a:r>
                <a:rPr lang="ru-RU" sz="1100" dirty="0">
                  <a:latin typeface="Times New Roman" pitchFamily="18" charset="0"/>
                  <a:cs typeface="Times New Roman" pitchFamily="18" charset="0"/>
                </a:rPr>
                <a:t>  Модельные территории</a:t>
              </a:r>
            </a:p>
            <a:p>
              <a:pPr marL="1588" indent="7938">
                <a:buFont typeface="Calibri" pitchFamily="34" charset="0"/>
                <a:buChar char="□"/>
              </a:pPr>
              <a:r>
                <a:rPr lang="ru-RU" sz="1100" dirty="0">
                  <a:latin typeface="Times New Roman" pitchFamily="18" charset="0"/>
                  <a:cs typeface="Times New Roman" pitchFamily="18" charset="0"/>
                </a:rPr>
                <a:t>  Объекты</a:t>
              </a:r>
            </a:p>
            <a:p>
              <a:pPr marL="1588"/>
              <a:r>
                <a:rPr lang="ru-RU" sz="1100" dirty="0">
                  <a:latin typeface="Times New Roman" pitchFamily="18" charset="0"/>
                  <a:cs typeface="Times New Roman" pitchFamily="18" charset="0"/>
                </a:rPr>
                <a:t>▲ Факторы</a:t>
              </a:r>
            </a:p>
          </p:txBody>
        </p:sp>
      </p:grpSp>
      <p:sp>
        <p:nvSpPr>
          <p:cNvPr id="11" name="TextBox 10"/>
          <p:cNvSpPr txBox="1"/>
          <p:nvPr/>
        </p:nvSpPr>
        <p:spPr>
          <a:xfrm>
            <a:off x="3962400" y="1703376"/>
            <a:ext cx="670560" cy="261610"/>
          </a:xfrm>
          <a:prstGeom prst="rect">
            <a:avLst/>
          </a:prstGeom>
          <a:solidFill>
            <a:schemeClr val="bg1"/>
          </a:solidFill>
        </p:spPr>
        <p:txBody>
          <a:bodyPr wrap="square" rtlCol="0">
            <a:spAutoFit/>
          </a:bodyPr>
          <a:lstStyle/>
          <a:p>
            <a:r>
              <a:rPr lang="en-US" sz="1100" i="1" dirty="0" err="1">
                <a:latin typeface="Times New Roman" charset="0"/>
                <a:ea typeface="Times New Roman" charset="0"/>
                <a:cs typeface="Times New Roman" charset="0"/>
              </a:rPr>
              <a:t>StBl</a:t>
            </a:r>
            <a:r>
              <a:rPr lang="ru-RU" sz="1100" dirty="0">
                <a:latin typeface="Times New Roman" charset="0"/>
                <a:ea typeface="Times New Roman" charset="0"/>
                <a:cs typeface="Times New Roman" charset="0"/>
              </a:rPr>
              <a:t> </a:t>
            </a:r>
          </a:p>
        </p:txBody>
      </p:sp>
      <p:sp>
        <p:nvSpPr>
          <p:cNvPr id="12" name="Прямоугольник 11"/>
          <p:cNvSpPr/>
          <p:nvPr/>
        </p:nvSpPr>
        <p:spPr>
          <a:xfrm>
            <a:off x="122830" y="5092994"/>
            <a:ext cx="5860812" cy="1477328"/>
          </a:xfrm>
          <a:prstGeom prst="rect">
            <a:avLst/>
          </a:prstGeom>
        </p:spPr>
        <p:txBody>
          <a:bodyPr wrap="square">
            <a:spAutoFit/>
          </a:bodyPr>
          <a:lstStyle/>
          <a:p>
            <a:r>
              <a:rPr lang="ru-RU" dirty="0"/>
              <a:t>Канонический анализ соответствия (</a:t>
            </a:r>
            <a:r>
              <a:rPr lang="ru-RU" dirty="0" err="1"/>
              <a:t>CCA</a:t>
            </a:r>
            <a:r>
              <a:rPr lang="ru-RU" dirty="0"/>
              <a:t>) </a:t>
            </a:r>
            <a:r>
              <a:rPr lang="ru-RU" dirty="0" err="1"/>
              <a:t>ординации</a:t>
            </a:r>
            <a:r>
              <a:rPr lang="ru-RU" dirty="0"/>
              <a:t> функциональных (экологических) групп (а) и видов лишайников (b): </a:t>
            </a:r>
            <a:r>
              <a:rPr lang="ru-RU" dirty="0" smtClean="0"/>
              <a:t>NH</a:t>
            </a:r>
            <a:r>
              <a:rPr lang="ru-RU" baseline="-25000" dirty="0" smtClean="0"/>
              <a:t>3</a:t>
            </a:r>
            <a:r>
              <a:rPr lang="ru-RU" dirty="0" smtClean="0"/>
              <a:t> </a:t>
            </a:r>
            <a:r>
              <a:rPr lang="ru-RU" dirty="0"/>
              <a:t>– концентрация аммиака, </a:t>
            </a:r>
            <a:r>
              <a:rPr lang="ru-RU" dirty="0" err="1"/>
              <a:t>Lt</a:t>
            </a:r>
            <a:r>
              <a:rPr lang="ru-RU" dirty="0"/>
              <a:t> – температура воздуха, </a:t>
            </a:r>
            <a:r>
              <a:rPr lang="ru-RU" dirty="0" err="1"/>
              <a:t>RL</a:t>
            </a:r>
            <a:r>
              <a:rPr lang="ru-RU" dirty="0"/>
              <a:t> – относительная влажность воздуха, </a:t>
            </a:r>
            <a:r>
              <a:rPr lang="ru-RU" dirty="0" err="1"/>
              <a:t>Tp</a:t>
            </a:r>
            <a:r>
              <a:rPr lang="ru-RU" dirty="0"/>
              <a:t> – температура точки росы</a:t>
            </a:r>
          </a:p>
        </p:txBody>
      </p:sp>
      <p:sp>
        <p:nvSpPr>
          <p:cNvPr id="13" name="TextBox 12"/>
          <p:cNvSpPr txBox="1"/>
          <p:nvPr/>
        </p:nvSpPr>
        <p:spPr>
          <a:xfrm>
            <a:off x="1253354" y="2187475"/>
            <a:ext cx="505346" cy="276999"/>
          </a:xfrm>
          <a:prstGeom prst="rect">
            <a:avLst/>
          </a:prstGeom>
          <a:solidFill>
            <a:schemeClr val="bg1"/>
          </a:solid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NH</a:t>
            </a:r>
            <a:r>
              <a:rPr lang="ru-RU" sz="1200" b="1" baseline="-25000" dirty="0" smtClean="0">
                <a:latin typeface="Times New Roman" panose="02020603050405020304" pitchFamily="18" charset="0"/>
                <a:cs typeface="Times New Roman" panose="02020603050405020304" pitchFamily="18" charset="0"/>
              </a:rPr>
              <a:t>3</a:t>
            </a:r>
            <a:endParaRPr lang="ru-RU" sz="1200" b="1" baseline="-25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733816" y="1834181"/>
            <a:ext cx="505346" cy="276999"/>
          </a:xfrm>
          <a:prstGeom prst="rect">
            <a:avLst/>
          </a:prstGeom>
          <a:solidFill>
            <a:schemeClr val="bg1"/>
          </a:solid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NH</a:t>
            </a:r>
            <a:r>
              <a:rPr lang="ru-RU" sz="1200" b="1" baseline="-25000" dirty="0" smtClean="0">
                <a:latin typeface="Times New Roman" panose="02020603050405020304" pitchFamily="18" charset="0"/>
                <a:cs typeface="Times New Roman" panose="02020603050405020304" pitchFamily="18" charset="0"/>
              </a:rPr>
              <a:t>3</a:t>
            </a:r>
            <a:endParaRPr lang="ru-RU" sz="1200" b="1" baseline="-25000" dirty="0">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7733816" y="2325974"/>
            <a:ext cx="309536" cy="1385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983642" y="5227213"/>
            <a:ext cx="5793546" cy="1200329"/>
          </a:xfrm>
          <a:prstGeom prst="rect">
            <a:avLst/>
          </a:prstGeom>
        </p:spPr>
        <p:txBody>
          <a:bodyPr wrap="square">
            <a:spAutoFit/>
          </a:bodyPr>
          <a:lstStyle/>
          <a:p>
            <a:r>
              <a:rPr lang="de-DE" dirty="0" err="1"/>
              <a:t>Canonical</a:t>
            </a:r>
            <a:r>
              <a:rPr lang="de-DE" dirty="0"/>
              <a:t> </a:t>
            </a:r>
            <a:r>
              <a:rPr lang="de-DE" dirty="0" err="1"/>
              <a:t>Correspondence</a:t>
            </a:r>
            <a:r>
              <a:rPr lang="de-DE" dirty="0"/>
              <a:t> </a:t>
            </a:r>
            <a:r>
              <a:rPr lang="de-DE" dirty="0" smtClean="0"/>
              <a:t>Analysis (</a:t>
            </a:r>
            <a:r>
              <a:rPr lang="de-DE" dirty="0" err="1"/>
              <a:t>CCA</a:t>
            </a:r>
            <a:r>
              <a:rPr lang="de-DE" dirty="0"/>
              <a:t>) </a:t>
            </a:r>
            <a:r>
              <a:rPr lang="de-DE" dirty="0" err="1"/>
              <a:t>of</a:t>
            </a:r>
            <a:r>
              <a:rPr lang="de-DE" dirty="0"/>
              <a:t> </a:t>
            </a:r>
            <a:r>
              <a:rPr lang="de-DE" dirty="0" err="1"/>
              <a:t>ordination</a:t>
            </a:r>
            <a:r>
              <a:rPr lang="de-DE" dirty="0"/>
              <a:t> </a:t>
            </a:r>
            <a:r>
              <a:rPr lang="de-DE" dirty="0" err="1"/>
              <a:t>of</a:t>
            </a:r>
            <a:r>
              <a:rPr lang="de-DE" dirty="0"/>
              <a:t> </a:t>
            </a:r>
            <a:r>
              <a:rPr lang="de-DE" dirty="0" err="1"/>
              <a:t>functional</a:t>
            </a:r>
            <a:r>
              <a:rPr lang="de-DE" dirty="0"/>
              <a:t> (</a:t>
            </a:r>
            <a:r>
              <a:rPr lang="de-DE" dirty="0" err="1"/>
              <a:t>ecological</a:t>
            </a:r>
            <a:r>
              <a:rPr lang="de-DE" dirty="0"/>
              <a:t>) </a:t>
            </a:r>
            <a:r>
              <a:rPr lang="de-DE" dirty="0" err="1"/>
              <a:t>groups</a:t>
            </a:r>
            <a:r>
              <a:rPr lang="de-DE" dirty="0"/>
              <a:t> (a) </a:t>
            </a:r>
            <a:r>
              <a:rPr lang="de-DE" dirty="0" err="1"/>
              <a:t>and</a:t>
            </a:r>
            <a:r>
              <a:rPr lang="de-DE" dirty="0"/>
              <a:t> </a:t>
            </a:r>
            <a:r>
              <a:rPr lang="de-DE" dirty="0" err="1"/>
              <a:t>lichen</a:t>
            </a:r>
            <a:r>
              <a:rPr lang="de-DE" dirty="0"/>
              <a:t> </a:t>
            </a:r>
            <a:r>
              <a:rPr lang="de-DE" dirty="0" err="1"/>
              <a:t>species</a:t>
            </a:r>
            <a:r>
              <a:rPr lang="de-DE" dirty="0"/>
              <a:t> (b): NH</a:t>
            </a:r>
            <a:r>
              <a:rPr lang="de-DE" baseline="-25000" dirty="0"/>
              <a:t>3</a:t>
            </a:r>
            <a:r>
              <a:rPr lang="de-DE" dirty="0"/>
              <a:t> - </a:t>
            </a:r>
            <a:r>
              <a:rPr lang="de-DE" dirty="0" err="1"/>
              <a:t>ammonia</a:t>
            </a:r>
            <a:r>
              <a:rPr lang="de-DE" dirty="0"/>
              <a:t> </a:t>
            </a:r>
            <a:r>
              <a:rPr lang="de-DE" dirty="0" err="1"/>
              <a:t>concentration</a:t>
            </a:r>
            <a:r>
              <a:rPr lang="de-DE" dirty="0"/>
              <a:t>, </a:t>
            </a:r>
            <a:r>
              <a:rPr lang="de-DE" dirty="0" err="1"/>
              <a:t>Lt</a:t>
            </a:r>
            <a:r>
              <a:rPr lang="de-DE" dirty="0"/>
              <a:t> - </a:t>
            </a:r>
            <a:r>
              <a:rPr lang="de-DE" dirty="0" err="1"/>
              <a:t>air</a:t>
            </a:r>
            <a:r>
              <a:rPr lang="de-DE" dirty="0"/>
              <a:t> </a:t>
            </a:r>
            <a:r>
              <a:rPr lang="de-DE" dirty="0" err="1"/>
              <a:t>temperature</a:t>
            </a:r>
            <a:r>
              <a:rPr lang="de-DE" dirty="0"/>
              <a:t>, </a:t>
            </a:r>
            <a:r>
              <a:rPr lang="de-DE" dirty="0" err="1"/>
              <a:t>RL</a:t>
            </a:r>
            <a:r>
              <a:rPr lang="de-DE" dirty="0"/>
              <a:t> - relative </a:t>
            </a:r>
            <a:r>
              <a:rPr lang="de-DE" dirty="0" err="1"/>
              <a:t>air</a:t>
            </a:r>
            <a:r>
              <a:rPr lang="de-DE" dirty="0"/>
              <a:t> </a:t>
            </a:r>
            <a:r>
              <a:rPr lang="de-DE" dirty="0" err="1"/>
              <a:t>humidity</a:t>
            </a:r>
            <a:r>
              <a:rPr lang="de-DE" dirty="0"/>
              <a:t>, </a:t>
            </a:r>
            <a:r>
              <a:rPr lang="de-DE" dirty="0" err="1"/>
              <a:t>Tp</a:t>
            </a:r>
            <a:r>
              <a:rPr lang="de-DE" dirty="0"/>
              <a:t> - </a:t>
            </a:r>
            <a:r>
              <a:rPr lang="de-DE" dirty="0" err="1"/>
              <a:t>dew</a:t>
            </a:r>
            <a:r>
              <a:rPr lang="de-DE" dirty="0"/>
              <a:t> </a:t>
            </a:r>
            <a:r>
              <a:rPr lang="de-DE" dirty="0" err="1"/>
              <a:t>point</a:t>
            </a:r>
            <a:r>
              <a:rPr lang="de-DE" dirty="0"/>
              <a:t> </a:t>
            </a:r>
            <a:r>
              <a:rPr lang="de-DE" dirty="0" err="1"/>
              <a:t>temperature</a:t>
            </a:r>
            <a:endParaRPr lang="ru-RU" dirty="0"/>
          </a:p>
        </p:txBody>
      </p:sp>
      <p:sp>
        <p:nvSpPr>
          <p:cNvPr id="17" name="Прямоугольник 16"/>
          <p:cNvSpPr/>
          <p:nvPr/>
        </p:nvSpPr>
        <p:spPr>
          <a:xfrm>
            <a:off x="5320717" y="474799"/>
            <a:ext cx="1716707" cy="3046988"/>
          </a:xfrm>
          <a:prstGeom prst="rect">
            <a:avLst/>
          </a:prstGeom>
          <a:solidFill>
            <a:srgbClr val="92D050">
              <a:alpha val="34000"/>
            </a:srgbClr>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ru-RU" sz="1600" dirty="0" smtClean="0">
                <a:solidFill>
                  <a:schemeClr val="tx1"/>
                </a:solidFill>
              </a:rPr>
              <a:t>Положительная связь с температурой точки росы и влажностью воздуха</a:t>
            </a:r>
          </a:p>
          <a:p>
            <a:pPr algn="ctr"/>
            <a:endParaRPr lang="ru-RU" sz="1600" dirty="0" smtClean="0">
              <a:solidFill>
                <a:schemeClr val="tx1"/>
              </a:solidFill>
            </a:endParaRPr>
          </a:p>
          <a:p>
            <a:pPr algn="ctr"/>
            <a:r>
              <a:rPr lang="en-US" sz="1600" dirty="0">
                <a:solidFill>
                  <a:schemeClr val="tx1"/>
                </a:solidFill>
              </a:rPr>
              <a:t>Positive relationship with dew point temperature and humidity</a:t>
            </a:r>
            <a:endParaRPr lang="ru-RU" sz="1600" dirty="0">
              <a:solidFill>
                <a:schemeClr val="tx1"/>
              </a:solidFill>
            </a:endParaRPr>
          </a:p>
        </p:txBody>
      </p:sp>
      <p:sp>
        <p:nvSpPr>
          <p:cNvPr id="18" name="Овал 17"/>
          <p:cNvSpPr/>
          <p:nvPr/>
        </p:nvSpPr>
        <p:spPr>
          <a:xfrm>
            <a:off x="2933321" y="2187475"/>
            <a:ext cx="1988019" cy="2225957"/>
          </a:xfrm>
          <a:prstGeom prst="ellipse">
            <a:avLst/>
          </a:prstGeom>
          <a:solidFill>
            <a:srgbClr val="92D050">
              <a:alpha val="34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
        <p:nvSpPr>
          <p:cNvPr id="19" name="Овал 18"/>
          <p:cNvSpPr/>
          <p:nvPr/>
        </p:nvSpPr>
        <p:spPr>
          <a:xfrm>
            <a:off x="9976513" y="2620369"/>
            <a:ext cx="1583141" cy="1773107"/>
          </a:xfrm>
          <a:prstGeom prst="ellipse">
            <a:avLst/>
          </a:prstGeom>
          <a:solidFill>
            <a:srgbClr val="92D050">
              <a:alpha val="34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02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2047163" y="6013117"/>
            <a:ext cx="8884693" cy="81758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9047329" y="6422777"/>
            <a:ext cx="2743200" cy="365125"/>
          </a:xfrm>
        </p:spPr>
        <p:txBody>
          <a:bodyPr/>
          <a:lstStyle/>
          <a:p>
            <a:fld id="{91C6F6EC-E70F-4852-84EF-925E730BC65F}" type="slidenum">
              <a:rPr lang="ru-RU" sz="1600" b="1" smtClean="0">
                <a:solidFill>
                  <a:schemeClr val="tx1"/>
                </a:solidFill>
              </a:rPr>
              <a:t>22</a:t>
            </a:fld>
            <a:endParaRPr lang="ru-RU" sz="1600" b="1" dirty="0">
              <a:solidFill>
                <a:schemeClr val="tx1"/>
              </a:solidFill>
            </a:endParaRPr>
          </a:p>
        </p:txBody>
      </p:sp>
      <p:sp>
        <p:nvSpPr>
          <p:cNvPr id="3" name="Прямоугольник 2"/>
          <p:cNvSpPr/>
          <p:nvPr/>
        </p:nvSpPr>
        <p:spPr>
          <a:xfrm>
            <a:off x="236559" y="771221"/>
            <a:ext cx="6396251" cy="5355312"/>
          </a:xfrm>
          <a:prstGeom prst="rect">
            <a:avLst/>
          </a:prstGeom>
        </p:spPr>
        <p:txBody>
          <a:bodyPr wrap="square">
            <a:spAutoFit/>
          </a:bodyPr>
          <a:lstStyle/>
          <a:p>
            <a:pPr marL="342900" indent="-342900">
              <a:buFont typeface="+mj-lt"/>
              <a:buAutoNum type="arabicPeriod"/>
            </a:pPr>
            <a:r>
              <a:rPr lang="ru-RU" dirty="0" smtClean="0"/>
              <a:t>Предполагаем, что установленные </a:t>
            </a:r>
            <a:r>
              <a:rPr lang="ru-RU" dirty="0"/>
              <a:t>различия в микроклиматических параметров местообитаний лишайников отражают эффект городского острова </a:t>
            </a:r>
            <a:r>
              <a:rPr lang="ru-RU" dirty="0" smtClean="0"/>
              <a:t>тепла.</a:t>
            </a:r>
            <a:endParaRPr lang="ru-RU" dirty="0"/>
          </a:p>
          <a:p>
            <a:pPr marL="342900" indent="-342900">
              <a:buFont typeface="+mj-lt"/>
              <a:buAutoNum type="arabicPeriod"/>
            </a:pPr>
            <a:r>
              <a:rPr lang="ru-RU" dirty="0"/>
              <a:t>Полученные результаты о видовом разнообразии лишайников и лихеноиндикационной оценки указывают на наличие загрязнения атмосферного воздуха и влиянии азотсодержащих поллютантов, что подтверждается сильной негативной корреляционной связью видового разнообразия чувствительных видов лишайников с концентрацией аммиака. </a:t>
            </a:r>
          </a:p>
          <a:p>
            <a:pPr marL="342900" indent="-342900">
              <a:buFont typeface="+mj-lt"/>
              <a:buAutoNum type="arabicPeriod"/>
            </a:pPr>
            <a:r>
              <a:rPr lang="ru-RU" dirty="0"/>
              <a:t>Проведенный </a:t>
            </a:r>
            <a:r>
              <a:rPr lang="ru-RU" dirty="0" err="1"/>
              <a:t>CCA</a:t>
            </a:r>
            <a:r>
              <a:rPr lang="ru-RU" dirty="0"/>
              <a:t> и корреляционный анализы показали, что частота встречаемости функциональных групп и отдельных видов лишайников связана не только с воздействием аммиака, но также определяется микроклиматическими параметрами местообитаний. </a:t>
            </a:r>
          </a:p>
          <a:p>
            <a:pPr marL="342900" indent="-342900">
              <a:buFont typeface="+mj-lt"/>
              <a:buAutoNum type="arabicPeriod"/>
            </a:pPr>
            <a:r>
              <a:rPr lang="ru-RU" dirty="0" smtClean="0"/>
              <a:t>В </a:t>
            </a:r>
            <a:r>
              <a:rPr lang="ru-RU" dirty="0"/>
              <a:t>городских районах с пониженным уровнем загрязнения воздуха локальные климатические условия могут быть важной движущей силой разнообразия лишайников [</a:t>
            </a:r>
            <a:r>
              <a:rPr lang="ru-RU" dirty="0" err="1"/>
              <a:t>Munzi</a:t>
            </a:r>
            <a:r>
              <a:rPr lang="ru-RU" dirty="0"/>
              <a:t> 2014]. </a:t>
            </a:r>
          </a:p>
        </p:txBody>
      </p:sp>
      <p:sp>
        <p:nvSpPr>
          <p:cNvPr id="4" name="TextBox 3"/>
          <p:cNvSpPr txBox="1"/>
          <p:nvPr/>
        </p:nvSpPr>
        <p:spPr>
          <a:xfrm>
            <a:off x="450376" y="165834"/>
            <a:ext cx="11232108" cy="646331"/>
          </a:xfrm>
          <a:prstGeom prst="rect">
            <a:avLst/>
          </a:prstGeom>
          <a:noFill/>
        </p:spPr>
        <p:txBody>
          <a:bodyPr wrap="square" rtlCol="0">
            <a:spAutoFit/>
          </a:bodyPr>
          <a:lstStyle/>
          <a:p>
            <a:pPr algn="ctr"/>
            <a:r>
              <a:rPr lang="ru-RU" sz="3600" b="1" dirty="0">
                <a:ln/>
                <a:solidFill>
                  <a:schemeClr val="accent4"/>
                </a:solidFill>
              </a:rPr>
              <a:t>Заключение / </a:t>
            </a:r>
            <a:r>
              <a:rPr lang="de-DE" sz="3600" b="1" dirty="0" err="1">
                <a:ln/>
                <a:solidFill>
                  <a:schemeClr val="accent4"/>
                </a:solidFill>
              </a:rPr>
              <a:t>Conclusion</a:t>
            </a:r>
            <a:endParaRPr lang="ru-RU" sz="3600" b="1" dirty="0">
              <a:ln/>
              <a:solidFill>
                <a:schemeClr val="accent4"/>
              </a:solidFill>
            </a:endParaRPr>
          </a:p>
        </p:txBody>
      </p:sp>
      <p:sp>
        <p:nvSpPr>
          <p:cNvPr id="6" name="Прямоугольник 5"/>
          <p:cNvSpPr/>
          <p:nvPr/>
        </p:nvSpPr>
        <p:spPr>
          <a:xfrm>
            <a:off x="6764743" y="771221"/>
            <a:ext cx="5131558" cy="5078313"/>
          </a:xfrm>
          <a:prstGeom prst="rect">
            <a:avLst/>
          </a:prstGeom>
        </p:spPr>
        <p:txBody>
          <a:bodyPr wrap="square">
            <a:spAutoFit/>
          </a:bodyPr>
          <a:lstStyle/>
          <a:p>
            <a:pPr marL="342900" indent="-342900">
              <a:buFont typeface="+mj-lt"/>
              <a:buAutoNum type="arabicPeriod"/>
            </a:pPr>
            <a:r>
              <a:rPr lang="en-US" dirty="0"/>
              <a:t>We assume that the established differences in the microclimatic parameters of lichen habitats reflect the effect of the urban heat island.</a:t>
            </a:r>
          </a:p>
          <a:p>
            <a:pPr marL="342900" indent="-342900">
              <a:buFont typeface="+mj-lt"/>
              <a:buAutoNum type="arabicPeriod"/>
            </a:pPr>
            <a:r>
              <a:rPr lang="en-US" dirty="0"/>
              <a:t>The results obtained on the species diversity of lichens </a:t>
            </a:r>
            <a:r>
              <a:rPr lang="en-US" dirty="0" smtClean="0"/>
              <a:t>the </a:t>
            </a:r>
            <a:r>
              <a:rPr lang="en-US" dirty="0"/>
              <a:t>presence of air pollution and the influence of nitrogen-containing pollutants, which is confirmed by the strong negative correlation between the species diversity of sensitive lichen species and the concentration of ammonia.</a:t>
            </a:r>
          </a:p>
          <a:p>
            <a:pPr marL="342900" indent="-342900">
              <a:buFont typeface="+mj-lt"/>
              <a:buAutoNum type="arabicPeriod"/>
            </a:pPr>
            <a:r>
              <a:rPr lang="en-US" dirty="0"/>
              <a:t>The </a:t>
            </a:r>
            <a:r>
              <a:rPr lang="en-US" dirty="0" err="1"/>
              <a:t>CCA</a:t>
            </a:r>
            <a:r>
              <a:rPr lang="en-US" dirty="0"/>
              <a:t> and correlation analyzes showed that the frequency of occurrence of functional groups and certain types of lichens is associated not only with ammonia exposure, but also determined by microclimatic parameters of habitats.</a:t>
            </a:r>
          </a:p>
          <a:p>
            <a:pPr marL="342900" indent="-342900">
              <a:buFont typeface="+mj-lt"/>
              <a:buAutoNum type="arabicPeriod"/>
            </a:pPr>
            <a:r>
              <a:rPr lang="en-US" dirty="0"/>
              <a:t>In urban areas with reduced air pollution, local climatic conditions can be an important driver of lichen diversity [</a:t>
            </a:r>
            <a:r>
              <a:rPr lang="en-US" dirty="0" err="1"/>
              <a:t>Munzi</a:t>
            </a:r>
            <a:r>
              <a:rPr lang="en-US" dirty="0"/>
              <a:t> 2014].</a:t>
            </a:r>
            <a:endParaRPr lang="ru-RU" dirty="0"/>
          </a:p>
        </p:txBody>
      </p:sp>
      <p:sp>
        <p:nvSpPr>
          <p:cNvPr id="7" name="Прямоугольник 6"/>
          <p:cNvSpPr/>
          <p:nvPr/>
        </p:nvSpPr>
        <p:spPr>
          <a:xfrm>
            <a:off x="4576546" y="6087774"/>
            <a:ext cx="6287071"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ru-RU" dirty="0">
                <a:latin typeface="Times New Roman" panose="02020603050405020304" pitchFamily="18" charset="0"/>
                <a:ea typeface="Calibri" panose="020F0502020204030204" pitchFamily="34" charset="0"/>
              </a:rPr>
              <a:t>Исследование выполнено при финансовой поддержке РФФИ в рамках научного проекта № </a:t>
            </a:r>
            <a:r>
              <a:rPr lang="ru-RU" dirty="0" smtClean="0">
                <a:latin typeface="Times New Roman" panose="02020603050405020304" pitchFamily="18" charset="0"/>
                <a:ea typeface="Calibri" panose="020F0502020204030204" pitchFamily="34" charset="0"/>
              </a:rPr>
              <a:t>18-34-00149 </a:t>
            </a:r>
            <a:r>
              <a:rPr lang="ru-RU" dirty="0" err="1" smtClean="0">
                <a:latin typeface="Times New Roman" panose="02020603050405020304" pitchFamily="18" charset="0"/>
                <a:ea typeface="Calibri" panose="020F0502020204030204" pitchFamily="34" charset="0"/>
              </a:rPr>
              <a:t>мол_а</a:t>
            </a:r>
            <a:r>
              <a:rPr lang="ru-RU" dirty="0" smtClean="0">
                <a:latin typeface="Times New Roman" panose="02020603050405020304" pitchFamily="18" charset="0"/>
                <a:ea typeface="Calibri" panose="020F0502020204030204" pitchFamily="34" charset="0"/>
              </a:rPr>
              <a:t>.</a:t>
            </a:r>
            <a:endParaRPr lang="ru-RU" dirty="0"/>
          </a:p>
        </p:txBody>
      </p:sp>
      <p:sp>
        <p:nvSpPr>
          <p:cNvPr id="8" name="TextBox 7"/>
          <p:cNvSpPr txBox="1"/>
          <p:nvPr/>
        </p:nvSpPr>
        <p:spPr>
          <a:xfrm>
            <a:off x="1624938" y="6107154"/>
            <a:ext cx="3379525" cy="72000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2000" b="1" dirty="0" smtClean="0">
                <a:ln/>
                <a:solidFill>
                  <a:schemeClr val="tx1"/>
                </a:solidFill>
              </a:rPr>
              <a:t>Благодарности / </a:t>
            </a:r>
            <a:r>
              <a:rPr lang="de-DE" sz="2000" b="1" dirty="0" err="1" smtClean="0">
                <a:ln/>
                <a:solidFill>
                  <a:schemeClr val="tx1"/>
                </a:solidFill>
              </a:rPr>
              <a:t>Acknowledgments</a:t>
            </a:r>
            <a:endParaRPr lang="de-DE" sz="2000" b="1" dirty="0">
              <a:ln/>
              <a:solidFill>
                <a:schemeClr val="tx1"/>
              </a:solidFill>
            </a:endParaRPr>
          </a:p>
        </p:txBody>
      </p:sp>
    </p:spTree>
    <p:extLst>
      <p:ext uri="{BB962C8B-B14F-4D97-AF65-F5344CB8AC3E}">
        <p14:creationId xmlns:p14="http://schemas.microsoft.com/office/powerpoint/2010/main" val="95052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08724"/>
            <a:ext cx="12191999" cy="707886"/>
          </a:xfrm>
          <a:prstGeom prst="rect">
            <a:avLst/>
          </a:prstGeom>
          <a:noFill/>
        </p:spPr>
        <p:txBody>
          <a:bodyPr wrap="square" rtlCol="0">
            <a:spAutoFit/>
          </a:bodyPr>
          <a:lstStyle/>
          <a:p>
            <a:pPr algn="ctr"/>
            <a:r>
              <a:rPr lang="ru-RU" sz="4000" b="1" dirty="0" smtClean="0"/>
              <a:t>Благодарю за внимание!</a:t>
            </a:r>
            <a:endParaRPr lang="ru-RU" sz="4000" b="1" dirty="0"/>
          </a:p>
        </p:txBody>
      </p:sp>
      <p:sp>
        <p:nvSpPr>
          <p:cNvPr id="4" name="Прямоугольник 3"/>
          <p:cNvSpPr/>
          <p:nvPr/>
        </p:nvSpPr>
        <p:spPr>
          <a:xfrm>
            <a:off x="0" y="3057850"/>
            <a:ext cx="12192000" cy="707886"/>
          </a:xfrm>
          <a:prstGeom prst="rect">
            <a:avLst/>
          </a:prstGeom>
        </p:spPr>
        <p:txBody>
          <a:bodyPr wrap="square">
            <a:spAutoFit/>
          </a:bodyPr>
          <a:lstStyle/>
          <a:p>
            <a:pPr algn="ctr"/>
            <a:r>
              <a:rPr lang="de-DE" sz="4000" b="1" dirty="0" err="1"/>
              <a:t>Thank</a:t>
            </a:r>
            <a:r>
              <a:rPr lang="de-DE" sz="4000" b="1" dirty="0"/>
              <a:t> </a:t>
            </a:r>
            <a:r>
              <a:rPr lang="de-DE" sz="4000" b="1" dirty="0" err="1"/>
              <a:t>you</a:t>
            </a:r>
            <a:r>
              <a:rPr lang="de-DE" sz="4000" b="1" dirty="0"/>
              <a:t> </a:t>
            </a:r>
            <a:r>
              <a:rPr lang="de-DE" sz="4000" b="1" dirty="0" err="1"/>
              <a:t>for</a:t>
            </a:r>
            <a:r>
              <a:rPr lang="de-DE" sz="4000" b="1" dirty="0"/>
              <a:t> </a:t>
            </a:r>
            <a:r>
              <a:rPr lang="de-DE" sz="4000" b="1" dirty="0" err="1"/>
              <a:t>attention</a:t>
            </a:r>
            <a:r>
              <a:rPr lang="de-DE" sz="4000" b="1" dirty="0"/>
              <a:t>!</a:t>
            </a:r>
            <a:endParaRPr lang="ru-RU" sz="4000" b="1" dirty="0"/>
          </a:p>
        </p:txBody>
      </p:sp>
      <p:pic>
        <p:nvPicPr>
          <p:cNvPr id="5" name="Picture 8" descr="http://www.zubstom.ru/pars_docs/refs/17/16102/16102_html_772e9ef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53" y="220774"/>
            <a:ext cx="3933825" cy="113347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
          <p:cNvSpPr txBox="1">
            <a:spLocks noChangeArrowheads="1"/>
          </p:cNvSpPr>
          <p:nvPr/>
        </p:nvSpPr>
        <p:spPr bwMode="auto">
          <a:xfrm>
            <a:off x="6304629" y="4586848"/>
            <a:ext cx="56165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Font typeface="Arial" charset="0"/>
              <a:defRPr sz="2000" b="1">
                <a:solidFill>
                  <a:schemeClr val="tx1"/>
                </a:solidFill>
                <a:latin typeface="Arial" charset="0"/>
              </a:defRPr>
            </a:lvl1pPr>
            <a:lvl2pPr marL="742950" indent="-285750" eaLnBrk="0" hangingPunct="0">
              <a:spcBef>
                <a:spcPct val="20000"/>
              </a:spcBef>
              <a:buClr>
                <a:schemeClr val="tx2"/>
              </a:buClr>
              <a:buFont typeface="Arial" charset="0"/>
              <a:buChar char="•"/>
              <a:defRPr sz="2000">
                <a:solidFill>
                  <a:schemeClr val="tx1"/>
                </a:solidFill>
                <a:latin typeface="Arial" charset="0"/>
              </a:defRPr>
            </a:lvl2pPr>
            <a:lvl3pPr marL="1143000" indent="-228600" eaLnBrk="0" hangingPunct="0">
              <a:spcBef>
                <a:spcPct val="20000"/>
              </a:spcBef>
              <a:buClr>
                <a:schemeClr val="tx2"/>
              </a:buClr>
              <a:buFont typeface="Arial" charset="0"/>
              <a:buChar char="•"/>
              <a:defRPr>
                <a:solidFill>
                  <a:schemeClr val="tx1"/>
                </a:solidFill>
                <a:latin typeface="Arial" charset="0"/>
              </a:defRPr>
            </a:lvl3pPr>
            <a:lvl4pPr marL="1600200" indent="-228600" eaLnBrk="0" hangingPunct="0">
              <a:spcBef>
                <a:spcPct val="20000"/>
              </a:spcBef>
              <a:buClr>
                <a:schemeClr val="tx2"/>
              </a:buClr>
              <a:buFont typeface="Arial" charset="0"/>
              <a:buChar char="•"/>
              <a:defRPr>
                <a:solidFill>
                  <a:schemeClr val="tx1"/>
                </a:solidFill>
                <a:latin typeface="Arial" charset="0"/>
              </a:defRPr>
            </a:lvl4pPr>
            <a:lvl5pPr marL="2057400" indent="-228600" eaLnBrk="0" hangingPunct="0">
              <a:spcBef>
                <a:spcPct val="20000"/>
              </a:spcBef>
              <a:buClr>
                <a:schemeClr val="tx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a:solidFill>
                  <a:schemeClr val="tx1"/>
                </a:solidFill>
                <a:latin typeface="Arial" charset="0"/>
              </a:defRPr>
            </a:lvl9pPr>
          </a:lstStyle>
          <a:p>
            <a:pPr algn="r" eaLnBrk="1" hangingPunct="1">
              <a:spcBef>
                <a:spcPct val="50000"/>
              </a:spcBef>
              <a:spcAft>
                <a:spcPct val="0"/>
              </a:spcAft>
              <a:buFontTx/>
              <a:buNone/>
            </a:pPr>
            <a:r>
              <a:rPr lang="ru-RU" altLang="ru-RU" sz="1800" b="0" dirty="0" smtClean="0">
                <a:latin typeface="Verdana" pitchFamily="34" charset="0"/>
              </a:rPr>
              <a:t>Старший преподаватель</a:t>
            </a:r>
            <a:r>
              <a:rPr lang="ru-RU" altLang="ru-RU" sz="1800" b="0" dirty="0">
                <a:latin typeface="Verdana" pitchFamily="34" charset="0"/>
              </a:rPr>
              <a:t>, </a:t>
            </a:r>
            <a:r>
              <a:rPr lang="ru-RU" altLang="ru-RU" sz="1800" b="0" dirty="0" smtClean="0">
                <a:latin typeface="Verdana" pitchFamily="34" charset="0"/>
              </a:rPr>
              <a:t>канд</a:t>
            </a:r>
            <a:r>
              <a:rPr lang="ru-RU" altLang="ru-RU" sz="1800" b="0" dirty="0">
                <a:latin typeface="Verdana" pitchFamily="34" charset="0"/>
              </a:rPr>
              <a:t>. геогр. н</a:t>
            </a:r>
            <a:r>
              <a:rPr lang="ru-RU" altLang="ru-RU" sz="1800" b="0" dirty="0" smtClean="0">
                <a:latin typeface="Verdana" pitchFamily="34" charset="0"/>
              </a:rPr>
              <a:t>аук</a:t>
            </a:r>
          </a:p>
          <a:p>
            <a:pPr algn="r" eaLnBrk="1" hangingPunct="1">
              <a:spcBef>
                <a:spcPct val="50000"/>
              </a:spcBef>
              <a:spcAft>
                <a:spcPct val="0"/>
              </a:spcAft>
              <a:buFontTx/>
              <a:buNone/>
            </a:pPr>
            <a:r>
              <a:rPr lang="ru-RU" altLang="ru-RU" dirty="0" smtClean="0">
                <a:latin typeface="Verdana" pitchFamily="34" charset="0"/>
              </a:rPr>
              <a:t>Пунгин </a:t>
            </a:r>
            <a:r>
              <a:rPr lang="ru-RU" altLang="ru-RU" dirty="0">
                <a:latin typeface="Verdana" pitchFamily="34" charset="0"/>
              </a:rPr>
              <a:t>Артём </a:t>
            </a:r>
            <a:r>
              <a:rPr lang="ru-RU" altLang="ru-RU" dirty="0" smtClean="0">
                <a:latin typeface="Verdana" pitchFamily="34" charset="0"/>
              </a:rPr>
              <a:t>Викторович</a:t>
            </a:r>
          </a:p>
          <a:p>
            <a:pPr algn="r" eaLnBrk="1" hangingPunct="1">
              <a:spcBef>
                <a:spcPct val="50000"/>
              </a:spcBef>
              <a:spcAft>
                <a:spcPct val="0"/>
              </a:spcAft>
              <a:buFontTx/>
              <a:buNone/>
            </a:pPr>
            <a:r>
              <a:rPr lang="en-US" altLang="ru-RU" sz="1600" b="0" dirty="0" smtClean="0">
                <a:latin typeface="Verdana" pitchFamily="34" charset="0"/>
                <a:hlinkClick r:id="rId3"/>
              </a:rPr>
              <a:t>APungin@kantiana.ru</a:t>
            </a:r>
            <a:endParaRPr lang="ru-RU" altLang="ru-RU" sz="1600" b="0" dirty="0" smtClean="0">
              <a:latin typeface="Verdana" pitchFamily="34" charset="0"/>
            </a:endParaRPr>
          </a:p>
          <a:p>
            <a:pPr algn="r" eaLnBrk="1" hangingPunct="1">
              <a:spcBef>
                <a:spcPct val="50000"/>
              </a:spcBef>
              <a:spcAft>
                <a:spcPct val="0"/>
              </a:spcAft>
              <a:buFontTx/>
              <a:buNone/>
            </a:pPr>
            <a:r>
              <a:rPr lang="en-US" altLang="ru-RU" sz="1600" b="0" dirty="0" smtClean="0">
                <a:latin typeface="Verdana" pitchFamily="34" charset="0"/>
                <a:hlinkClick r:id="rId4"/>
              </a:rPr>
              <a:t>temon.aurum@gmail.com</a:t>
            </a:r>
            <a:r>
              <a:rPr lang="ru-RU" altLang="ru-RU" sz="1600" b="0" dirty="0" smtClean="0">
                <a:latin typeface="Verdana" pitchFamily="34" charset="0"/>
              </a:rPr>
              <a:t> </a:t>
            </a:r>
            <a:endParaRPr lang="en-US" altLang="ru-RU" sz="1600" b="0" dirty="0" smtClean="0">
              <a:latin typeface="Verdana" pitchFamily="34" charset="0"/>
            </a:endParaRPr>
          </a:p>
        </p:txBody>
      </p:sp>
      <p:pic>
        <p:nvPicPr>
          <p:cNvPr id="7" name="Picture 2" descr="https://sun9-1.userapi.com/c841620/v841620110/29d/3BooxjW4cuQ.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100000" l="0" r="36855">
                        <a14:foregroundMark x1="6730" y1="40000" x2="7421" y2="71250"/>
                        <a14:foregroundMark x1="16604" y1="35000" x2="16730" y2="42000"/>
                        <a14:foregroundMark x1="17484" y1="50500" x2="29497" y2="51250"/>
                        <a14:foregroundMark x1="17484" y1="66250" x2="28113" y2="61000"/>
                        <a14:foregroundMark x1="16730" y1="74750" x2="35409" y2="76250"/>
                        <a14:foregroundMark x1="17170" y1="78750" x2="29748" y2="79500"/>
                        <a14:foregroundMark x1="31950" y1="79500" x2="34969" y2="78250"/>
                        <a14:foregroundMark x1="32390" y1="44000" x2="34654" y2="35000"/>
                        <a14:foregroundMark x1="9497" y1="26250" x2="12516" y2="46750"/>
                        <a14:foregroundMark x1="19686" y1="35000" x2="19434" y2="43000"/>
                        <a14:foregroundMark x1="22579" y1="35000" x2="22075" y2="38500"/>
                        <a14:foregroundMark x1="22579" y1="43000" x2="23082" y2="43250"/>
                        <a14:foregroundMark x1="24340" y1="35250" x2="25723" y2="35250"/>
                        <a14:foregroundMark x1="26478" y1="35250" x2="26478" y2="41250"/>
                        <a14:foregroundMark x1="29686" y1="35000" x2="29937" y2="42500"/>
                        <a14:foregroundMark x1="31258" y1="35500" x2="32075" y2="39750"/>
                        <a14:backgroundMark x1="2704" y1="27500" x2="5409" y2="6500"/>
                        <a14:backgroundMark x1="14214" y1="26250" x2="13270" y2="12000"/>
                        <a14:backgroundMark x1="7799" y1="49000" x2="9057" y2="46000"/>
                        <a14:backgroundMark x1="25975" y1="35750" x2="26038" y2="38250"/>
                        <a14:backgroundMark x1="25786" y1="39000" x2="25660" y2="40500"/>
                      </a14:backgroundRemoval>
                    </a14:imgEffect>
                  </a14:imgLayer>
                </a14:imgProps>
              </a:ext>
              <a:ext uri="{28A0092B-C50C-407E-A947-70E740481C1C}">
                <a14:useLocalDpi xmlns:a14="http://schemas.microsoft.com/office/drawing/2010/main" val="0"/>
              </a:ext>
            </a:extLst>
          </a:blip>
          <a:srcRect r="62944"/>
          <a:stretch/>
        </p:blipFill>
        <p:spPr bwMode="auto">
          <a:xfrm>
            <a:off x="8968876" y="-214657"/>
            <a:ext cx="2952328" cy="200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225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mtClean="0"/>
              <a:t>24</a:t>
            </a:fld>
            <a:endParaRPr lang="ru-RU"/>
          </a:p>
        </p:txBody>
      </p:sp>
      <p:pic>
        <p:nvPicPr>
          <p:cNvPr id="6" name="Рисунок 5"/>
          <p:cNvPicPr>
            <a:picLocks noChangeAspect="1"/>
          </p:cNvPicPr>
          <p:nvPr/>
        </p:nvPicPr>
        <p:blipFill>
          <a:blip r:embed="rId2"/>
          <a:stretch>
            <a:fillRect/>
          </a:stretch>
        </p:blipFill>
        <p:spPr>
          <a:xfrm>
            <a:off x="407393" y="407461"/>
            <a:ext cx="3684468" cy="3685078"/>
          </a:xfrm>
          <a:prstGeom prst="rect">
            <a:avLst/>
          </a:prstGeom>
        </p:spPr>
      </p:pic>
      <p:pic>
        <p:nvPicPr>
          <p:cNvPr id="7" name="Рисунок 6"/>
          <p:cNvPicPr>
            <a:picLocks noChangeAspect="1"/>
          </p:cNvPicPr>
          <p:nvPr/>
        </p:nvPicPr>
        <p:blipFill>
          <a:blip r:embed="rId3"/>
          <a:stretch>
            <a:fillRect/>
          </a:stretch>
        </p:blipFill>
        <p:spPr>
          <a:xfrm>
            <a:off x="4377257" y="407461"/>
            <a:ext cx="3684468" cy="3685078"/>
          </a:xfrm>
          <a:prstGeom prst="rect">
            <a:avLst/>
          </a:prstGeom>
        </p:spPr>
      </p:pic>
      <p:pic>
        <p:nvPicPr>
          <p:cNvPr id="8" name="Рисунок 7"/>
          <p:cNvPicPr>
            <a:picLocks noChangeAspect="1"/>
          </p:cNvPicPr>
          <p:nvPr/>
        </p:nvPicPr>
        <p:blipFill>
          <a:blip r:embed="rId4"/>
          <a:stretch>
            <a:fillRect/>
          </a:stretch>
        </p:blipFill>
        <p:spPr>
          <a:xfrm>
            <a:off x="8347121" y="407461"/>
            <a:ext cx="3684466" cy="3685078"/>
          </a:xfrm>
          <a:prstGeom prst="rect">
            <a:avLst/>
          </a:prstGeom>
        </p:spPr>
      </p:pic>
      <p:sp>
        <p:nvSpPr>
          <p:cNvPr id="9" name="Прямоугольник 8"/>
          <p:cNvSpPr/>
          <p:nvPr/>
        </p:nvSpPr>
        <p:spPr>
          <a:xfrm>
            <a:off x="561473" y="4138410"/>
            <a:ext cx="6096000" cy="923330"/>
          </a:xfrm>
          <a:prstGeom prst="rect">
            <a:avLst/>
          </a:prstGeom>
        </p:spPr>
        <p:txBody>
          <a:bodyPr>
            <a:spAutoFit/>
          </a:bodyPr>
          <a:lstStyle/>
          <a:p>
            <a:r>
              <a:rPr lang="ru-RU" dirty="0"/>
              <a:t>Корреляционные связи физиолого-биохимических параметров </a:t>
            </a:r>
            <a:r>
              <a:rPr lang="ru-RU" i="1" dirty="0"/>
              <a:t>Parmelia sulcata </a:t>
            </a:r>
            <a:r>
              <a:rPr lang="ru-RU" dirty="0"/>
              <a:t>и концентрации аммиака в атмосферном воздухе</a:t>
            </a:r>
          </a:p>
        </p:txBody>
      </p:sp>
      <p:sp>
        <p:nvSpPr>
          <p:cNvPr id="10" name="Прямоугольник 9"/>
          <p:cNvSpPr/>
          <p:nvPr/>
        </p:nvSpPr>
        <p:spPr>
          <a:xfrm>
            <a:off x="6379920" y="4138410"/>
            <a:ext cx="5651667" cy="923330"/>
          </a:xfrm>
          <a:prstGeom prst="rect">
            <a:avLst/>
          </a:prstGeom>
        </p:spPr>
        <p:txBody>
          <a:bodyPr wrap="square">
            <a:spAutoFit/>
          </a:bodyPr>
          <a:lstStyle/>
          <a:p>
            <a:r>
              <a:rPr lang="en-US" dirty="0"/>
              <a:t>Correlation between physiological and biochemical parameters of Parmelia sulcata and ammonia concentration in the air</a:t>
            </a:r>
            <a:endParaRPr lang="ru-RU" dirty="0"/>
          </a:p>
        </p:txBody>
      </p:sp>
      <p:sp>
        <p:nvSpPr>
          <p:cNvPr id="11" name="Прямоугольник 10"/>
          <p:cNvSpPr/>
          <p:nvPr/>
        </p:nvSpPr>
        <p:spPr>
          <a:xfrm>
            <a:off x="407393" y="5418769"/>
            <a:ext cx="11624194" cy="1200329"/>
          </a:xfrm>
          <a:prstGeom prst="rect">
            <a:avLst/>
          </a:prstGeom>
        </p:spPr>
        <p:txBody>
          <a:bodyPr wrap="square">
            <a:spAutoFit/>
          </a:bodyPr>
          <a:lstStyle/>
          <a:p>
            <a:r>
              <a:rPr lang="ru-RU" dirty="0"/>
              <a:t>К</a:t>
            </a:r>
            <a:r>
              <a:rPr lang="ru-RU" dirty="0" smtClean="0"/>
              <a:t>орреляционные </a:t>
            </a:r>
            <a:r>
              <a:rPr lang="ru-RU" dirty="0"/>
              <a:t>связи между содержанием NH</a:t>
            </a:r>
            <a:r>
              <a:rPr lang="ru-RU" baseline="-25000" dirty="0"/>
              <a:t>3</a:t>
            </a:r>
            <a:r>
              <a:rPr lang="ru-RU" dirty="0"/>
              <a:t> и физиолого-биохимическими </a:t>
            </a:r>
            <a:r>
              <a:rPr lang="ru-RU" dirty="0" smtClean="0"/>
              <a:t>параметрами: </a:t>
            </a:r>
            <a:r>
              <a:rPr lang="ru-RU" dirty="0"/>
              <a:t>с содержанием хлорофилла</a:t>
            </a:r>
            <a:r>
              <a:rPr lang="ru-RU" i="1" dirty="0"/>
              <a:t> а </a:t>
            </a:r>
            <a:r>
              <a:rPr lang="ru-RU" dirty="0"/>
              <a:t>(</a:t>
            </a:r>
            <a:r>
              <a:rPr lang="ru-RU" i="1" dirty="0" err="1"/>
              <a:t>rр</a:t>
            </a:r>
            <a:r>
              <a:rPr lang="ru-RU" dirty="0"/>
              <a:t> = 0,84; p ≤ 0,001), хлорофилла b (</a:t>
            </a:r>
            <a:r>
              <a:rPr lang="ru-RU" i="1" dirty="0" err="1"/>
              <a:t>rр</a:t>
            </a:r>
            <a:r>
              <a:rPr lang="ru-RU" dirty="0"/>
              <a:t> = 0,77; p ≤ 0,001) и азота в талломе (</a:t>
            </a:r>
            <a:r>
              <a:rPr lang="ru-RU" i="1" dirty="0" err="1"/>
              <a:t>rр</a:t>
            </a:r>
            <a:r>
              <a:rPr lang="ru-RU" dirty="0"/>
              <a:t> = 0,88; p ≤ 0,001). С</a:t>
            </a:r>
            <a:r>
              <a:rPr lang="ru-RU" dirty="0" smtClean="0"/>
              <a:t>ильная </a:t>
            </a:r>
            <a:r>
              <a:rPr lang="ru-RU" dirty="0"/>
              <a:t>положительная связь между содержанием азота и хлорофиллом</a:t>
            </a:r>
            <a:r>
              <a:rPr lang="ru-RU" i="1" dirty="0"/>
              <a:t> а </a:t>
            </a:r>
            <a:r>
              <a:rPr lang="ru-RU" dirty="0"/>
              <a:t>(</a:t>
            </a:r>
            <a:r>
              <a:rPr lang="ru-RU" i="1" dirty="0" err="1"/>
              <a:t>rр</a:t>
            </a:r>
            <a:r>
              <a:rPr lang="ru-RU" dirty="0"/>
              <a:t> = 0,93; p ≤ 0,001) и хлорофиллом </a:t>
            </a:r>
            <a:r>
              <a:rPr lang="ru-RU" i="1" dirty="0"/>
              <a:t>b</a:t>
            </a:r>
            <a:r>
              <a:rPr lang="ru-RU" dirty="0"/>
              <a:t> (</a:t>
            </a:r>
            <a:r>
              <a:rPr lang="ru-RU" i="1" dirty="0" err="1"/>
              <a:t>rр</a:t>
            </a:r>
            <a:r>
              <a:rPr lang="ru-RU" dirty="0"/>
              <a:t> = 0,77; p ≤ 0,01)</a:t>
            </a:r>
          </a:p>
        </p:txBody>
      </p:sp>
    </p:spTree>
    <p:extLst>
      <p:ext uri="{BB962C8B-B14F-4D97-AF65-F5344CB8AC3E}">
        <p14:creationId xmlns:p14="http://schemas.microsoft.com/office/powerpoint/2010/main" val="3908824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mtClean="0"/>
              <a:t>25</a:t>
            </a:fld>
            <a:endParaRPr lang="ru-RU"/>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12783" y="290670"/>
            <a:ext cx="5760000" cy="4680000"/>
          </a:xfrm>
          <a:prstGeom prst="rect">
            <a:avLst/>
          </a:prstGeom>
          <a:noFill/>
          <a:ln>
            <a:noFill/>
          </a:ln>
        </p:spPr>
      </p:pic>
      <p:sp>
        <p:nvSpPr>
          <p:cNvPr id="4" name="Надпись 84"/>
          <p:cNvSpPr txBox="1"/>
          <p:nvPr/>
        </p:nvSpPr>
        <p:spPr>
          <a:xfrm>
            <a:off x="852843" y="1674416"/>
            <a:ext cx="2364966" cy="95625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400" dirty="0">
                <a:effectLst/>
                <a:ea typeface="Calibri" panose="020F0502020204030204" pitchFamily="34" charset="0"/>
              </a:rPr>
              <a:t>y = 0,296 + 1,210x</a:t>
            </a:r>
            <a:endParaRPr lang="ru-RU" sz="1400" dirty="0">
              <a:effectLst/>
              <a:ea typeface="Calibri" panose="020F0502020204030204" pitchFamily="34" charset="0"/>
            </a:endParaRPr>
          </a:p>
          <a:p>
            <a:pPr>
              <a:spcAft>
                <a:spcPts val="0"/>
              </a:spcAft>
            </a:pPr>
            <a:r>
              <a:rPr lang="en-US" sz="1400" dirty="0">
                <a:effectLst/>
                <a:ea typeface="Calibri" panose="020F0502020204030204" pitchFamily="34" charset="0"/>
              </a:rPr>
              <a:t>R</a:t>
            </a:r>
            <a:r>
              <a:rPr lang="en-US" sz="1400" baseline="30000" dirty="0">
                <a:effectLst/>
                <a:ea typeface="Calibri" panose="020F0502020204030204" pitchFamily="34" charset="0"/>
              </a:rPr>
              <a:t>2 </a:t>
            </a:r>
            <a:r>
              <a:rPr lang="en-US" sz="1400" dirty="0">
                <a:effectLst/>
                <a:ea typeface="Calibri" panose="020F0502020204030204" pitchFamily="34" charset="0"/>
              </a:rPr>
              <a:t>= </a:t>
            </a:r>
            <a:r>
              <a:rPr lang="en-US" sz="1400" dirty="0" smtClean="0">
                <a:effectLst/>
                <a:ea typeface="Calibri" panose="020F0502020204030204" pitchFamily="34" charset="0"/>
              </a:rPr>
              <a:t>0,708</a:t>
            </a:r>
            <a:endParaRPr lang="ru-RU" sz="1400" dirty="0" smtClean="0">
              <a:effectLst/>
              <a:ea typeface="Calibri" panose="020F0502020204030204" pitchFamily="34" charset="0"/>
            </a:endParaRPr>
          </a:p>
          <a:p>
            <a:pPr>
              <a:spcAft>
                <a:spcPts val="0"/>
              </a:spcAft>
            </a:pPr>
            <a:r>
              <a:rPr lang="de-DE" sz="1400" i="1" dirty="0">
                <a:ea typeface="Calibri" panose="020F0502020204030204" pitchFamily="34" charset="0"/>
              </a:rPr>
              <a:t>r</a:t>
            </a:r>
            <a:r>
              <a:rPr lang="en-US" sz="1400" i="1" baseline="-25000" dirty="0" smtClean="0">
                <a:effectLst/>
                <a:ea typeface="Calibri" panose="020F0502020204030204" pitchFamily="34" charset="0"/>
              </a:rPr>
              <a:t>p</a:t>
            </a:r>
            <a:r>
              <a:rPr lang="en-US" sz="1400" i="1" dirty="0" smtClean="0">
                <a:effectLst/>
                <a:ea typeface="Calibri" panose="020F0502020204030204" pitchFamily="34" charset="0"/>
              </a:rPr>
              <a:t> </a:t>
            </a:r>
            <a:r>
              <a:rPr lang="en-US" sz="1400" dirty="0" smtClean="0">
                <a:effectLst/>
                <a:ea typeface="Calibri" panose="020F0502020204030204" pitchFamily="34" charset="0"/>
              </a:rPr>
              <a:t>= 0,841</a:t>
            </a:r>
            <a:r>
              <a:rPr lang="ru-RU" sz="1400" dirty="0" smtClean="0"/>
              <a:t>; </a:t>
            </a:r>
            <a:r>
              <a:rPr lang="ru-RU" sz="1400" i="1" dirty="0"/>
              <a:t>р</a:t>
            </a:r>
            <a:r>
              <a:rPr lang="ru-RU" sz="1400" dirty="0"/>
              <a:t> </a:t>
            </a:r>
            <a:r>
              <a:rPr lang="ru-RU" sz="1400" dirty="0">
                <a:sym typeface="Symbol" panose="05050102010706020507" pitchFamily="18" charset="2"/>
              </a:rPr>
              <a:t></a:t>
            </a:r>
            <a:r>
              <a:rPr lang="ru-RU" sz="1400" dirty="0"/>
              <a:t> 0,01</a:t>
            </a:r>
            <a:endParaRPr lang="ru-RU" sz="1400" dirty="0" smtClean="0">
              <a:effectLst/>
              <a:ea typeface="Calibri" panose="020F0502020204030204" pitchFamily="34" charset="0"/>
            </a:endParaRPr>
          </a:p>
          <a:p>
            <a:pPr>
              <a:spcAft>
                <a:spcPts val="0"/>
              </a:spcAft>
            </a:pPr>
            <a:endParaRPr lang="ru-RU" sz="1400" dirty="0">
              <a:effectLst/>
              <a:ea typeface="Calibri" panose="020F0502020204030204" pitchFamily="34" charset="0"/>
            </a:endParaRPr>
          </a:p>
        </p:txBody>
      </p:sp>
      <p:sp>
        <p:nvSpPr>
          <p:cNvPr id="5" name="Прямоугольник 4"/>
          <p:cNvSpPr/>
          <p:nvPr/>
        </p:nvSpPr>
        <p:spPr>
          <a:xfrm>
            <a:off x="-175539" y="4970670"/>
            <a:ext cx="5760001" cy="923330"/>
          </a:xfrm>
          <a:prstGeom prst="rect">
            <a:avLst/>
          </a:prstGeom>
        </p:spPr>
        <p:txBody>
          <a:bodyPr wrap="square">
            <a:spAutoFit/>
          </a:bodyPr>
          <a:lstStyle/>
          <a:p>
            <a:pPr algn="ctr">
              <a:spcAft>
                <a:spcPts val="0"/>
              </a:spcAft>
            </a:pPr>
            <a:r>
              <a:rPr lang="ru-RU" dirty="0" smtClean="0">
                <a:ea typeface="Times New Roman" panose="02020603050405020304" pitchFamily="18" charset="0"/>
                <a:cs typeface="Times New Roman" pitchFamily="18" charset="0"/>
              </a:rPr>
              <a:t>Диаграмма </a:t>
            </a:r>
            <a:r>
              <a:rPr lang="ru-RU" dirty="0">
                <a:ea typeface="Times New Roman" panose="02020603050405020304" pitchFamily="18" charset="0"/>
                <a:cs typeface="Times New Roman" pitchFamily="18" charset="0"/>
              </a:rPr>
              <a:t>рассеивания зависимости содержания хлорофилла </a:t>
            </a:r>
            <a:r>
              <a:rPr lang="ru-RU" i="1" dirty="0">
                <a:ea typeface="Times New Roman" panose="02020603050405020304" pitchFamily="18" charset="0"/>
                <a:cs typeface="Times New Roman" pitchFamily="18" charset="0"/>
              </a:rPr>
              <a:t>а</a:t>
            </a:r>
            <a:r>
              <a:rPr lang="ru-RU" dirty="0">
                <a:ea typeface="Times New Roman" panose="02020603050405020304" pitchFamily="18" charset="0"/>
                <a:cs typeface="Times New Roman" pitchFamily="18" charset="0"/>
              </a:rPr>
              <a:t> от процентного содержания азота </a:t>
            </a:r>
            <a:r>
              <a:rPr lang="ru-RU" dirty="0">
                <a:ea typeface="Calibri" panose="020F0502020204030204" pitchFamily="34" charset="0"/>
                <a:cs typeface="Times New Roman" pitchFamily="18" charset="0"/>
              </a:rPr>
              <a:t>в образцах лишайника </a:t>
            </a:r>
            <a:r>
              <a:rPr lang="ru-RU" i="1" dirty="0">
                <a:ea typeface="Calibri" panose="020F0502020204030204" pitchFamily="34" charset="0"/>
                <a:cs typeface="Times New Roman" pitchFamily="18" charset="0"/>
              </a:rPr>
              <a:t>Parmelia sulcata </a:t>
            </a:r>
            <a:r>
              <a:rPr lang="ru-RU" dirty="0">
                <a:ea typeface="Calibri" panose="020F0502020204030204" pitchFamily="34" charset="0"/>
                <a:cs typeface="Times New Roman" pitchFamily="18" charset="0"/>
              </a:rPr>
              <a:t>(</a:t>
            </a:r>
            <a:r>
              <a:rPr lang="en-US" dirty="0">
                <a:ea typeface="Calibri" panose="020F0502020204030204" pitchFamily="34" charset="0"/>
                <a:cs typeface="Times New Roman" pitchFamily="18" charset="0"/>
              </a:rPr>
              <a:t>n</a:t>
            </a:r>
            <a:r>
              <a:rPr lang="ru-RU" dirty="0">
                <a:ea typeface="Calibri" panose="020F0502020204030204" pitchFamily="34" charset="0"/>
                <a:cs typeface="Times New Roman" pitchFamily="18" charset="0"/>
              </a:rPr>
              <a:t>=338)</a:t>
            </a:r>
          </a:p>
        </p:txBody>
      </p:sp>
      <p:sp>
        <p:nvSpPr>
          <p:cNvPr id="6" name="Прямоугольник 5"/>
          <p:cNvSpPr/>
          <p:nvPr/>
        </p:nvSpPr>
        <p:spPr>
          <a:xfrm>
            <a:off x="6168765" y="0"/>
            <a:ext cx="5845044" cy="830997"/>
          </a:xfrm>
          <a:prstGeom prst="rect">
            <a:avLst/>
          </a:prstGeom>
        </p:spPr>
        <p:txBody>
          <a:bodyPr wrap="square">
            <a:spAutoFit/>
          </a:bodyPr>
          <a:lstStyle/>
          <a:p>
            <a:pPr algn="ctr"/>
            <a:r>
              <a:rPr lang="ru-RU" sz="1600" dirty="0" smtClean="0">
                <a:latin typeface="Times New Roman" pitchFamily="18" charset="0"/>
                <a:cs typeface="Times New Roman" pitchFamily="18" charset="0"/>
              </a:rPr>
              <a:t>Оценка </a:t>
            </a:r>
            <a:r>
              <a:rPr lang="ru-RU" sz="1600" dirty="0" smtClean="0">
                <a:latin typeface="Times New Roman" pitchFamily="18" charset="0"/>
                <a:cs typeface="Times New Roman" pitchFamily="18" charset="0"/>
              </a:rPr>
              <a:t>загрязнения атмосферного воздуха эвтрофицирующими веществами по содержанию азота в талломе </a:t>
            </a:r>
            <a:r>
              <a:rPr lang="ru-RU" sz="1600" i="1" dirty="0" smtClean="0">
                <a:latin typeface="Times New Roman" pitchFamily="18" charset="0"/>
                <a:cs typeface="Times New Roman" pitchFamily="18" charset="0"/>
              </a:rPr>
              <a:t>Parmelia sulcata </a:t>
            </a:r>
            <a:r>
              <a:rPr lang="ru-RU" sz="1600" dirty="0" smtClean="0">
                <a:latin typeface="Times New Roman" pitchFamily="18" charset="0"/>
                <a:cs typeface="Times New Roman" pitchFamily="18" charset="0"/>
              </a:rPr>
              <a:t>[VDI, 2015]</a:t>
            </a:r>
            <a:endParaRPr lang="ru-RU" sz="1600" dirty="0">
              <a:latin typeface="Times New Roman" pitchFamily="18" charset="0"/>
              <a:cs typeface="Times New Roman" pitchFamily="18" charset="0"/>
            </a:endParaRPr>
          </a:p>
        </p:txBody>
      </p:sp>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6097810" y="848899"/>
            <a:ext cx="6005094" cy="2983220"/>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4031072755"/>
              </p:ext>
            </p:extLst>
          </p:nvPr>
        </p:nvGraphicFramePr>
        <p:xfrm>
          <a:off x="6070785" y="4831260"/>
          <a:ext cx="5943024" cy="1597741"/>
        </p:xfrm>
        <a:graphic>
          <a:graphicData uri="http://schemas.openxmlformats.org/drawingml/2006/table">
            <a:tbl>
              <a:tblPr firstRow="1" firstCol="1" bandRow="1"/>
              <a:tblGrid>
                <a:gridCol w="1913730">
                  <a:extLst>
                    <a:ext uri="{9D8B030D-6E8A-4147-A177-3AD203B41FA5}">
                      <a16:colId xmlns:a16="http://schemas.microsoft.com/office/drawing/2014/main" val="2979217065"/>
                    </a:ext>
                  </a:extLst>
                </a:gridCol>
                <a:gridCol w="2211954">
                  <a:extLst>
                    <a:ext uri="{9D8B030D-6E8A-4147-A177-3AD203B41FA5}">
                      <a16:colId xmlns:a16="http://schemas.microsoft.com/office/drawing/2014/main" val="630995776"/>
                    </a:ext>
                  </a:extLst>
                </a:gridCol>
                <a:gridCol w="1817340">
                  <a:extLst>
                    <a:ext uri="{9D8B030D-6E8A-4147-A177-3AD203B41FA5}">
                      <a16:colId xmlns:a16="http://schemas.microsoft.com/office/drawing/2014/main" val="4126807045"/>
                    </a:ext>
                  </a:extLst>
                </a:gridCol>
              </a:tblGrid>
              <a:tr h="385391">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Уровень загрязнения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Содержание азота,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0"/>
                        </a:spcAft>
                      </a:pPr>
                      <a:r>
                        <a:rPr 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Содержание хлорофилла </a:t>
                      </a:r>
                      <a:r>
                        <a:rPr lang="ru-RU" sz="1400" b="1" i="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а</a:t>
                      </a:r>
                      <a:r>
                        <a:rPr lang="ru-RU" sz="1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мг/г</a:t>
                      </a:r>
                      <a:endParaRPr lang="ru-RU"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47912765"/>
                  </a:ext>
                </a:extLst>
              </a:tr>
              <a:tr h="380392">
                <a:tc>
                  <a:txBody>
                    <a:bodyPr/>
                    <a:lstStyle/>
                    <a:p>
                      <a:pPr algn="ctr">
                        <a:lnSpc>
                          <a:spcPct val="107000"/>
                        </a:lnSpc>
                        <a:spcAft>
                          <a:spcPts val="0"/>
                        </a:spcAft>
                      </a:pPr>
                      <a:r>
                        <a:rPr lang="ru-RU" sz="1900">
                          <a:effectLst/>
                          <a:latin typeface="Times New Roman" panose="02020603050405020304" pitchFamily="18" charset="0"/>
                          <a:ea typeface="Times New Roman" panose="02020603050405020304" pitchFamily="18" charset="0"/>
                          <a:cs typeface="Times New Roman" panose="02020603050405020304" pitchFamily="18" charset="0"/>
                        </a:rPr>
                        <a:t>низкий</a:t>
                      </a:r>
                      <a:endParaRPr lang="ru-RU"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ru-RU" sz="1900">
                          <a:effectLst/>
                          <a:latin typeface="Times New Roman" panose="02020603050405020304" pitchFamily="18" charset="0"/>
                          <a:ea typeface="Times New Roman" panose="02020603050405020304" pitchFamily="18" charset="0"/>
                          <a:cs typeface="Times New Roman" panose="02020603050405020304" pitchFamily="18" charset="0"/>
                        </a:rPr>
                        <a:t>&lt; 1,5</a:t>
                      </a:r>
                      <a:endParaRPr lang="ru-RU"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9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&lt; 2,1</a:t>
                      </a:r>
                      <a:endParaRPr lang="ru-RU" sz="19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288073"/>
                  </a:ext>
                </a:extLst>
              </a:tr>
              <a:tr h="380392">
                <a:tc>
                  <a:txBody>
                    <a:bodyPr/>
                    <a:lstStyle/>
                    <a:p>
                      <a:pPr algn="ctr">
                        <a:lnSpc>
                          <a:spcPct val="107000"/>
                        </a:lnSpc>
                        <a:spcAft>
                          <a:spcPts val="0"/>
                        </a:spcAft>
                      </a:pPr>
                      <a:r>
                        <a:rPr lang="ru-RU" sz="1900">
                          <a:effectLst/>
                          <a:latin typeface="Times New Roman" panose="02020603050405020304" pitchFamily="18" charset="0"/>
                          <a:ea typeface="Times New Roman" panose="02020603050405020304" pitchFamily="18" charset="0"/>
                          <a:cs typeface="Times New Roman" panose="02020603050405020304" pitchFamily="18" charset="0"/>
                        </a:rPr>
                        <a:t>средний</a:t>
                      </a:r>
                      <a:endParaRPr lang="ru-RU"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ru-RU" sz="1900">
                          <a:effectLst/>
                          <a:latin typeface="Times New Roman" panose="02020603050405020304" pitchFamily="18" charset="0"/>
                          <a:ea typeface="Times New Roman" panose="02020603050405020304" pitchFamily="18" charset="0"/>
                          <a:cs typeface="Times New Roman" panose="02020603050405020304" pitchFamily="18" charset="0"/>
                        </a:rPr>
                        <a:t>1,5 – 3,0</a:t>
                      </a:r>
                      <a:endParaRPr lang="ru-RU"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9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2,1 – 3,9</a:t>
                      </a:r>
                      <a:endParaRPr lang="ru-RU" sz="19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990686"/>
                  </a:ext>
                </a:extLst>
              </a:tr>
              <a:tr h="380392">
                <a:tc>
                  <a:txBody>
                    <a:bodyPr/>
                    <a:lstStyle/>
                    <a:p>
                      <a:pPr algn="ctr">
                        <a:lnSpc>
                          <a:spcPct val="107000"/>
                        </a:lnSpc>
                        <a:spcAft>
                          <a:spcPts val="0"/>
                        </a:spcAft>
                      </a:pPr>
                      <a:r>
                        <a:rPr lang="ru-RU" sz="1900">
                          <a:effectLst/>
                          <a:latin typeface="Times New Roman" panose="02020603050405020304" pitchFamily="18" charset="0"/>
                          <a:ea typeface="Times New Roman" panose="02020603050405020304" pitchFamily="18" charset="0"/>
                          <a:cs typeface="Times New Roman" panose="02020603050405020304" pitchFamily="18" charset="0"/>
                        </a:rPr>
                        <a:t>высокий</a:t>
                      </a:r>
                      <a:endParaRPr lang="ru-RU" sz="190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ru-RU" sz="1900" dirty="0">
                          <a:effectLst/>
                          <a:latin typeface="Times New Roman" panose="02020603050405020304" pitchFamily="18" charset="0"/>
                          <a:ea typeface="Times New Roman" panose="02020603050405020304" pitchFamily="18" charset="0"/>
                          <a:cs typeface="Times New Roman" panose="02020603050405020304" pitchFamily="18" charset="0"/>
                        </a:rPr>
                        <a:t>&gt; 3,0</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9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&gt; 3,9</a:t>
                      </a:r>
                      <a:endParaRPr lang="ru-RU" sz="19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marL="54838" marR="548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566829"/>
                  </a:ext>
                </a:extLst>
              </a:tr>
            </a:tbl>
          </a:graphicData>
        </a:graphic>
      </p:graphicFrame>
      <p:sp>
        <p:nvSpPr>
          <p:cNvPr id="9" name="Rectangle 2"/>
          <p:cNvSpPr>
            <a:spLocks noChangeArrowheads="1"/>
          </p:cNvSpPr>
          <p:nvPr/>
        </p:nvSpPr>
        <p:spPr bwMode="auto">
          <a:xfrm>
            <a:off x="6070785" y="3831639"/>
            <a:ext cx="594302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Оценка </a:t>
            </a:r>
            <a:r>
              <a:rPr kumimoji="0" lang="ru-RU" altLang="ru-RU" sz="1600" b="0" i="0"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загрязнения атмосферного воздуха эвтрофицирующими веществами по содержанию азота и хлорофилла </a:t>
            </a:r>
            <a:r>
              <a:rPr kumimoji="0" lang="ru-RU" altLang="ru-RU" sz="1600" b="0" i="1"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а</a:t>
            </a:r>
            <a:r>
              <a:rPr kumimoji="0" lang="ru-RU" altLang="ru-RU" sz="1600" b="0" i="0"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 в талломе </a:t>
            </a:r>
            <a:r>
              <a:rPr kumimoji="0" lang="ru-RU" altLang="ru-RU" sz="1600" b="0" i="1" u="none" strike="noStrike" cap="none" normalizeH="0" baseline="0" dirty="0" smtClean="0">
                <a:ln>
                  <a:noFill/>
                </a:ln>
                <a:solidFill>
                  <a:schemeClr val="tx1"/>
                </a:solidFill>
                <a:effectLst/>
                <a:latin typeface="Times New Roman" pitchFamily="18" charset="0"/>
                <a:ea typeface="Calibri" panose="020F0502020204030204" pitchFamily="34" charset="0"/>
                <a:cs typeface="Times New Roman" pitchFamily="18" charset="0"/>
              </a:rPr>
              <a:t>Parmelia sulcata</a:t>
            </a:r>
            <a:endPar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6316690" y="6413698"/>
            <a:ext cx="5567334" cy="307777"/>
          </a:xfrm>
          <a:prstGeom prst="rect">
            <a:avLst/>
          </a:prstGeom>
          <a:noFill/>
        </p:spPr>
        <p:txBody>
          <a:bodyPr wrap="square" rtlCol="0">
            <a:spAutoFit/>
          </a:bodyPr>
          <a:lstStyle/>
          <a:p>
            <a:r>
              <a:rPr lang="ru-RU" sz="1400" b="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 согласно </a:t>
            </a:r>
            <a:r>
              <a:rPr lang="ru-RU" sz="1400" dirty="0">
                <a:latin typeface="Times New Roman" pitchFamily="18" charset="0"/>
                <a:cs typeface="Times New Roman" pitchFamily="18" charset="0"/>
              </a:rPr>
              <a:t>методике VDI 3957 Blatt 18 [VDI, 2015] </a:t>
            </a:r>
          </a:p>
        </p:txBody>
      </p:sp>
    </p:spTree>
    <p:extLst>
      <p:ext uri="{BB962C8B-B14F-4D97-AF65-F5344CB8AC3E}">
        <p14:creationId xmlns:p14="http://schemas.microsoft.com/office/powerpoint/2010/main" val="2162871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mtClean="0"/>
              <a:t>26</a:t>
            </a:fld>
            <a:endParaRPr lang="ru-RU"/>
          </a:p>
        </p:txBody>
      </p:sp>
      <p:pic>
        <p:nvPicPr>
          <p:cNvPr id="3074" name="Picture 2" descr="http://qrcoder.ru/code/?https%3A%2F%2Fwww.vdi.de%2Frichtlinien&amp;10&a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842" y="1920163"/>
            <a:ext cx="4733925" cy="47339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80251" y="887204"/>
            <a:ext cx="4155497" cy="523220"/>
          </a:xfrm>
          <a:prstGeom prst="rect">
            <a:avLst/>
          </a:prstGeom>
        </p:spPr>
        <p:txBody>
          <a:bodyPr wrap="none">
            <a:spAutoFit/>
          </a:bodyPr>
          <a:lstStyle/>
          <a:p>
            <a:r>
              <a:rPr lang="de-DE" sz="2800" b="1" dirty="0"/>
              <a:t>VDI-Richtlinien-Datenbank</a:t>
            </a:r>
            <a:endParaRPr lang="ru-RU" sz="2800" b="1" dirty="0"/>
          </a:p>
        </p:txBody>
      </p:sp>
      <p:pic>
        <p:nvPicPr>
          <p:cNvPr id="3076" name="Picture 4" descr="ÐÐ°ÑÑÐ¸Ð½ÐºÐ¸ Ð¿Ð¾ Ð·Ð°Ð¿ÑÐ¾ÑÑ VDI-Richtlin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9876" y="283627"/>
            <a:ext cx="1730375" cy="17303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7944" y="2965697"/>
            <a:ext cx="5029200" cy="369332"/>
          </a:xfrm>
          <a:prstGeom prst="rect">
            <a:avLst/>
          </a:prstGeom>
          <a:noFill/>
        </p:spPr>
        <p:txBody>
          <a:bodyPr wrap="square" rtlCol="0">
            <a:spAutoFit/>
          </a:bodyPr>
          <a:lstStyle/>
          <a:p>
            <a:pPr algn="ctr"/>
            <a:r>
              <a:rPr lang="ru-RU" dirty="0" smtClean="0"/>
              <a:t>Язык методик / </a:t>
            </a:r>
            <a:r>
              <a:rPr lang="de-DE" dirty="0" err="1" smtClean="0"/>
              <a:t>language</a:t>
            </a:r>
            <a:r>
              <a:rPr lang="ru-RU" dirty="0" smtClean="0"/>
              <a:t>:</a:t>
            </a:r>
            <a:r>
              <a:rPr lang="de-DE" dirty="0" smtClean="0"/>
              <a:t> </a:t>
            </a:r>
            <a:r>
              <a:rPr lang="ru-RU" dirty="0" smtClean="0"/>
              <a:t> </a:t>
            </a:r>
            <a:endParaRPr lang="ru-RU" dirty="0"/>
          </a:p>
        </p:txBody>
      </p:sp>
      <p:pic>
        <p:nvPicPr>
          <p:cNvPr id="3078" name="Picture 6" descr="https://fiverr-res.cloudinary.com/images/t_main1,q_auto,f_auto/gigs/4635575/original/D-E2/translate-from-german-to-english-and-vice-vers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569" y="3483654"/>
            <a:ext cx="2116138" cy="160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0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Прямая со стрелкой 21"/>
          <p:cNvCxnSpPr/>
          <p:nvPr/>
        </p:nvCxnSpPr>
        <p:spPr>
          <a:xfrm>
            <a:off x="3359696" y="1196752"/>
            <a:ext cx="0" cy="3744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Прямоугольник 1"/>
          <p:cNvSpPr/>
          <p:nvPr/>
        </p:nvSpPr>
        <p:spPr>
          <a:xfrm>
            <a:off x="1524000" y="241484"/>
            <a:ext cx="9144000" cy="523220"/>
          </a:xfrm>
          <a:prstGeom prst="rect">
            <a:avLst/>
          </a:prstGeom>
        </p:spPr>
        <p:txBody>
          <a:bodyPr wrap="square">
            <a:spAutoFit/>
          </a:bodyPr>
          <a:lstStyle/>
          <a:p>
            <a:pPr algn="ctr"/>
            <a:r>
              <a:rPr lang="ru-RU" sz="2800" b="1" u="sng" dirty="0" smtClean="0">
                <a:solidFill>
                  <a:schemeClr val="accent1">
                    <a:lumMod val="75000"/>
                  </a:schemeClr>
                </a:solidFill>
                <a:effectLst>
                  <a:outerShdw blurRad="38100" dist="38100" dir="2700000" algn="tl">
                    <a:srgbClr val="000000">
                      <a:alpha val="43137"/>
                    </a:srgbClr>
                  </a:outerShdw>
                </a:effectLst>
              </a:rPr>
              <a:t>Воздействие загрязняющих веществ на лишайники</a:t>
            </a:r>
            <a:endParaRPr lang="ru-RU" sz="2800" b="1" u="sng" dirty="0">
              <a:solidFill>
                <a:schemeClr val="accent1">
                  <a:lumMod val="75000"/>
                </a:schemeClr>
              </a:solidFill>
              <a:effectLst>
                <a:outerShdw blurRad="38100" dist="38100" dir="2700000" algn="tl">
                  <a:srgbClr val="000000">
                    <a:alpha val="43137"/>
                  </a:srgbClr>
                </a:outerShdw>
              </a:effectLst>
            </a:endParaRPr>
          </a:p>
        </p:txBody>
      </p:sp>
      <p:cxnSp>
        <p:nvCxnSpPr>
          <p:cNvPr id="17" name="Прямая соединительная линия 16"/>
          <p:cNvCxnSpPr/>
          <p:nvPr/>
        </p:nvCxnSpPr>
        <p:spPr>
          <a:xfrm>
            <a:off x="6096000" y="692696"/>
            <a:ext cx="0" cy="4848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p:nvPr/>
        </p:nvCxnSpPr>
        <p:spPr>
          <a:xfrm>
            <a:off x="3359696" y="1196752"/>
            <a:ext cx="5472608"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11624" y="1634681"/>
            <a:ext cx="1396352" cy="369332"/>
          </a:xfrm>
          <a:prstGeom prst="rect">
            <a:avLst/>
          </a:prstGeom>
          <a:solidFill>
            <a:schemeClr val="bg1"/>
          </a:solidFill>
          <a:ln w="38100">
            <a:solidFill>
              <a:schemeClr val="accent1"/>
            </a:solidFill>
          </a:ln>
        </p:spPr>
        <p:txBody>
          <a:bodyPr wrap="square" rtlCol="0">
            <a:spAutoFit/>
          </a:bodyPr>
          <a:lstStyle/>
          <a:p>
            <a:pPr algn="ctr"/>
            <a:r>
              <a:rPr lang="ru-RU" dirty="0"/>
              <a:t>1760 </a:t>
            </a:r>
            <a:r>
              <a:rPr lang="ru-RU" dirty="0" smtClean="0"/>
              <a:t>~ 1980</a:t>
            </a:r>
            <a:endParaRPr lang="ru-RU" dirty="0"/>
          </a:p>
        </p:txBody>
      </p:sp>
      <p:grpSp>
        <p:nvGrpSpPr>
          <p:cNvPr id="6" name="Группа 5"/>
          <p:cNvGrpSpPr/>
          <p:nvPr/>
        </p:nvGrpSpPr>
        <p:grpSpPr>
          <a:xfrm>
            <a:off x="6888088" y="1196752"/>
            <a:ext cx="3168352" cy="4104456"/>
            <a:chOff x="5364088" y="1196752"/>
            <a:chExt cx="3168352" cy="4104456"/>
          </a:xfrm>
        </p:grpSpPr>
        <p:cxnSp>
          <p:nvCxnSpPr>
            <p:cNvPr id="43" name="Прямая со стрелкой 42"/>
            <p:cNvCxnSpPr/>
            <p:nvPr/>
          </p:nvCxnSpPr>
          <p:spPr>
            <a:xfrm>
              <a:off x="5364088" y="2492896"/>
              <a:ext cx="0" cy="2719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Прямая со стрелкой 20"/>
            <p:cNvCxnSpPr/>
            <p:nvPr/>
          </p:nvCxnSpPr>
          <p:spPr>
            <a:xfrm>
              <a:off x="7308304" y="1196752"/>
              <a:ext cx="0" cy="129604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36" name="Прямая соединительная линия 35"/>
            <p:cNvCxnSpPr/>
            <p:nvPr/>
          </p:nvCxnSpPr>
          <p:spPr>
            <a:xfrm>
              <a:off x="5364088" y="2492896"/>
              <a:ext cx="31683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Прямая со стрелкой 40"/>
            <p:cNvCxnSpPr/>
            <p:nvPr/>
          </p:nvCxnSpPr>
          <p:spPr>
            <a:xfrm>
              <a:off x="8532440" y="2492896"/>
              <a:ext cx="0" cy="28083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6546449" y="3862790"/>
            <a:ext cx="379034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a:ln w="11430"/>
                <a:solidFill>
                  <a:srgbClr val="FFC000"/>
                </a:solidFill>
                <a:effectLst>
                  <a:outerShdw blurRad="50800" dist="39000" dir="5460000" algn="tl">
                    <a:srgbClr val="000000">
                      <a:alpha val="38000"/>
                    </a:srgbClr>
                  </a:outerShdw>
                </a:effectLst>
              </a:rPr>
              <a:t>NH</a:t>
            </a:r>
            <a:r>
              <a:rPr lang="de-DE" sz="3600" b="1" baseline="-25000" dirty="0">
                <a:ln w="11430"/>
                <a:solidFill>
                  <a:srgbClr val="FFC000"/>
                </a:solidFill>
                <a:effectLst>
                  <a:outerShdw blurRad="50800" dist="39000" dir="5460000" algn="tl">
                    <a:srgbClr val="000000">
                      <a:alpha val="38000"/>
                    </a:srgbClr>
                  </a:outerShdw>
                </a:effectLst>
              </a:rPr>
              <a:t>3</a:t>
            </a:r>
            <a:r>
              <a:rPr lang="de-DE" sz="3600" b="1" dirty="0">
                <a:ln w="11430"/>
                <a:solidFill>
                  <a:srgbClr val="FFC000"/>
                </a:solidFill>
                <a:effectLst>
                  <a:outerShdw blurRad="50800" dist="39000" dir="5460000" algn="tl">
                    <a:srgbClr val="000000">
                      <a:alpha val="38000"/>
                    </a:srgbClr>
                  </a:outerShdw>
                </a:effectLst>
              </a:rPr>
              <a:t>   NH</a:t>
            </a:r>
            <a:r>
              <a:rPr lang="de-DE" sz="3600" b="1" baseline="-25000" dirty="0">
                <a:ln w="11430"/>
                <a:solidFill>
                  <a:srgbClr val="FFC000"/>
                </a:solidFill>
                <a:effectLst>
                  <a:outerShdw blurRad="50800" dist="39000" dir="5460000" algn="tl">
                    <a:srgbClr val="000000">
                      <a:alpha val="38000"/>
                    </a:srgbClr>
                  </a:outerShdw>
                </a:effectLst>
              </a:rPr>
              <a:t>4</a:t>
            </a:r>
            <a:r>
              <a:rPr lang="de-DE" sz="3600" b="1" dirty="0">
                <a:ln w="11430"/>
                <a:solidFill>
                  <a:srgbClr val="FFC000"/>
                </a:solidFill>
                <a:effectLst>
                  <a:outerShdw blurRad="50800" dist="39000" dir="5460000" algn="tl">
                    <a:srgbClr val="000000">
                      <a:alpha val="38000"/>
                    </a:srgbClr>
                  </a:outerShdw>
                </a:effectLst>
              </a:rPr>
              <a:t>NO</a:t>
            </a:r>
            <a:r>
              <a:rPr lang="de-DE" sz="3600" b="1" baseline="-25000" dirty="0">
                <a:ln w="11430"/>
                <a:solidFill>
                  <a:srgbClr val="FFC000"/>
                </a:solidFill>
                <a:effectLst>
                  <a:outerShdw blurRad="50800" dist="39000" dir="5460000" algn="tl">
                    <a:srgbClr val="000000">
                      <a:alpha val="38000"/>
                    </a:srgbClr>
                  </a:outerShdw>
                </a:effectLst>
              </a:rPr>
              <a:t>3</a:t>
            </a:r>
            <a:endParaRPr lang="ru-RU" sz="3600" b="1" dirty="0">
              <a:ln w="11430"/>
              <a:solidFill>
                <a:srgbClr val="FFC000"/>
              </a:solidFill>
              <a:effectLst>
                <a:outerShdw blurRad="50800" dist="39000" dir="5460000" algn="tl">
                  <a:srgbClr val="000000">
                    <a:alpha val="38000"/>
                  </a:srgbClr>
                </a:outerShdw>
              </a:effectLst>
            </a:endParaRPr>
          </a:p>
        </p:txBody>
      </p:sp>
      <p:sp>
        <p:nvSpPr>
          <p:cNvPr id="52" name="TextBox 51"/>
          <p:cNvSpPr txBox="1"/>
          <p:nvPr/>
        </p:nvSpPr>
        <p:spPr>
          <a:xfrm>
            <a:off x="2746948" y="4013226"/>
            <a:ext cx="126014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C00000"/>
                </a:solidFill>
                <a:effectLst>
                  <a:outerShdw blurRad="50800" dist="39000" dir="5460000" algn="tl">
                    <a:srgbClr val="000000">
                      <a:alpha val="38000"/>
                    </a:srgbClr>
                  </a:outerShdw>
                </a:effectLst>
              </a:rPr>
              <a:t>SO</a:t>
            </a:r>
            <a:r>
              <a:rPr lang="en-US" sz="3600" b="1" baseline="-25000" dirty="0">
                <a:ln w="11430"/>
                <a:solidFill>
                  <a:srgbClr val="C00000"/>
                </a:solidFill>
                <a:effectLst>
                  <a:outerShdw blurRad="50800" dist="39000" dir="5460000" algn="tl">
                    <a:srgbClr val="000000">
                      <a:alpha val="38000"/>
                    </a:srgbClr>
                  </a:outerShdw>
                </a:effectLst>
              </a:rPr>
              <a:t>2</a:t>
            </a:r>
            <a:endParaRPr lang="ru-RU" sz="3600" b="1" baseline="-25000" dirty="0">
              <a:ln w="11430"/>
              <a:solidFill>
                <a:srgbClr val="C00000"/>
              </a:solidFill>
              <a:effectLst>
                <a:outerShdw blurRad="50800" dist="39000" dir="5460000" algn="tl">
                  <a:srgbClr val="000000">
                    <a:alpha val="38000"/>
                  </a:srgbClr>
                </a:outerShdw>
              </a:effectLst>
            </a:endParaRPr>
          </a:p>
        </p:txBody>
      </p:sp>
      <p:grpSp>
        <p:nvGrpSpPr>
          <p:cNvPr id="5" name="Группа 4"/>
          <p:cNvGrpSpPr/>
          <p:nvPr/>
        </p:nvGrpSpPr>
        <p:grpSpPr>
          <a:xfrm>
            <a:off x="6957094" y="2636912"/>
            <a:ext cx="3125473" cy="1440161"/>
            <a:chOff x="5433093" y="2636911"/>
            <a:chExt cx="3125473" cy="1440161"/>
          </a:xfrm>
        </p:grpSpPr>
        <p:pic>
          <p:nvPicPr>
            <p:cNvPr id="5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89" t="14164" r="3965" b="9035"/>
            <a:stretch/>
          </p:blipFill>
          <p:spPr bwMode="auto">
            <a:xfrm>
              <a:off x="5436096" y="2636911"/>
              <a:ext cx="3024336" cy="1224137"/>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descr="http://drredpen.ru/wp-content/uploads/2012/10/plant.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4714" y1="7833" x2="23714" y2="29500"/>
                          <a14:foregroundMark x1="35571" y1="8833" x2="35286" y2="34333"/>
                          <a14:foregroundMark x1="65286" y1="63500" x2="70286" y2="63333"/>
                          <a14:foregroundMark x1="54857" y1="80833" x2="56429" y2="76333"/>
                        </a14:backgroundRemoval>
                      </a14:imgEffect>
                    </a14:imgLayer>
                  </a14:imgProps>
                </a:ext>
                <a:ext uri="{28A0092B-C50C-407E-A947-70E740481C1C}">
                  <a14:useLocalDpi xmlns:a14="http://schemas.microsoft.com/office/drawing/2010/main" val="0"/>
                </a:ext>
              </a:extLst>
            </a:blip>
            <a:srcRect/>
            <a:stretch>
              <a:fillRect/>
            </a:stretch>
          </p:blipFill>
          <p:spPr bwMode="auto">
            <a:xfrm>
              <a:off x="7411339" y="2805703"/>
              <a:ext cx="1147227" cy="98333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8" name="Picture 4" descr="http://www.profermer.ru/images/korov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3093" y="3034135"/>
              <a:ext cx="576064" cy="87348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nachalo4ka.ru/wp-content/uploads/2014/10/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0500" y="3421451"/>
              <a:ext cx="603748" cy="6075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editsland.ru/d/232505/d/gruzovikvkredit.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9111" l="0" r="100000">
                          <a14:foregroundMark x1="58238" y1="79111" x2="57854" y2="73778"/>
                        </a14:backgroundRemoval>
                      </a14:imgEffect>
                    </a14:imgLayer>
                  </a14:imgProps>
                </a:ext>
                <a:ext uri="{28A0092B-C50C-407E-A947-70E740481C1C}">
                  <a14:useLocalDpi xmlns:a14="http://schemas.microsoft.com/office/drawing/2010/main" val="0"/>
                </a:ext>
              </a:extLst>
            </a:blip>
            <a:srcRect/>
            <a:stretch>
              <a:fillRect/>
            </a:stretch>
          </p:blipFill>
          <p:spPr bwMode="auto">
            <a:xfrm>
              <a:off x="6625840" y="3054210"/>
              <a:ext cx="1186520" cy="1022862"/>
            </a:xfrm>
            <a:prstGeom prst="rect">
              <a:avLst/>
            </a:prstGeom>
            <a:noFill/>
            <a:effectLst>
              <a:innerShdw blurRad="63500" dist="50800">
                <a:prstClr val="black">
                  <a:alpha val="50000"/>
                </a:prstClr>
              </a:innerShdw>
            </a:effectLst>
            <a:extLst>
              <a:ext uri="{909E8E84-426E-40DD-AFC4-6F175D3DCCD1}">
                <a14:hiddenFill xmlns:a14="http://schemas.microsoft.com/office/drawing/2010/main">
                  <a:solidFill>
                    <a:srgbClr val="FFFFFF"/>
                  </a:solidFill>
                </a14:hiddenFill>
              </a:ext>
            </a:extLst>
          </p:spPr>
        </p:pic>
      </p:grpSp>
      <p:grpSp>
        <p:nvGrpSpPr>
          <p:cNvPr id="3" name="Группа 2"/>
          <p:cNvGrpSpPr/>
          <p:nvPr/>
        </p:nvGrpSpPr>
        <p:grpSpPr>
          <a:xfrm>
            <a:off x="1899030" y="2501967"/>
            <a:ext cx="3103188" cy="1505929"/>
            <a:chOff x="836585" y="2554720"/>
            <a:chExt cx="2034226" cy="985462"/>
          </a:xfrm>
        </p:grpSpPr>
        <p:sp>
          <p:nvSpPr>
            <p:cNvPr id="53" name="Прямоугольник 52"/>
            <p:cNvSpPr/>
            <p:nvPr/>
          </p:nvSpPr>
          <p:spPr>
            <a:xfrm>
              <a:off x="836585" y="2588356"/>
              <a:ext cx="2034226" cy="9518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1034" name="Picture 10" descr="http://st2.depositphotos.com/1020070/5284/v/950/depositphotos_52841407-Factory-and-plant-buildings-in-flat-style.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69220" l="0" r="100000">
                          <a14:foregroundMark x1="22190" y1="12903" x2="26686" y2="9005"/>
                          <a14:foregroundMark x1="46628" y1="16532" x2="48485" y2="15054"/>
                          <a14:foregroundMark x1="65396" y1="20430" x2="69208" y2="17876"/>
                          <a14:foregroundMark x1="75953" y1="33199" x2="78886" y2="32527"/>
                          <a14:foregroundMark x1="81427" y1="33602" x2="84848" y2="32930"/>
                          <a14:foregroundMark x1="90029" y1="22849" x2="92375" y2="21102"/>
                        </a14:backgroundRemoval>
                      </a14:imgEffect>
                    </a14:imgLayer>
                  </a14:imgProps>
                </a:ext>
                <a:ext uri="{28A0092B-C50C-407E-A947-70E740481C1C}">
                  <a14:useLocalDpi xmlns:a14="http://schemas.microsoft.com/office/drawing/2010/main" val="0"/>
                </a:ext>
              </a:extLst>
            </a:blip>
            <a:srcRect b="34266"/>
            <a:stretch/>
          </p:blipFill>
          <p:spPr bwMode="auto">
            <a:xfrm>
              <a:off x="838157" y="2554720"/>
              <a:ext cx="2005651" cy="958831"/>
            </a:xfrm>
            <a:prstGeom prst="rect">
              <a:avLst/>
            </a:prstGeom>
            <a:noFill/>
            <a:extLst>
              <a:ext uri="{909E8E84-426E-40DD-AFC4-6F175D3DCCD1}">
                <a14:hiddenFill xmlns:a14="http://schemas.microsoft.com/office/drawing/2010/main">
                  <a:solidFill>
                    <a:srgbClr val="FFFFFF"/>
                  </a:solidFill>
                </a14:hiddenFill>
              </a:ext>
            </a:extLst>
          </p:spPr>
        </p:pic>
      </p:grpSp>
      <p:pic>
        <p:nvPicPr>
          <p:cNvPr id="65" name="Picture 12" descr="http://images32.fotki.com/v1109/photos/5/54943/6074338/xanthoria1-vi.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100000" l="0" r="88133"/>
                    </a14:imgEffect>
                  </a14:imgLayer>
                </a14:imgProps>
              </a:ext>
              <a:ext uri="{28A0092B-C50C-407E-A947-70E740481C1C}">
                <a14:useLocalDpi xmlns:a14="http://schemas.microsoft.com/office/drawing/2010/main" val="0"/>
              </a:ext>
            </a:extLst>
          </a:blip>
          <a:srcRect l="23461" r="17004"/>
          <a:stretch/>
        </p:blipFill>
        <p:spPr bwMode="auto">
          <a:xfrm rot="2724595">
            <a:off x="5197117" y="4902068"/>
            <a:ext cx="2048630" cy="2243568"/>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 name="Прямоугольник 53"/>
          <p:cNvSpPr/>
          <p:nvPr/>
        </p:nvSpPr>
        <p:spPr>
          <a:xfrm>
            <a:off x="7243624" y="6597353"/>
            <a:ext cx="723083" cy="307777"/>
          </a:xfrm>
          <a:prstGeom prst="rect">
            <a:avLst/>
          </a:prstGeom>
        </p:spPr>
        <p:txBody>
          <a:bodyPr wrap="none">
            <a:spAutoFit/>
          </a:bodyPr>
          <a:lstStyle/>
          <a:p>
            <a:r>
              <a:rPr lang="de-DE" sz="1400" i="1" dirty="0"/>
              <a:t>Physcia</a:t>
            </a:r>
            <a:endParaRPr lang="ru-RU" sz="1400" i="1" dirty="0"/>
          </a:p>
        </p:txBody>
      </p:sp>
      <p:sp>
        <p:nvSpPr>
          <p:cNvPr id="58" name="Прямоугольник 57"/>
          <p:cNvSpPr/>
          <p:nvPr/>
        </p:nvSpPr>
        <p:spPr>
          <a:xfrm>
            <a:off x="5591944" y="6577608"/>
            <a:ext cx="898900" cy="307777"/>
          </a:xfrm>
          <a:prstGeom prst="rect">
            <a:avLst/>
          </a:prstGeom>
        </p:spPr>
        <p:txBody>
          <a:bodyPr wrap="none">
            <a:spAutoFit/>
          </a:bodyPr>
          <a:lstStyle/>
          <a:p>
            <a:r>
              <a:rPr lang="de-DE" sz="1400" i="1" dirty="0"/>
              <a:t>Xanthoria</a:t>
            </a:r>
            <a:endParaRPr lang="ru-RU" sz="1400" i="1" dirty="0"/>
          </a:p>
        </p:txBody>
      </p:sp>
      <p:pic>
        <p:nvPicPr>
          <p:cNvPr id="1046" name="Picture 22" descr="http://www.waysofenlichenment.net/lichens/Evernia/prunastri/Evernia%20prunastri%20droker_2%251.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100000" l="0" r="52500">
                        <a14:backgroundMark x1="24875" y1="43182" x2="25625" y2="45739"/>
                        <a14:backgroundMark x1="26125" y1="36080" x2="27125" y2="36080"/>
                        <a14:backgroundMark x1="25750" y1="15625" x2="25750" y2="19318"/>
                        <a14:backgroundMark x1="26000" y1="20170" x2="26625" y2="17898"/>
                        <a14:backgroundMark x1="34625" y1="17614" x2="35875" y2="17614"/>
                        <a14:backgroundMark x1="38750" y1="38920" x2="39375" y2="41193"/>
                        <a14:backgroundMark x1="40375" y1="36932" x2="39750" y2="35511"/>
                        <a14:backgroundMark x1="42000" y1="55682" x2="43125" y2="55114"/>
                        <a14:backgroundMark x1="44125" y1="53125" x2="44750" y2="53125"/>
                        <a14:backgroundMark x1="40250" y1="47159" x2="40250" y2="45739"/>
                        <a14:backgroundMark x1="38875" y1="49716" x2="39625" y2="50284"/>
                        <a14:backgroundMark x1="33625" y1="50568" x2="34250" y2="49432"/>
                        <a14:backgroundMark x1="26625" y1="25000" x2="25500" y2="23864"/>
                        <a14:backgroundMark x1="17875" y1="30398" x2="19000" y2="31250"/>
                        <a14:backgroundMark x1="16125" y1="30966" x2="17000" y2="31818"/>
                        <a14:backgroundMark x1="16875" y1="38352" x2="17250" y2="35227"/>
                        <a14:backgroundMark x1="9250" y1="50852" x2="9125" y2="44034"/>
                        <a14:backgroundMark x1="6625" y1="51989" x2="5875" y2="48580"/>
                        <a14:backgroundMark x1="4750" y1="55114" x2="4250" y2="53977"/>
                        <a14:backgroundMark x1="11250" y1="51136" x2="10750" y2="48864"/>
                        <a14:backgroundMark x1="21375" y1="63068" x2="23000" y2="62784"/>
                        <a14:backgroundMark x1="24875" y1="66761" x2="24000" y2="71591"/>
                        <a14:backgroundMark x1="31250" y1="85227" x2="33375" y2="88920"/>
                        <a14:backgroundMark x1="34375" y1="82102" x2="33750" y2="79545"/>
                        <a14:backgroundMark x1="35000" y1="88068" x2="35000" y2="85795"/>
                        <a14:backgroundMark x1="33000" y1="97727" x2="34625" y2="98011"/>
                        <a14:backgroundMark x1="31000" y1="94034" x2="31125" y2="91477"/>
                        <a14:backgroundMark x1="25000" y1="94034" x2="25375" y2="98295"/>
                        <a14:backgroundMark x1="22625" y1="96591" x2="21750" y2="92898"/>
                        <a14:backgroundMark x1="23125" y1="91477" x2="22375" y2="91477"/>
                        <a14:backgroundMark x1="22500" y1="85511" x2="21750" y2="85511"/>
                        <a14:backgroundMark x1="14875" y1="96023" x2="14375" y2="99148"/>
                        <a14:backgroundMark x1="6250" y1="91193" x2="6375" y2="86932"/>
                        <a14:backgroundMark x1="9125" y1="98295" x2="7750" y2="98295"/>
                        <a14:backgroundMark x1="10250" y1="98295" x2="10250" y2="98295"/>
                        <a14:backgroundMark x1="14125" y1="80398" x2="13500" y2="77557"/>
                        <a14:backgroundMark x1="10125" y1="78693" x2="9750" y2="77841"/>
                        <a14:backgroundMark x1="5375" y1="63352" x2="4875" y2="65057"/>
                        <a14:backgroundMark x1="31000" y1="14489" x2="31375" y2="15341"/>
                      </a14:backgroundRemoval>
                    </a14:imgEffect>
                  </a14:imgLayer>
                </a14:imgProps>
              </a:ext>
              <a:ext uri="{28A0092B-C50C-407E-A947-70E740481C1C}">
                <a14:useLocalDpi xmlns:a14="http://schemas.microsoft.com/office/drawing/2010/main" val="0"/>
              </a:ext>
            </a:extLst>
          </a:blip>
          <a:srcRect r="50000"/>
          <a:stretch/>
        </p:blipFill>
        <p:spPr bwMode="auto">
          <a:xfrm rot="15086317">
            <a:off x="8791738" y="5029714"/>
            <a:ext cx="2163577" cy="1903947"/>
          </a:xfrm>
          <a:prstGeom prst="rect">
            <a:avLst/>
          </a:prstGeom>
          <a:noFill/>
          <a:effectLst/>
          <a:extLst>
            <a:ext uri="{909E8E84-426E-40DD-AFC4-6F175D3DCCD1}">
              <a14:hiddenFill xmlns:a14="http://schemas.microsoft.com/office/drawing/2010/main">
                <a:solidFill>
                  <a:srgbClr val="FFFFFF"/>
                </a:solidFill>
              </a14:hiddenFill>
            </a:ext>
          </a:extLst>
        </p:spPr>
      </p:pic>
      <p:sp>
        <p:nvSpPr>
          <p:cNvPr id="60" name="Прямоугольник 59"/>
          <p:cNvSpPr/>
          <p:nvPr/>
        </p:nvSpPr>
        <p:spPr>
          <a:xfrm>
            <a:off x="8935339" y="6597353"/>
            <a:ext cx="723724" cy="307777"/>
          </a:xfrm>
          <a:prstGeom prst="rect">
            <a:avLst/>
          </a:prstGeom>
        </p:spPr>
        <p:txBody>
          <a:bodyPr wrap="none">
            <a:spAutoFit/>
          </a:bodyPr>
          <a:lstStyle/>
          <a:p>
            <a:r>
              <a:rPr lang="de-DE" sz="1400" i="1" dirty="0"/>
              <a:t>Evernia</a:t>
            </a:r>
            <a:endParaRPr lang="ru-RU" sz="1400" i="1" dirty="0"/>
          </a:p>
        </p:txBody>
      </p:sp>
      <p:grpSp>
        <p:nvGrpSpPr>
          <p:cNvPr id="4" name="Группа 3"/>
          <p:cNvGrpSpPr/>
          <p:nvPr/>
        </p:nvGrpSpPr>
        <p:grpSpPr>
          <a:xfrm>
            <a:off x="1087700" y="4514454"/>
            <a:ext cx="3548053" cy="2541872"/>
            <a:chOff x="-436301" y="4514454"/>
            <a:chExt cx="3548053" cy="2541872"/>
          </a:xfrm>
        </p:grpSpPr>
        <p:pic>
          <p:nvPicPr>
            <p:cNvPr id="61" name="Picture 12" descr="http://images32.fotki.com/v1109/photos/5/54943/6074338/xanthoria1-vi.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0" b="100000" l="0" r="88133"/>
                      </a14:imgEffect>
                    </a14:imgLayer>
                  </a14:imgProps>
                </a:ext>
                <a:ext uri="{28A0092B-C50C-407E-A947-70E740481C1C}">
                  <a14:useLocalDpi xmlns:a14="http://schemas.microsoft.com/office/drawing/2010/main" val="0"/>
                </a:ext>
              </a:extLst>
            </a:blip>
            <a:srcRect l="23461" r="17004"/>
            <a:stretch/>
          </p:blipFill>
          <p:spPr bwMode="auto">
            <a:xfrm rot="2724595">
              <a:off x="674608" y="4894403"/>
              <a:ext cx="2054582" cy="2250088"/>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4" name="Picture 16" descr="http://www.biolib.cz/IMG/GAL/112647.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7438" b="100000" l="22667" r="79467"/>
                      </a14:imgEffect>
                    </a14:imgLayer>
                  </a14:imgProps>
                </a:ext>
                <a:ext uri="{28A0092B-C50C-407E-A947-70E740481C1C}">
                  <a14:useLocalDpi xmlns:a14="http://schemas.microsoft.com/office/drawing/2010/main" val="0"/>
                </a:ext>
              </a:extLst>
            </a:blip>
            <a:srcRect l="23905" t="13950" r="24574"/>
            <a:stretch/>
          </p:blipFill>
          <p:spPr bwMode="auto">
            <a:xfrm rot="284785">
              <a:off x="1759386" y="4779788"/>
              <a:ext cx="1352366" cy="1692506"/>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4" name="Picture 22" descr="http://www.waysofenlichenment.net/lichens/Evernia/prunastri/Evernia%20prunastri%20droker_2%251.jpg"/>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100000" l="0" r="52500">
                          <a14:backgroundMark x1="24875" y1="43182" x2="25625" y2="45739"/>
                          <a14:backgroundMark x1="26125" y1="36080" x2="27125" y2="36080"/>
                          <a14:backgroundMark x1="25750" y1="15625" x2="25750" y2="19318"/>
                          <a14:backgroundMark x1="26000" y1="20170" x2="26625" y2="17898"/>
                          <a14:backgroundMark x1="34625" y1="17614" x2="35875" y2="17614"/>
                          <a14:backgroundMark x1="38750" y1="38920" x2="39375" y2="41193"/>
                          <a14:backgroundMark x1="40375" y1="36932" x2="39750" y2="35511"/>
                          <a14:backgroundMark x1="42000" y1="55682" x2="43125" y2="55114"/>
                          <a14:backgroundMark x1="44125" y1="53125" x2="44750" y2="53125"/>
                          <a14:backgroundMark x1="40250" y1="47159" x2="40250" y2="45739"/>
                          <a14:backgroundMark x1="38875" y1="49716" x2="39625" y2="50284"/>
                          <a14:backgroundMark x1="33625" y1="50568" x2="34250" y2="49432"/>
                          <a14:backgroundMark x1="26625" y1="25000" x2="25500" y2="23864"/>
                          <a14:backgroundMark x1="17875" y1="30398" x2="19000" y2="31250"/>
                          <a14:backgroundMark x1="16125" y1="30966" x2="17000" y2="31818"/>
                          <a14:backgroundMark x1="16875" y1="38352" x2="17250" y2="35227"/>
                          <a14:backgroundMark x1="9250" y1="50852" x2="9125" y2="44034"/>
                          <a14:backgroundMark x1="6625" y1="51989" x2="5875" y2="48580"/>
                          <a14:backgroundMark x1="4750" y1="55114" x2="4250" y2="53977"/>
                          <a14:backgroundMark x1="11250" y1="51136" x2="10750" y2="48864"/>
                          <a14:backgroundMark x1="21375" y1="63068" x2="23000" y2="62784"/>
                          <a14:backgroundMark x1="24875" y1="66761" x2="24000" y2="71591"/>
                          <a14:backgroundMark x1="31250" y1="85227" x2="33375" y2="88920"/>
                          <a14:backgroundMark x1="34375" y1="82102" x2="33750" y2="79545"/>
                          <a14:backgroundMark x1="35000" y1="88068" x2="35000" y2="85795"/>
                          <a14:backgroundMark x1="33000" y1="97727" x2="34625" y2="98011"/>
                          <a14:backgroundMark x1="31000" y1="94034" x2="31125" y2="91477"/>
                          <a14:backgroundMark x1="25000" y1="94034" x2="25375" y2="98295"/>
                          <a14:backgroundMark x1="22625" y1="96591" x2="21750" y2="92898"/>
                          <a14:backgroundMark x1="23125" y1="91477" x2="22375" y2="91477"/>
                          <a14:backgroundMark x1="22500" y1="85511" x2="21750" y2="85511"/>
                          <a14:backgroundMark x1="14875" y1="96023" x2="14375" y2="99148"/>
                          <a14:backgroundMark x1="6250" y1="91193" x2="6375" y2="86932"/>
                          <a14:backgroundMark x1="9125" y1="98295" x2="7750" y2="98295"/>
                          <a14:backgroundMark x1="10250" y1="98295" x2="10250" y2="98295"/>
                          <a14:backgroundMark x1="14125" y1="80398" x2="13500" y2="77557"/>
                          <a14:backgroundMark x1="10125" y1="78693" x2="9750" y2="77841"/>
                          <a14:backgroundMark x1="5375" y1="63352" x2="4875" y2="65057"/>
                          <a14:backgroundMark x1="31000" y1="14489" x2="31375" y2="15341"/>
                        </a14:backgroundRemoval>
                      </a14:imgEffect>
                    </a14:imgLayer>
                  </a14:imgProps>
                </a:ext>
                <a:ext uri="{28A0092B-C50C-407E-A947-70E740481C1C}">
                  <a14:useLocalDpi xmlns:a14="http://schemas.microsoft.com/office/drawing/2010/main" val="0"/>
                </a:ext>
              </a:extLst>
            </a:blip>
            <a:srcRect r="50000"/>
            <a:stretch/>
          </p:blipFill>
          <p:spPr bwMode="auto">
            <a:xfrm rot="4582908" flipH="1">
              <a:off x="-713718" y="4791871"/>
              <a:ext cx="2541872" cy="1987037"/>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71" name="Группа 70"/>
          <p:cNvGrpSpPr/>
          <p:nvPr/>
        </p:nvGrpSpPr>
        <p:grpSpPr>
          <a:xfrm>
            <a:off x="1549225" y="4694091"/>
            <a:ext cx="3115731" cy="2079558"/>
            <a:chOff x="2776467" y="1320571"/>
            <a:chExt cx="2318098" cy="1547187"/>
          </a:xfrm>
        </p:grpSpPr>
        <p:cxnSp>
          <p:nvCxnSpPr>
            <p:cNvPr id="63" name="Прямая соединительная линия 62"/>
            <p:cNvCxnSpPr/>
            <p:nvPr/>
          </p:nvCxnSpPr>
          <p:spPr>
            <a:xfrm>
              <a:off x="2776467" y="1320571"/>
              <a:ext cx="2301253" cy="154249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0" name="Прямая соединительная линия 69"/>
            <p:cNvCxnSpPr/>
            <p:nvPr/>
          </p:nvCxnSpPr>
          <p:spPr>
            <a:xfrm flipH="1">
              <a:off x="2776467" y="1320571"/>
              <a:ext cx="2318098" cy="15471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85" name="Группа 84"/>
          <p:cNvGrpSpPr/>
          <p:nvPr/>
        </p:nvGrpSpPr>
        <p:grpSpPr>
          <a:xfrm>
            <a:off x="8832304" y="5029888"/>
            <a:ext cx="2421564" cy="1616244"/>
            <a:chOff x="2776467" y="1320571"/>
            <a:chExt cx="2318098" cy="1547187"/>
          </a:xfrm>
        </p:grpSpPr>
        <p:cxnSp>
          <p:nvCxnSpPr>
            <p:cNvPr id="86" name="Прямая соединительная линия 85"/>
            <p:cNvCxnSpPr/>
            <p:nvPr/>
          </p:nvCxnSpPr>
          <p:spPr>
            <a:xfrm>
              <a:off x="2776467" y="1320571"/>
              <a:ext cx="2301253" cy="154249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7" name="Прямая соединительная линия 86"/>
            <p:cNvCxnSpPr/>
            <p:nvPr/>
          </p:nvCxnSpPr>
          <p:spPr>
            <a:xfrm flipH="1">
              <a:off x="2776467" y="1320571"/>
              <a:ext cx="2318098" cy="15471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sp>
        <p:nvSpPr>
          <p:cNvPr id="76" name="Прямоугольник 75"/>
          <p:cNvSpPr/>
          <p:nvPr/>
        </p:nvSpPr>
        <p:spPr>
          <a:xfrm>
            <a:off x="9243003" y="4563323"/>
            <a:ext cx="1590756"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sz="1200" b="1" dirty="0" err="1" smtClean="0"/>
              <a:t>Референтные</a:t>
            </a:r>
            <a:r>
              <a:rPr lang="ru-RU" sz="1200" b="1" dirty="0" smtClean="0"/>
              <a:t> виды</a:t>
            </a:r>
            <a:r>
              <a:rPr lang="en-US" sz="1200" b="1" dirty="0" smtClean="0"/>
              <a:t> /</a:t>
            </a:r>
          </a:p>
          <a:p>
            <a:pPr algn="ctr"/>
            <a:r>
              <a:rPr lang="de-DE" sz="1200" b="1" dirty="0"/>
              <a:t>Reference </a:t>
            </a:r>
            <a:r>
              <a:rPr lang="de-DE" sz="1200" b="1" dirty="0" err="1"/>
              <a:t>species</a:t>
            </a:r>
            <a:endParaRPr lang="de-DE" sz="1200" b="1" dirty="0"/>
          </a:p>
        </p:txBody>
      </p:sp>
      <p:pic>
        <p:nvPicPr>
          <p:cNvPr id="66" name="Picture 16" descr="http://www.biolib.cz/IMG/GAL/112647.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7438" b="100000" l="22667" r="79467"/>
                    </a14:imgEffect>
                  </a14:imgLayer>
                </a14:imgProps>
              </a:ext>
              <a:ext uri="{28A0092B-C50C-407E-A947-70E740481C1C}">
                <a14:useLocalDpi xmlns:a14="http://schemas.microsoft.com/office/drawing/2010/main" val="0"/>
              </a:ext>
            </a:extLst>
          </a:blip>
          <a:srcRect l="23905" t="13950" r="24574"/>
          <a:stretch/>
        </p:blipFill>
        <p:spPr bwMode="auto">
          <a:xfrm>
            <a:off x="6420593" y="5192878"/>
            <a:ext cx="1352366" cy="1692506"/>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2" name="Прямоугольник 81"/>
          <p:cNvSpPr/>
          <p:nvPr/>
        </p:nvSpPr>
        <p:spPr>
          <a:xfrm>
            <a:off x="5449135" y="4583778"/>
            <a:ext cx="296422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200" b="1" dirty="0" smtClean="0"/>
              <a:t>Индикаторы эвтрофикации (</a:t>
            </a:r>
            <a:r>
              <a:rPr lang="ru-RU" sz="1200" b="1" dirty="0" err="1" smtClean="0"/>
              <a:t>нитрофиты</a:t>
            </a:r>
            <a:r>
              <a:rPr lang="ru-RU" sz="1200" b="1" dirty="0" smtClean="0"/>
              <a:t>)</a:t>
            </a:r>
            <a:r>
              <a:rPr lang="en-US" sz="1200" b="1" dirty="0" smtClean="0"/>
              <a:t> /</a:t>
            </a:r>
            <a:r>
              <a:rPr lang="en-US" sz="1200" b="1" dirty="0"/>
              <a:t> </a:t>
            </a:r>
            <a:r>
              <a:rPr lang="en-US" sz="1200" b="1" dirty="0" smtClean="0"/>
              <a:t>I</a:t>
            </a:r>
            <a:r>
              <a:rPr lang="de-DE" sz="1200" b="1" dirty="0" err="1" smtClean="0"/>
              <a:t>ndicators</a:t>
            </a:r>
            <a:r>
              <a:rPr lang="de-DE" sz="1200" b="1" dirty="0" smtClean="0"/>
              <a:t> </a:t>
            </a:r>
            <a:r>
              <a:rPr lang="de-DE" sz="1200" b="1" dirty="0" err="1"/>
              <a:t>of</a:t>
            </a:r>
            <a:r>
              <a:rPr lang="de-DE" sz="1200" b="1" dirty="0"/>
              <a:t> </a:t>
            </a:r>
            <a:r>
              <a:rPr lang="de-DE" sz="1200" b="1" dirty="0" err="1"/>
              <a:t>eutrophication</a:t>
            </a:r>
            <a:endParaRPr lang="de-DE" sz="1200" b="1" dirty="0"/>
          </a:p>
        </p:txBody>
      </p:sp>
      <p:sp>
        <p:nvSpPr>
          <p:cNvPr id="24" name="TextBox 23"/>
          <p:cNvSpPr txBox="1"/>
          <p:nvPr/>
        </p:nvSpPr>
        <p:spPr>
          <a:xfrm>
            <a:off x="8080412" y="1643687"/>
            <a:ext cx="1503784" cy="369332"/>
          </a:xfrm>
          <a:prstGeom prst="rect">
            <a:avLst/>
          </a:prstGeom>
          <a:solidFill>
            <a:schemeClr val="bg1"/>
          </a:solidFill>
          <a:ln w="38100">
            <a:solidFill>
              <a:schemeClr val="accent1"/>
            </a:solidFill>
          </a:ln>
        </p:spPr>
        <p:txBody>
          <a:bodyPr wrap="square" rtlCol="0">
            <a:spAutoFit/>
          </a:bodyPr>
          <a:lstStyle/>
          <a:p>
            <a:pPr algn="ctr"/>
            <a:r>
              <a:rPr lang="ru-RU" dirty="0" smtClean="0"/>
              <a:t>1985 – </a:t>
            </a:r>
            <a:r>
              <a:rPr lang="ru-RU" dirty="0" err="1" smtClean="0"/>
              <a:t>н.в</a:t>
            </a:r>
            <a:r>
              <a:rPr lang="ru-RU" dirty="0" smtClean="0"/>
              <a:t>.</a:t>
            </a:r>
            <a:endParaRPr lang="ru-RU" dirty="0"/>
          </a:p>
        </p:txBody>
      </p:sp>
      <p:sp>
        <p:nvSpPr>
          <p:cNvPr id="7" name="Номер слайда 6"/>
          <p:cNvSpPr>
            <a:spLocks noGrp="1"/>
          </p:cNvSpPr>
          <p:nvPr>
            <p:ph type="sldNum" sz="quarter" idx="12"/>
          </p:nvPr>
        </p:nvSpPr>
        <p:spPr>
          <a:xfrm>
            <a:off x="9296400" y="6395045"/>
            <a:ext cx="2743200" cy="365125"/>
          </a:xfrm>
        </p:spPr>
        <p:txBody>
          <a:bodyPr/>
          <a:lstStyle/>
          <a:p>
            <a:fld id="{A683F6DB-1E94-4762-A503-9728853B56F2}" type="slidenum">
              <a:rPr lang="ru-RU" sz="1800" b="1" smtClean="0">
                <a:solidFill>
                  <a:schemeClr val="tx1"/>
                </a:solidFill>
              </a:rPr>
              <a:t>3</a:t>
            </a:fld>
            <a:endParaRPr lang="ru-RU" sz="1800" b="1" dirty="0">
              <a:solidFill>
                <a:schemeClr val="tx1"/>
              </a:solidFill>
            </a:endParaRPr>
          </a:p>
        </p:txBody>
      </p:sp>
      <p:grpSp>
        <p:nvGrpSpPr>
          <p:cNvPr id="10" name="Группа 9"/>
          <p:cNvGrpSpPr/>
          <p:nvPr/>
        </p:nvGrpSpPr>
        <p:grpSpPr>
          <a:xfrm>
            <a:off x="156664" y="1414696"/>
            <a:ext cx="6153875" cy="830997"/>
            <a:chOff x="156664" y="1414696"/>
            <a:chExt cx="6153875" cy="830997"/>
          </a:xfrm>
        </p:grpSpPr>
        <p:sp>
          <p:nvSpPr>
            <p:cNvPr id="8" name="Прямоугольник 7"/>
            <p:cNvSpPr/>
            <p:nvPr/>
          </p:nvSpPr>
          <p:spPr>
            <a:xfrm>
              <a:off x="156664" y="1592827"/>
              <a:ext cx="2501585" cy="461665"/>
            </a:xfrm>
            <a:prstGeom prst="rect">
              <a:avLst/>
            </a:prstGeom>
          </p:spPr>
          <p:txBody>
            <a:bodyPr wrap="square">
              <a:spAutoFit/>
            </a:bodyPr>
            <a:lstStyle/>
            <a:p>
              <a:pPr algn="r"/>
              <a:r>
                <a:rPr lang="ru-RU" sz="1200" dirty="0" smtClean="0">
                  <a:solidFill>
                    <a:schemeClr val="bg1">
                      <a:lumMod val="50000"/>
                    </a:schemeClr>
                  </a:solidFill>
                </a:rPr>
                <a:t>Промышленная революция / </a:t>
              </a:r>
              <a:r>
                <a:rPr lang="de-DE" sz="1200" dirty="0" smtClean="0">
                  <a:solidFill>
                    <a:schemeClr val="bg1">
                      <a:lumMod val="50000"/>
                    </a:schemeClr>
                  </a:solidFill>
                </a:rPr>
                <a:t>Industrial </a:t>
              </a:r>
              <a:r>
                <a:rPr lang="de-DE" sz="1200" dirty="0">
                  <a:solidFill>
                    <a:schemeClr val="bg1">
                      <a:lumMod val="50000"/>
                    </a:schemeClr>
                  </a:solidFill>
                </a:rPr>
                <a:t>Revolution</a:t>
              </a:r>
              <a:endParaRPr lang="ru-RU" sz="1200" dirty="0">
                <a:solidFill>
                  <a:schemeClr val="bg1">
                    <a:lumMod val="50000"/>
                  </a:schemeClr>
                </a:solidFill>
              </a:endParaRPr>
            </a:p>
          </p:txBody>
        </p:sp>
        <p:sp>
          <p:nvSpPr>
            <p:cNvPr id="9" name="Прямоугольник 8"/>
            <p:cNvSpPr/>
            <p:nvPr/>
          </p:nvSpPr>
          <p:spPr>
            <a:xfrm>
              <a:off x="4116517" y="1414696"/>
              <a:ext cx="2194022" cy="830997"/>
            </a:xfrm>
            <a:prstGeom prst="rect">
              <a:avLst/>
            </a:prstGeom>
          </p:spPr>
          <p:txBody>
            <a:bodyPr wrap="square">
              <a:spAutoFit/>
            </a:bodyPr>
            <a:lstStyle/>
            <a:p>
              <a:r>
                <a:rPr lang="ru-RU" sz="1200" dirty="0" err="1">
                  <a:solidFill>
                    <a:schemeClr val="bg1">
                      <a:lumMod val="50000"/>
                    </a:schemeClr>
                  </a:solidFill>
                </a:rPr>
                <a:t>Десульфуризация</a:t>
              </a:r>
              <a:r>
                <a:rPr lang="ru-RU" sz="1200" dirty="0">
                  <a:solidFill>
                    <a:schemeClr val="bg1">
                      <a:lumMod val="50000"/>
                    </a:schemeClr>
                  </a:solidFill>
                </a:rPr>
                <a:t> промышленных </a:t>
              </a:r>
              <a:r>
                <a:rPr lang="ru-RU" sz="1200" dirty="0" smtClean="0">
                  <a:solidFill>
                    <a:schemeClr val="bg1">
                      <a:lumMod val="50000"/>
                    </a:schemeClr>
                  </a:solidFill>
                </a:rPr>
                <a:t>выбросов / </a:t>
              </a:r>
              <a:r>
                <a:rPr lang="de-DE" sz="1200" dirty="0" err="1">
                  <a:solidFill>
                    <a:schemeClr val="bg1">
                      <a:lumMod val="50000"/>
                    </a:schemeClr>
                  </a:solidFill>
                </a:rPr>
                <a:t>Desulfurization</a:t>
              </a:r>
              <a:r>
                <a:rPr lang="de-DE" sz="1200" dirty="0">
                  <a:solidFill>
                    <a:schemeClr val="bg1">
                      <a:lumMod val="50000"/>
                    </a:schemeClr>
                  </a:solidFill>
                </a:rPr>
                <a:t> </a:t>
              </a:r>
              <a:r>
                <a:rPr lang="de-DE" sz="1200" dirty="0" err="1">
                  <a:solidFill>
                    <a:schemeClr val="bg1">
                      <a:lumMod val="50000"/>
                    </a:schemeClr>
                  </a:solidFill>
                </a:rPr>
                <a:t>of</a:t>
              </a:r>
              <a:r>
                <a:rPr lang="de-DE" sz="1200" dirty="0">
                  <a:solidFill>
                    <a:schemeClr val="bg1">
                      <a:lumMod val="50000"/>
                    </a:schemeClr>
                  </a:solidFill>
                </a:rPr>
                <a:t> </a:t>
              </a:r>
              <a:r>
                <a:rPr lang="de-DE" sz="1200" dirty="0" err="1">
                  <a:solidFill>
                    <a:schemeClr val="bg1">
                      <a:lumMod val="50000"/>
                    </a:schemeClr>
                  </a:solidFill>
                </a:rPr>
                <a:t>industrial</a:t>
              </a:r>
              <a:r>
                <a:rPr lang="de-DE" sz="1200" dirty="0">
                  <a:solidFill>
                    <a:schemeClr val="bg1">
                      <a:lumMod val="50000"/>
                    </a:schemeClr>
                  </a:solidFill>
                </a:rPr>
                <a:t> </a:t>
              </a:r>
              <a:r>
                <a:rPr lang="de-DE" sz="1200" dirty="0" err="1">
                  <a:solidFill>
                    <a:schemeClr val="bg1">
                      <a:lumMod val="50000"/>
                    </a:schemeClr>
                  </a:solidFill>
                </a:rPr>
                <a:t>emissions</a:t>
              </a:r>
              <a:endParaRPr lang="ru-RU" sz="1200" dirty="0">
                <a:solidFill>
                  <a:schemeClr val="bg1">
                    <a:lumMod val="50000"/>
                  </a:schemeClr>
                </a:solidFill>
              </a:endParaRPr>
            </a:p>
          </p:txBody>
        </p:sp>
      </p:grpSp>
    </p:spTree>
    <p:extLst>
      <p:ext uri="{BB962C8B-B14F-4D97-AF65-F5344CB8AC3E}">
        <p14:creationId xmlns:p14="http://schemas.microsoft.com/office/powerpoint/2010/main" val="104120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250"/>
                                        <p:tgtEl>
                                          <p:spTgt spid="17"/>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1250"/>
                                        <p:tgtEl>
                                          <p:spTgt spid="19"/>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1250"/>
                                        <p:tgtEl>
                                          <p:spTgt spid="22"/>
                                        </p:tgtEl>
                                      </p:cBhvr>
                                    </p:animEffect>
                                  </p:childTnLst>
                                </p:cTn>
                              </p:par>
                            </p:childTnLst>
                          </p:cTn>
                        </p:par>
                        <p:par>
                          <p:cTn id="20" fill="hold">
                            <p:stCondLst>
                              <p:cond delay="4250"/>
                            </p:stCondLst>
                            <p:childTnLst>
                              <p:par>
                                <p:cTn id="21" presetID="10" presetClass="entr" presetSubtype="0" fill="hold" grpId="0" nodeType="afterEffect">
                                  <p:stCondLst>
                                    <p:cond delay="25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par>
                          <p:cTn id="24" fill="hold">
                            <p:stCondLst>
                              <p:cond delay="5500"/>
                            </p:stCondLst>
                            <p:childTnLst>
                              <p:par>
                                <p:cTn id="25" presetID="10" presetClass="entr" presetSubtype="0" fill="hold" nodeType="afterEffect">
                                  <p:stCondLst>
                                    <p:cond delay="2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par>
                          <p:cTn id="28" fill="hold">
                            <p:stCondLst>
                              <p:cond delay="6750"/>
                            </p:stCondLst>
                            <p:childTnLst>
                              <p:par>
                                <p:cTn id="29" presetID="10" presetClass="entr" presetSubtype="0" fill="hold" grpId="0" nodeType="afterEffect">
                                  <p:stCondLst>
                                    <p:cond delay="25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80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Effect transition="in" filter="fade">
                                      <p:cBhvr>
                                        <p:cTn id="37" dur="1000"/>
                                        <p:tgtEl>
                                          <p:spTgt spid="4"/>
                                        </p:tgtEl>
                                      </p:cBhvr>
                                    </p:animEffect>
                                  </p:childTnLst>
                                </p:cTn>
                              </p:par>
                            </p:childTnLst>
                          </p:cTn>
                        </p:par>
                        <p:par>
                          <p:cTn id="38" fill="hold">
                            <p:stCondLst>
                              <p:cond delay="9000"/>
                            </p:stCondLst>
                            <p:childTnLst>
                              <p:par>
                                <p:cTn id="39" presetID="6" presetClass="entr" presetSubtype="16"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circle(in)">
                                      <p:cBhvr>
                                        <p:cTn id="41" dur="2000"/>
                                        <p:tgtEl>
                                          <p:spTgt spid="71"/>
                                        </p:tgtEl>
                                      </p:cBhvr>
                                    </p:animEffect>
                                  </p:childTnLst>
                                </p:cTn>
                              </p:par>
                            </p:childTnLst>
                          </p:cTn>
                        </p:par>
                        <p:par>
                          <p:cTn id="42" fill="hold">
                            <p:stCondLst>
                              <p:cond delay="11000"/>
                            </p:stCondLst>
                            <p:childTnLst>
                              <p:par>
                                <p:cTn id="43" presetID="10" presetClass="entr" presetSubtype="0"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1000"/>
                                        <p:tgtEl>
                                          <p:spTgt spid="82"/>
                                        </p:tgtEl>
                                      </p:cBhvr>
                                    </p:animEffect>
                                  </p:childTnLst>
                                </p:cTn>
                              </p:par>
                            </p:childTnLst>
                          </p:cTn>
                        </p:par>
                        <p:par>
                          <p:cTn id="67" fill="hold">
                            <p:stCondLst>
                              <p:cond delay="5000"/>
                            </p:stCondLst>
                            <p:childTnLst>
                              <p:par>
                                <p:cTn id="68" presetID="10" presetClass="entr" presetSubtype="0" fill="hold" grpId="0"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1000"/>
                                        <p:tgtEl>
                                          <p:spTgt spid="76"/>
                                        </p:tgtEl>
                                      </p:cBhvr>
                                    </p:animEffect>
                                  </p:childTnLst>
                                </p:cTn>
                              </p:par>
                            </p:childTnLst>
                          </p:cTn>
                        </p:par>
                        <p:par>
                          <p:cTn id="71" fill="hold">
                            <p:stCondLst>
                              <p:cond delay="6000"/>
                            </p:stCondLst>
                            <p:childTnLst>
                              <p:par>
                                <p:cTn id="72" presetID="53" presetClass="entr" presetSubtype="16"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1250" fill="hold"/>
                                        <p:tgtEl>
                                          <p:spTgt spid="66"/>
                                        </p:tgtEl>
                                        <p:attrNameLst>
                                          <p:attrName>ppt_w</p:attrName>
                                        </p:attrNameLst>
                                      </p:cBhvr>
                                      <p:tavLst>
                                        <p:tav tm="0">
                                          <p:val>
                                            <p:fltVal val="0"/>
                                          </p:val>
                                        </p:tav>
                                        <p:tav tm="100000">
                                          <p:val>
                                            <p:strVal val="#ppt_w"/>
                                          </p:val>
                                        </p:tav>
                                      </p:tavLst>
                                    </p:anim>
                                    <p:anim calcmode="lin" valueType="num">
                                      <p:cBhvr>
                                        <p:cTn id="75" dur="1250" fill="hold"/>
                                        <p:tgtEl>
                                          <p:spTgt spid="66"/>
                                        </p:tgtEl>
                                        <p:attrNameLst>
                                          <p:attrName>ppt_h</p:attrName>
                                        </p:attrNameLst>
                                      </p:cBhvr>
                                      <p:tavLst>
                                        <p:tav tm="0">
                                          <p:val>
                                            <p:fltVal val="0"/>
                                          </p:val>
                                        </p:tav>
                                        <p:tav tm="100000">
                                          <p:val>
                                            <p:strVal val="#ppt_h"/>
                                          </p:val>
                                        </p:tav>
                                      </p:tavLst>
                                    </p:anim>
                                    <p:animEffect transition="in" filter="fade">
                                      <p:cBhvr>
                                        <p:cTn id="76" dur="1250"/>
                                        <p:tgtEl>
                                          <p:spTgt spid="66"/>
                                        </p:tgtEl>
                                      </p:cBhvr>
                                    </p:animEffect>
                                  </p:childTnLst>
                                </p:cTn>
                              </p:par>
                            </p:childTnLst>
                          </p:cTn>
                        </p:par>
                        <p:par>
                          <p:cTn id="77" fill="hold">
                            <p:stCondLst>
                              <p:cond delay="7250"/>
                            </p:stCondLst>
                            <p:childTnLst>
                              <p:par>
                                <p:cTn id="78" presetID="53" presetClass="entr" presetSubtype="16" fill="hold" nodeType="afterEffect">
                                  <p:stCondLst>
                                    <p:cond delay="0"/>
                                  </p:stCondLst>
                                  <p:childTnLst>
                                    <p:set>
                                      <p:cBhvr>
                                        <p:cTn id="79" dur="1" fill="hold">
                                          <p:stCondLst>
                                            <p:cond delay="0"/>
                                          </p:stCondLst>
                                        </p:cTn>
                                        <p:tgtEl>
                                          <p:spTgt spid="65"/>
                                        </p:tgtEl>
                                        <p:attrNameLst>
                                          <p:attrName>style.visibility</p:attrName>
                                        </p:attrNameLst>
                                      </p:cBhvr>
                                      <p:to>
                                        <p:strVal val="visible"/>
                                      </p:to>
                                    </p:set>
                                    <p:anim calcmode="lin" valueType="num">
                                      <p:cBhvr>
                                        <p:cTn id="80" dur="1250" fill="hold"/>
                                        <p:tgtEl>
                                          <p:spTgt spid="65"/>
                                        </p:tgtEl>
                                        <p:attrNameLst>
                                          <p:attrName>ppt_w</p:attrName>
                                        </p:attrNameLst>
                                      </p:cBhvr>
                                      <p:tavLst>
                                        <p:tav tm="0">
                                          <p:val>
                                            <p:fltVal val="0"/>
                                          </p:val>
                                        </p:tav>
                                        <p:tav tm="100000">
                                          <p:val>
                                            <p:strVal val="#ppt_w"/>
                                          </p:val>
                                        </p:tav>
                                      </p:tavLst>
                                    </p:anim>
                                    <p:anim calcmode="lin" valueType="num">
                                      <p:cBhvr>
                                        <p:cTn id="81" dur="1250" fill="hold"/>
                                        <p:tgtEl>
                                          <p:spTgt spid="65"/>
                                        </p:tgtEl>
                                        <p:attrNameLst>
                                          <p:attrName>ppt_h</p:attrName>
                                        </p:attrNameLst>
                                      </p:cBhvr>
                                      <p:tavLst>
                                        <p:tav tm="0">
                                          <p:val>
                                            <p:fltVal val="0"/>
                                          </p:val>
                                        </p:tav>
                                        <p:tav tm="100000">
                                          <p:val>
                                            <p:strVal val="#ppt_h"/>
                                          </p:val>
                                        </p:tav>
                                      </p:tavLst>
                                    </p:anim>
                                    <p:animEffect transition="in" filter="fade">
                                      <p:cBhvr>
                                        <p:cTn id="82" dur="1250"/>
                                        <p:tgtEl>
                                          <p:spTgt spid="65"/>
                                        </p:tgtEl>
                                      </p:cBhvr>
                                    </p:animEffect>
                                  </p:childTnLst>
                                </p:cTn>
                              </p:par>
                            </p:childTnLst>
                          </p:cTn>
                        </p:par>
                        <p:par>
                          <p:cTn id="83" fill="hold">
                            <p:stCondLst>
                              <p:cond delay="8500"/>
                            </p:stCondLst>
                            <p:childTnLst>
                              <p:par>
                                <p:cTn id="84" presetID="53" presetClass="entr" presetSubtype="16" fill="hold" nodeType="afterEffect">
                                  <p:stCondLst>
                                    <p:cond delay="0"/>
                                  </p:stCondLst>
                                  <p:childTnLst>
                                    <p:set>
                                      <p:cBhvr>
                                        <p:cTn id="85" dur="1" fill="hold">
                                          <p:stCondLst>
                                            <p:cond delay="0"/>
                                          </p:stCondLst>
                                        </p:cTn>
                                        <p:tgtEl>
                                          <p:spTgt spid="1046"/>
                                        </p:tgtEl>
                                        <p:attrNameLst>
                                          <p:attrName>style.visibility</p:attrName>
                                        </p:attrNameLst>
                                      </p:cBhvr>
                                      <p:to>
                                        <p:strVal val="visible"/>
                                      </p:to>
                                    </p:set>
                                    <p:anim calcmode="lin" valueType="num">
                                      <p:cBhvr>
                                        <p:cTn id="86" dur="1250" fill="hold"/>
                                        <p:tgtEl>
                                          <p:spTgt spid="1046"/>
                                        </p:tgtEl>
                                        <p:attrNameLst>
                                          <p:attrName>ppt_w</p:attrName>
                                        </p:attrNameLst>
                                      </p:cBhvr>
                                      <p:tavLst>
                                        <p:tav tm="0">
                                          <p:val>
                                            <p:fltVal val="0"/>
                                          </p:val>
                                        </p:tav>
                                        <p:tav tm="100000">
                                          <p:val>
                                            <p:strVal val="#ppt_w"/>
                                          </p:val>
                                        </p:tav>
                                      </p:tavLst>
                                    </p:anim>
                                    <p:anim calcmode="lin" valueType="num">
                                      <p:cBhvr>
                                        <p:cTn id="87" dur="1250" fill="hold"/>
                                        <p:tgtEl>
                                          <p:spTgt spid="1046"/>
                                        </p:tgtEl>
                                        <p:attrNameLst>
                                          <p:attrName>ppt_h</p:attrName>
                                        </p:attrNameLst>
                                      </p:cBhvr>
                                      <p:tavLst>
                                        <p:tav tm="0">
                                          <p:val>
                                            <p:fltVal val="0"/>
                                          </p:val>
                                        </p:tav>
                                        <p:tav tm="100000">
                                          <p:val>
                                            <p:strVal val="#ppt_h"/>
                                          </p:val>
                                        </p:tav>
                                      </p:tavLst>
                                    </p:anim>
                                    <p:animEffect transition="in" filter="fade">
                                      <p:cBhvr>
                                        <p:cTn id="88" dur="1250"/>
                                        <p:tgtEl>
                                          <p:spTgt spid="1046"/>
                                        </p:tgtEl>
                                      </p:cBhvr>
                                    </p:animEffect>
                                  </p:childTnLst>
                                </p:cTn>
                              </p:par>
                            </p:childTnLst>
                          </p:cTn>
                        </p:par>
                        <p:par>
                          <p:cTn id="89" fill="hold">
                            <p:stCondLst>
                              <p:cond delay="9750"/>
                            </p:stCondLst>
                            <p:childTnLst>
                              <p:par>
                                <p:cTn id="90" presetID="2" presetClass="entr" presetSubtype="4" fill="hold" grpId="0"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750" fill="hold"/>
                                        <p:tgtEl>
                                          <p:spTgt spid="54"/>
                                        </p:tgtEl>
                                        <p:attrNameLst>
                                          <p:attrName>ppt_x</p:attrName>
                                        </p:attrNameLst>
                                      </p:cBhvr>
                                      <p:tavLst>
                                        <p:tav tm="0">
                                          <p:val>
                                            <p:strVal val="#ppt_x"/>
                                          </p:val>
                                        </p:tav>
                                        <p:tav tm="100000">
                                          <p:val>
                                            <p:strVal val="#ppt_x"/>
                                          </p:val>
                                        </p:tav>
                                      </p:tavLst>
                                    </p:anim>
                                    <p:anim calcmode="lin" valueType="num">
                                      <p:cBhvr additive="base">
                                        <p:cTn id="93" dur="750" fill="hold"/>
                                        <p:tgtEl>
                                          <p:spTgt spid="54"/>
                                        </p:tgtEl>
                                        <p:attrNameLst>
                                          <p:attrName>ppt_y</p:attrName>
                                        </p:attrNameLst>
                                      </p:cBhvr>
                                      <p:tavLst>
                                        <p:tav tm="0">
                                          <p:val>
                                            <p:strVal val="1+#ppt_h/2"/>
                                          </p:val>
                                        </p:tav>
                                        <p:tav tm="100000">
                                          <p:val>
                                            <p:strVal val="#ppt_y"/>
                                          </p:val>
                                        </p:tav>
                                      </p:tavLst>
                                    </p:anim>
                                  </p:childTnLst>
                                </p:cTn>
                              </p:par>
                            </p:childTnLst>
                          </p:cTn>
                        </p:par>
                        <p:par>
                          <p:cTn id="94" fill="hold">
                            <p:stCondLst>
                              <p:cond delay="10500"/>
                            </p:stCondLst>
                            <p:childTnLst>
                              <p:par>
                                <p:cTn id="95" presetID="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750" fill="hold"/>
                                        <p:tgtEl>
                                          <p:spTgt spid="58"/>
                                        </p:tgtEl>
                                        <p:attrNameLst>
                                          <p:attrName>ppt_x</p:attrName>
                                        </p:attrNameLst>
                                      </p:cBhvr>
                                      <p:tavLst>
                                        <p:tav tm="0">
                                          <p:val>
                                            <p:strVal val="#ppt_x"/>
                                          </p:val>
                                        </p:tav>
                                        <p:tav tm="100000">
                                          <p:val>
                                            <p:strVal val="#ppt_x"/>
                                          </p:val>
                                        </p:tav>
                                      </p:tavLst>
                                    </p:anim>
                                    <p:anim calcmode="lin" valueType="num">
                                      <p:cBhvr additive="base">
                                        <p:cTn id="98" dur="750" fill="hold"/>
                                        <p:tgtEl>
                                          <p:spTgt spid="58"/>
                                        </p:tgtEl>
                                        <p:attrNameLst>
                                          <p:attrName>ppt_y</p:attrName>
                                        </p:attrNameLst>
                                      </p:cBhvr>
                                      <p:tavLst>
                                        <p:tav tm="0">
                                          <p:val>
                                            <p:strVal val="1+#ppt_h/2"/>
                                          </p:val>
                                        </p:tav>
                                        <p:tav tm="100000">
                                          <p:val>
                                            <p:strVal val="#ppt_y"/>
                                          </p:val>
                                        </p:tav>
                                      </p:tavLst>
                                    </p:anim>
                                  </p:childTnLst>
                                </p:cTn>
                              </p:par>
                            </p:childTnLst>
                          </p:cTn>
                        </p:par>
                        <p:par>
                          <p:cTn id="99" fill="hold">
                            <p:stCondLst>
                              <p:cond delay="11250"/>
                            </p:stCondLst>
                            <p:childTnLst>
                              <p:par>
                                <p:cTn id="100" presetID="2" presetClass="entr" presetSubtype="4"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additive="base">
                                        <p:cTn id="102" dur="750" fill="hold"/>
                                        <p:tgtEl>
                                          <p:spTgt spid="60"/>
                                        </p:tgtEl>
                                        <p:attrNameLst>
                                          <p:attrName>ppt_x</p:attrName>
                                        </p:attrNameLst>
                                      </p:cBhvr>
                                      <p:tavLst>
                                        <p:tav tm="0">
                                          <p:val>
                                            <p:strVal val="#ppt_x"/>
                                          </p:val>
                                        </p:tav>
                                        <p:tav tm="100000">
                                          <p:val>
                                            <p:strVal val="#ppt_x"/>
                                          </p:val>
                                        </p:tav>
                                      </p:tavLst>
                                    </p:anim>
                                    <p:anim calcmode="lin" valueType="num">
                                      <p:cBhvr additive="base">
                                        <p:cTn id="103" dur="750" fill="hold"/>
                                        <p:tgtEl>
                                          <p:spTgt spid="60"/>
                                        </p:tgtEl>
                                        <p:attrNameLst>
                                          <p:attrName>ppt_y</p:attrName>
                                        </p:attrNameLst>
                                      </p:cBhvr>
                                      <p:tavLst>
                                        <p:tav tm="0">
                                          <p:val>
                                            <p:strVal val="1+#ppt_h/2"/>
                                          </p:val>
                                        </p:tav>
                                        <p:tav tm="100000">
                                          <p:val>
                                            <p:strVal val="#ppt_y"/>
                                          </p:val>
                                        </p:tav>
                                      </p:tavLst>
                                    </p:anim>
                                  </p:childTnLst>
                                </p:cTn>
                              </p:par>
                            </p:childTnLst>
                          </p:cTn>
                        </p:par>
                        <p:par>
                          <p:cTn id="104" fill="hold">
                            <p:stCondLst>
                              <p:cond delay="12000"/>
                            </p:stCondLst>
                            <p:childTnLst>
                              <p:par>
                                <p:cTn id="105" presetID="16" presetClass="entr" presetSubtype="21" fill="hold"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barn(inVertical)">
                                      <p:cBhvr>
                                        <p:cTn id="10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animBg="1"/>
      <p:bldP spid="48" grpId="0" animBg="1"/>
      <p:bldP spid="52" grpId="0" animBg="1"/>
      <p:bldP spid="54" grpId="0"/>
      <p:bldP spid="58" grpId="0"/>
      <p:bldP spid="60" grpId="0"/>
      <p:bldP spid="76" grpId="0" animBg="1"/>
      <p:bldP spid="82"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8161361" y="2616907"/>
            <a:ext cx="4030639" cy="1476000"/>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smtClean="0"/>
              <a:t>Органические соединения:</a:t>
            </a:r>
          </a:p>
          <a:p>
            <a:pPr algn="ctr"/>
            <a:r>
              <a:rPr lang="ru-RU" dirty="0" smtClean="0"/>
              <a:t>Мочевина </a:t>
            </a:r>
          </a:p>
          <a:p>
            <a:pPr algn="ctr"/>
            <a:r>
              <a:rPr lang="ru-RU" dirty="0" smtClean="0"/>
              <a:t>Амины </a:t>
            </a:r>
          </a:p>
          <a:p>
            <a:pPr algn="ctr"/>
            <a:r>
              <a:rPr lang="ru-RU" dirty="0" smtClean="0"/>
              <a:t>Белки</a:t>
            </a:r>
          </a:p>
          <a:p>
            <a:pPr algn="ctr"/>
            <a:endParaRPr lang="ru-RU" dirty="0"/>
          </a:p>
        </p:txBody>
      </p:sp>
      <p:sp>
        <p:nvSpPr>
          <p:cNvPr id="2" name="Прямоугольник 1"/>
          <p:cNvSpPr/>
          <p:nvPr/>
        </p:nvSpPr>
        <p:spPr>
          <a:xfrm>
            <a:off x="239087" y="210736"/>
            <a:ext cx="7678638" cy="1815882"/>
          </a:xfrm>
          <a:prstGeom prst="rect">
            <a:avLst/>
          </a:prstGeom>
        </p:spPr>
        <p:txBody>
          <a:bodyPr wrap="square">
            <a:spAutoFit/>
          </a:bodyPr>
          <a:lstStyle/>
          <a:p>
            <a:r>
              <a:rPr lang="ru-RU" sz="2800" dirty="0" smtClean="0"/>
              <a:t>В настоящее время во многих областях Европы наблюдается эффект </a:t>
            </a:r>
            <a:r>
              <a:rPr lang="ru-RU" sz="2800" u="sng" dirty="0" err="1" smtClean="0"/>
              <a:t>эвтрофикации</a:t>
            </a:r>
            <a:r>
              <a:rPr lang="ru-RU" sz="2800" u="sng" dirty="0" smtClean="0"/>
              <a:t> воздуха</a:t>
            </a:r>
            <a:r>
              <a:rPr lang="ru-RU" sz="2800" dirty="0" smtClean="0"/>
              <a:t>, вызванный поступлением в атмосферу большого количества химически активных форм азота. </a:t>
            </a:r>
            <a:endParaRPr lang="ru-RU" sz="2800" dirty="0"/>
          </a:p>
        </p:txBody>
      </p:sp>
      <p:sp>
        <p:nvSpPr>
          <p:cNvPr id="3" name="Прямоугольник 2"/>
          <p:cNvSpPr/>
          <p:nvPr/>
        </p:nvSpPr>
        <p:spPr>
          <a:xfrm>
            <a:off x="0" y="2609552"/>
            <a:ext cx="4078406" cy="1477328"/>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b="1" dirty="0" smtClean="0"/>
              <a:t>Неорганические восстановленные формы:</a:t>
            </a:r>
          </a:p>
          <a:p>
            <a:pPr algn="ctr"/>
            <a:r>
              <a:rPr lang="ru-RU" dirty="0" smtClean="0">
                <a:ea typeface="Calibri" panose="020F0502020204030204" pitchFamily="34" charset="0"/>
              </a:rPr>
              <a:t>Аммиак (NH</a:t>
            </a:r>
            <a:r>
              <a:rPr lang="ru-RU" baseline="-25000" dirty="0" smtClean="0">
                <a:ea typeface="Calibri" panose="020F0502020204030204" pitchFamily="34" charset="0"/>
              </a:rPr>
              <a:t>3</a:t>
            </a:r>
            <a:r>
              <a:rPr lang="ru-RU" dirty="0" smtClean="0">
                <a:ea typeface="Calibri" panose="020F0502020204030204" pitchFamily="34" charset="0"/>
              </a:rPr>
              <a:t>) </a:t>
            </a:r>
          </a:p>
          <a:p>
            <a:pPr algn="ctr"/>
            <a:r>
              <a:rPr lang="ru-RU" dirty="0" smtClean="0">
                <a:ea typeface="Calibri" panose="020F0502020204030204" pitchFamily="34" charset="0"/>
              </a:rPr>
              <a:t>Аммоний (NH</a:t>
            </a:r>
            <a:r>
              <a:rPr lang="ru-RU" baseline="-25000" dirty="0" smtClean="0">
                <a:ea typeface="Calibri" panose="020F0502020204030204" pitchFamily="34" charset="0"/>
              </a:rPr>
              <a:t>4</a:t>
            </a:r>
            <a:r>
              <a:rPr lang="ru-RU" baseline="30000" dirty="0" smtClean="0">
                <a:ea typeface="Calibri" panose="020F0502020204030204" pitchFamily="34" charset="0"/>
              </a:rPr>
              <a:t>+</a:t>
            </a:r>
            <a:r>
              <a:rPr lang="ru-RU" dirty="0" smtClean="0">
                <a:ea typeface="Calibri" panose="020F0502020204030204" pitchFamily="34" charset="0"/>
              </a:rPr>
              <a:t>)</a:t>
            </a:r>
            <a:endParaRPr lang="ru-RU" dirty="0" smtClean="0"/>
          </a:p>
          <a:p>
            <a:pPr algn="ctr"/>
            <a:endParaRPr lang="ru-RU" dirty="0"/>
          </a:p>
        </p:txBody>
      </p:sp>
      <p:sp>
        <p:nvSpPr>
          <p:cNvPr id="5" name="Прямоугольник 4"/>
          <p:cNvSpPr/>
          <p:nvPr/>
        </p:nvSpPr>
        <p:spPr>
          <a:xfrm>
            <a:off x="4078406" y="2609552"/>
            <a:ext cx="4082955" cy="1477328"/>
          </a:xfrm>
          <a:prstGeom prst="rect">
            <a:avLst/>
          </a:prstGeom>
          <a:ln>
            <a:solidFill>
              <a:schemeClr val="tx1"/>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ru-RU" b="1" dirty="0" smtClean="0">
                <a:solidFill>
                  <a:schemeClr val="tx1"/>
                </a:solidFill>
                <a:ea typeface="Calibri" panose="020F0502020204030204" pitchFamily="34" charset="0"/>
              </a:rPr>
              <a:t>Неорганические </a:t>
            </a:r>
            <a:r>
              <a:rPr lang="ru-RU" b="1" dirty="0">
                <a:solidFill>
                  <a:schemeClr val="tx1"/>
                </a:solidFill>
                <a:ea typeface="Calibri" panose="020F0502020204030204" pitchFamily="34" charset="0"/>
              </a:rPr>
              <a:t>окисленные </a:t>
            </a:r>
            <a:r>
              <a:rPr lang="ru-RU" b="1" dirty="0" smtClean="0">
                <a:solidFill>
                  <a:schemeClr val="tx1"/>
                </a:solidFill>
                <a:ea typeface="Calibri" panose="020F0502020204030204" pitchFamily="34" charset="0"/>
              </a:rPr>
              <a:t>формы: </a:t>
            </a:r>
          </a:p>
          <a:p>
            <a:pPr algn="ctr"/>
            <a:r>
              <a:rPr lang="ru-RU" dirty="0" smtClean="0">
                <a:solidFill>
                  <a:schemeClr val="tx1"/>
                </a:solidFill>
                <a:ea typeface="Calibri" panose="020F0502020204030204" pitchFamily="34" charset="0"/>
              </a:rPr>
              <a:t>Оксиды азота (</a:t>
            </a:r>
            <a:r>
              <a:rPr lang="ru-RU" dirty="0" err="1" smtClean="0">
                <a:solidFill>
                  <a:schemeClr val="tx1"/>
                </a:solidFill>
                <a:ea typeface="Calibri" panose="020F0502020204030204" pitchFamily="34" charset="0"/>
              </a:rPr>
              <a:t>NO</a:t>
            </a:r>
            <a:r>
              <a:rPr lang="ru-RU" baseline="-25000" dirty="0" err="1" smtClean="0">
                <a:solidFill>
                  <a:schemeClr val="tx1"/>
                </a:solidFill>
                <a:ea typeface="Calibri" panose="020F0502020204030204" pitchFamily="34" charset="0"/>
              </a:rPr>
              <a:t>X</a:t>
            </a:r>
            <a:r>
              <a:rPr lang="ru-RU" dirty="0" smtClean="0">
                <a:solidFill>
                  <a:schemeClr val="tx1"/>
                </a:solidFill>
                <a:ea typeface="Calibri" panose="020F0502020204030204" pitchFamily="34" charset="0"/>
              </a:rPr>
              <a:t>)</a:t>
            </a:r>
          </a:p>
          <a:p>
            <a:pPr algn="ctr"/>
            <a:r>
              <a:rPr lang="ru-RU" dirty="0" smtClean="0">
                <a:solidFill>
                  <a:schemeClr val="tx1"/>
                </a:solidFill>
                <a:ea typeface="Calibri" panose="020F0502020204030204" pitchFamily="34" charset="0"/>
              </a:rPr>
              <a:t>Азотная кислота (HNO</a:t>
            </a:r>
            <a:r>
              <a:rPr lang="ru-RU" baseline="-25000" dirty="0" smtClean="0">
                <a:solidFill>
                  <a:schemeClr val="tx1"/>
                </a:solidFill>
                <a:ea typeface="Calibri" panose="020F0502020204030204" pitchFamily="34" charset="0"/>
              </a:rPr>
              <a:t>3</a:t>
            </a:r>
            <a:r>
              <a:rPr lang="ru-RU" dirty="0" smtClean="0">
                <a:solidFill>
                  <a:schemeClr val="tx1"/>
                </a:solidFill>
                <a:ea typeface="Calibri" panose="020F0502020204030204" pitchFamily="34" charset="0"/>
              </a:rPr>
              <a:t>)</a:t>
            </a:r>
          </a:p>
          <a:p>
            <a:pPr algn="ctr"/>
            <a:r>
              <a:rPr lang="ru-RU" dirty="0" smtClean="0">
                <a:solidFill>
                  <a:schemeClr val="tx1"/>
                </a:solidFill>
                <a:ea typeface="Calibri" panose="020F0502020204030204" pitchFamily="34" charset="0"/>
              </a:rPr>
              <a:t>Закись азота (N</a:t>
            </a:r>
            <a:r>
              <a:rPr lang="ru-RU" baseline="-25000" dirty="0" smtClean="0">
                <a:solidFill>
                  <a:schemeClr val="tx1"/>
                </a:solidFill>
                <a:ea typeface="Calibri" panose="020F0502020204030204" pitchFamily="34" charset="0"/>
              </a:rPr>
              <a:t>2</a:t>
            </a:r>
            <a:r>
              <a:rPr lang="ru-RU" dirty="0" smtClean="0">
                <a:solidFill>
                  <a:schemeClr val="tx1"/>
                </a:solidFill>
                <a:ea typeface="Calibri" panose="020F0502020204030204" pitchFamily="34" charset="0"/>
              </a:rPr>
              <a:t>O) </a:t>
            </a:r>
          </a:p>
          <a:p>
            <a:pPr algn="ctr"/>
            <a:r>
              <a:rPr lang="ru-RU" dirty="0" smtClean="0">
                <a:solidFill>
                  <a:schemeClr val="tx1"/>
                </a:solidFill>
                <a:ea typeface="Calibri" panose="020F0502020204030204" pitchFamily="34" charset="0"/>
              </a:rPr>
              <a:t>Нитраты (</a:t>
            </a:r>
            <a:r>
              <a:rPr lang="ru-RU" dirty="0">
                <a:solidFill>
                  <a:schemeClr val="tx1"/>
                </a:solidFill>
                <a:ea typeface="Calibri" panose="020F0502020204030204" pitchFamily="34" charset="0"/>
              </a:rPr>
              <a:t>NO</a:t>
            </a:r>
            <a:r>
              <a:rPr lang="ru-RU" baseline="-25000" dirty="0">
                <a:solidFill>
                  <a:schemeClr val="tx1"/>
                </a:solidFill>
                <a:ea typeface="Calibri" panose="020F0502020204030204" pitchFamily="34" charset="0"/>
              </a:rPr>
              <a:t>3</a:t>
            </a:r>
            <a:r>
              <a:rPr lang="ru-RU" baseline="30000" dirty="0">
                <a:solidFill>
                  <a:schemeClr val="tx1"/>
                </a:solidFill>
                <a:ea typeface="Calibri" panose="020F0502020204030204" pitchFamily="34" charset="0"/>
              </a:rPr>
              <a:t>-</a:t>
            </a:r>
            <a:r>
              <a:rPr lang="ru-RU" dirty="0">
                <a:solidFill>
                  <a:schemeClr val="tx1"/>
                </a:solidFill>
                <a:ea typeface="Calibri" panose="020F0502020204030204" pitchFamily="34" charset="0"/>
              </a:rPr>
              <a:t>) </a:t>
            </a:r>
            <a:endParaRPr lang="ru-RU" dirty="0">
              <a:solidFill>
                <a:schemeClr val="tx1"/>
              </a:solidFill>
            </a:endParaRPr>
          </a:p>
        </p:txBody>
      </p:sp>
      <p:sp>
        <p:nvSpPr>
          <p:cNvPr id="6" name="Прямоугольник 5"/>
          <p:cNvSpPr/>
          <p:nvPr/>
        </p:nvSpPr>
        <p:spPr>
          <a:xfrm>
            <a:off x="0" y="2158880"/>
            <a:ext cx="12192000" cy="461665"/>
          </a:xfrm>
          <a:prstGeom prst="rect">
            <a:avLst/>
          </a:prstGeom>
          <a:solidFill>
            <a:srgbClr val="FFC000"/>
          </a:solidFill>
          <a:ln>
            <a:solidFill>
              <a:schemeClr val="tx1"/>
            </a:solidFill>
          </a:ln>
        </p:spPr>
        <p:txBody>
          <a:bodyPr wrap="square">
            <a:spAutoFit/>
          </a:bodyPr>
          <a:lstStyle/>
          <a:p>
            <a:pPr algn="ctr"/>
            <a:r>
              <a:rPr lang="ru-RU" sz="2400" b="1" dirty="0" smtClean="0"/>
              <a:t>Химически активные формы азота (</a:t>
            </a:r>
            <a:r>
              <a:rPr lang="ru-RU" sz="2400" b="1" dirty="0" err="1" smtClean="0"/>
              <a:t>эвтрофицирующие</a:t>
            </a:r>
            <a:r>
              <a:rPr lang="ru-RU" sz="2400" b="1" dirty="0" smtClean="0"/>
              <a:t> в-</a:t>
            </a:r>
            <a:r>
              <a:rPr lang="ru-RU" sz="2400" b="1" dirty="0" err="1" smtClean="0"/>
              <a:t>ва</a:t>
            </a:r>
            <a:r>
              <a:rPr lang="ru-RU" sz="2400" b="1" dirty="0" smtClean="0"/>
              <a:t>)</a:t>
            </a:r>
            <a:r>
              <a:rPr lang="en-US" sz="2400" b="1" dirty="0" smtClean="0"/>
              <a:t> / </a:t>
            </a:r>
            <a:r>
              <a:rPr lang="de-DE" sz="2400" b="1" dirty="0" err="1"/>
              <a:t>Reactive</a:t>
            </a:r>
            <a:r>
              <a:rPr lang="de-DE" sz="2400" b="1" dirty="0"/>
              <a:t> </a:t>
            </a:r>
            <a:r>
              <a:rPr lang="de-DE" sz="2400" b="1" dirty="0" err="1" smtClean="0"/>
              <a:t>nitrogen</a:t>
            </a:r>
            <a:endParaRPr lang="de-DE" sz="2400" b="1" dirty="0"/>
          </a:p>
        </p:txBody>
      </p:sp>
      <p:pic>
        <p:nvPicPr>
          <p:cNvPr id="10" name="Picture 8" descr="Картинки по запросу фабрики"/>
          <p:cNvPicPr>
            <a:picLocks noChangeAspect="1" noChangeArrowheads="1"/>
          </p:cNvPicPr>
          <p:nvPr/>
        </p:nvPicPr>
        <p:blipFill rotWithShape="1">
          <a:blip r:embed="rId2">
            <a:extLst>
              <a:ext uri="{28A0092B-C50C-407E-A947-70E740481C1C}">
                <a14:useLocalDpi xmlns:a14="http://schemas.microsoft.com/office/drawing/2010/main" val="0"/>
              </a:ext>
            </a:extLst>
          </a:blip>
          <a:srcRect l="11199" t="6199" r="33036" b="22441"/>
          <a:stretch/>
        </p:blipFill>
        <p:spPr bwMode="auto">
          <a:xfrm>
            <a:off x="0" y="4173112"/>
            <a:ext cx="2879678" cy="2684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Картинки по запросу свиньи"/>
          <p:cNvPicPr>
            <a:picLocks noChangeAspect="1" noChangeArrowheads="1"/>
          </p:cNvPicPr>
          <p:nvPr/>
        </p:nvPicPr>
        <p:blipFill rotWithShape="1">
          <a:blip r:embed="rId3">
            <a:extLst>
              <a:ext uri="{28A0092B-C50C-407E-A947-70E740481C1C}">
                <a14:useLocalDpi xmlns:a14="http://schemas.microsoft.com/office/drawing/2010/main" val="0"/>
              </a:ext>
            </a:extLst>
          </a:blip>
          <a:srcRect r="21979"/>
          <a:stretch/>
        </p:blipFill>
        <p:spPr bwMode="auto">
          <a:xfrm>
            <a:off x="2840531" y="4173112"/>
            <a:ext cx="2877882" cy="27156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www.miller3group.com/wp-content/uploads/2016/09/agricultu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29"/>
          <a:stretch/>
        </p:blipFill>
        <p:spPr bwMode="auto">
          <a:xfrm>
            <a:off x="5718413" y="4173112"/>
            <a:ext cx="2854178" cy="2684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kazan.gps-t.ru/images/gps_t.jpg"/>
          <p:cNvPicPr>
            <a:picLocks noChangeAspect="1" noChangeArrowheads="1"/>
          </p:cNvPicPr>
          <p:nvPr/>
        </p:nvPicPr>
        <p:blipFill rotWithShape="1">
          <a:blip r:embed="rId5">
            <a:extLst>
              <a:ext uri="{28A0092B-C50C-407E-A947-70E740481C1C}">
                <a14:useLocalDpi xmlns:a14="http://schemas.microsoft.com/office/drawing/2010/main" val="0"/>
              </a:ext>
            </a:extLst>
          </a:blip>
          <a:srcRect r="11298"/>
          <a:stretch/>
        </p:blipFill>
        <p:spPr bwMode="auto">
          <a:xfrm>
            <a:off x="8572590" y="4173112"/>
            <a:ext cx="3614861" cy="2684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6250675" y="5852782"/>
            <a:ext cx="5941325" cy="101566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r"/>
            <a:r>
              <a:rPr lang="ru-RU" sz="2000" dirty="0" smtClean="0">
                <a:solidFill>
                  <a:schemeClr val="tx1"/>
                </a:solidFill>
                <a:latin typeface="Times New Roman" panose="02020603050405020304" pitchFamily="18" charset="0"/>
                <a:ea typeface="Calibri" panose="020F0502020204030204" pitchFamily="34" charset="0"/>
              </a:rPr>
              <a:t>В </a:t>
            </a:r>
            <a:r>
              <a:rPr lang="ru-RU" sz="2000" dirty="0">
                <a:solidFill>
                  <a:schemeClr val="tx1"/>
                </a:solidFill>
                <a:latin typeface="Times New Roman" panose="02020603050405020304" pitchFamily="18" charset="0"/>
                <a:ea typeface="Calibri" panose="020F0502020204030204" pitchFamily="34" charset="0"/>
              </a:rPr>
              <a:t>высоких концентрациях оказывают отрицательное воздействие на функционирование наземных и водных </a:t>
            </a:r>
            <a:r>
              <a:rPr lang="ru-RU" sz="2000" dirty="0" smtClean="0">
                <a:solidFill>
                  <a:schemeClr val="tx1"/>
                </a:solidFill>
                <a:latin typeface="Times New Roman" panose="02020603050405020304" pitchFamily="18" charset="0"/>
                <a:ea typeface="Calibri" panose="020F0502020204030204" pitchFamily="34" charset="0"/>
              </a:rPr>
              <a:t>экосистем</a:t>
            </a:r>
            <a:endParaRPr lang="ru-RU" sz="2000" dirty="0">
              <a:solidFill>
                <a:schemeClr val="tx1"/>
              </a:solidFill>
            </a:endParaRPr>
          </a:p>
        </p:txBody>
      </p:sp>
      <p:sp>
        <p:nvSpPr>
          <p:cNvPr id="4" name="Номер слайда 3"/>
          <p:cNvSpPr>
            <a:spLocks noGrp="1"/>
          </p:cNvSpPr>
          <p:nvPr>
            <p:ph type="sldNum" sz="quarter" idx="12"/>
          </p:nvPr>
        </p:nvSpPr>
        <p:spPr>
          <a:xfrm>
            <a:off x="48666" y="6360613"/>
            <a:ext cx="2743200" cy="365125"/>
          </a:xfrm>
        </p:spPr>
        <p:txBody>
          <a:bodyPr/>
          <a:lstStyle/>
          <a:p>
            <a:pPr algn="l"/>
            <a:fld id="{A683F6DB-1E94-4762-A503-9728853B56F2}" type="slidenum">
              <a:rPr lang="ru-RU" sz="1800" b="1" smtClean="0">
                <a:solidFill>
                  <a:schemeClr val="tx1"/>
                </a:solidFill>
              </a:rPr>
              <a:pPr algn="l"/>
              <a:t>4</a:t>
            </a:fld>
            <a:endParaRPr lang="ru-RU" sz="1800" b="1" dirty="0">
              <a:solidFill>
                <a:schemeClr val="tx1"/>
              </a:solidFill>
            </a:endParaRPr>
          </a:p>
        </p:txBody>
      </p:sp>
      <p:sp>
        <p:nvSpPr>
          <p:cNvPr id="9" name="Прямоугольник 8"/>
          <p:cNvSpPr/>
          <p:nvPr/>
        </p:nvSpPr>
        <p:spPr>
          <a:xfrm>
            <a:off x="8511704" y="857032"/>
            <a:ext cx="3403689" cy="461665"/>
          </a:xfrm>
          <a:prstGeom prst="rect">
            <a:avLst/>
          </a:prstGeom>
        </p:spPr>
        <p:txBody>
          <a:bodyPr wrap="none">
            <a:spAutoFit/>
          </a:bodyPr>
          <a:lstStyle/>
          <a:p>
            <a:r>
              <a:rPr lang="de-DE" sz="2400" b="1" dirty="0" err="1" smtClean="0"/>
              <a:t>EUTROPHICATION</a:t>
            </a:r>
            <a:r>
              <a:rPr lang="de-DE" sz="2400" b="1" dirty="0" smtClean="0"/>
              <a:t> </a:t>
            </a:r>
            <a:r>
              <a:rPr lang="de-DE" sz="2400" b="1" dirty="0" err="1" smtClean="0"/>
              <a:t>OF</a:t>
            </a:r>
            <a:r>
              <a:rPr lang="de-DE" sz="2400" b="1" dirty="0" smtClean="0"/>
              <a:t> AIR</a:t>
            </a:r>
            <a:endParaRPr lang="ru-RU" sz="2400" b="1" dirty="0"/>
          </a:p>
        </p:txBody>
      </p:sp>
      <p:sp>
        <p:nvSpPr>
          <p:cNvPr id="11" name="Стрелка вправо 10"/>
          <p:cNvSpPr/>
          <p:nvPr/>
        </p:nvSpPr>
        <p:spPr>
          <a:xfrm rot="16200000">
            <a:off x="9756589" y="1339108"/>
            <a:ext cx="840183" cy="707921"/>
          </a:xfrm>
          <a:prstGeom prst="rightArrow">
            <a:avLst/>
          </a:prstGeom>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63471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25730" y="3686203"/>
            <a:ext cx="3879221" cy="1815882"/>
          </a:xfrm>
          <a:prstGeom prst="rect">
            <a:avLst/>
          </a:prstGeom>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600" dirty="0">
                <a:solidFill>
                  <a:schemeClr val="tx1"/>
                </a:solidFill>
              </a:rPr>
              <a:t>Альтернативная </a:t>
            </a:r>
            <a:r>
              <a:rPr lang="ru-RU" sz="1600" dirty="0" smtClean="0">
                <a:solidFill>
                  <a:schemeClr val="tx1"/>
                </a:solidFill>
              </a:rPr>
              <a:t>гипотеза: галофиты </a:t>
            </a:r>
            <a:r>
              <a:rPr lang="ru-RU" sz="1600" dirty="0">
                <a:solidFill>
                  <a:schemeClr val="tx1"/>
                </a:solidFill>
              </a:rPr>
              <a:t>и </a:t>
            </a:r>
            <a:r>
              <a:rPr lang="ru-RU" sz="1600" dirty="0" smtClean="0">
                <a:solidFill>
                  <a:schemeClr val="tx1"/>
                </a:solidFill>
              </a:rPr>
              <a:t>ксерофиты, способны </a:t>
            </a:r>
            <a:r>
              <a:rPr lang="ru-RU" sz="1600" dirty="0">
                <a:solidFill>
                  <a:schemeClr val="tx1"/>
                </a:solidFill>
              </a:rPr>
              <a:t>существовать в условиях засушливого городского климата в комбинации с засолением субстрата </a:t>
            </a:r>
            <a:r>
              <a:rPr lang="ru-RU" sz="1600" dirty="0" smtClean="0">
                <a:solidFill>
                  <a:schemeClr val="tx1"/>
                </a:solidFill>
              </a:rPr>
              <a:t>/ </a:t>
            </a:r>
            <a:r>
              <a:rPr lang="en-US" sz="1600" dirty="0">
                <a:solidFill>
                  <a:schemeClr val="tx1"/>
                </a:solidFill>
              </a:rPr>
              <a:t>Alternative hypothesis: halophytes and </a:t>
            </a:r>
            <a:r>
              <a:rPr lang="en-US" sz="1600" dirty="0" smtClean="0">
                <a:solidFill>
                  <a:schemeClr val="tx1"/>
                </a:solidFill>
              </a:rPr>
              <a:t>xerophytes</a:t>
            </a:r>
            <a:r>
              <a:rPr lang="ru-RU" sz="1600" dirty="0">
                <a:solidFill>
                  <a:schemeClr val="tx1"/>
                </a:solidFill>
              </a:rPr>
              <a:t> </a:t>
            </a:r>
            <a:r>
              <a:rPr lang="ru-RU" sz="1600" dirty="0" smtClean="0">
                <a:solidFill>
                  <a:schemeClr val="tx1"/>
                </a:solidFill>
              </a:rPr>
              <a:t>(</a:t>
            </a:r>
            <a:r>
              <a:rPr lang="ru-RU" sz="1600" dirty="0" err="1" smtClean="0">
                <a:solidFill>
                  <a:schemeClr val="tx1"/>
                </a:solidFill>
              </a:rPr>
              <a:t>Frahm</a:t>
            </a:r>
            <a:r>
              <a:rPr lang="ru-RU" sz="1600" dirty="0" smtClean="0">
                <a:solidFill>
                  <a:schemeClr val="tx1"/>
                </a:solidFill>
              </a:rPr>
              <a:t> </a:t>
            </a:r>
            <a:r>
              <a:rPr lang="ru-RU" sz="1600" dirty="0" err="1">
                <a:solidFill>
                  <a:schemeClr val="tx1"/>
                </a:solidFill>
              </a:rPr>
              <a:t>et</a:t>
            </a:r>
            <a:r>
              <a:rPr lang="ru-RU" sz="1600" dirty="0">
                <a:solidFill>
                  <a:schemeClr val="tx1"/>
                </a:solidFill>
              </a:rPr>
              <a:t> </a:t>
            </a:r>
            <a:r>
              <a:rPr lang="ru-RU" sz="1600" dirty="0" err="1">
                <a:solidFill>
                  <a:schemeClr val="tx1"/>
                </a:solidFill>
              </a:rPr>
              <a:t>al</a:t>
            </a:r>
            <a:r>
              <a:rPr lang="ru-RU" sz="1600" dirty="0">
                <a:solidFill>
                  <a:schemeClr val="tx1"/>
                </a:solidFill>
              </a:rPr>
              <a:t>., 2009; </a:t>
            </a:r>
            <a:r>
              <a:rPr lang="ru-RU" sz="1600" dirty="0" err="1">
                <a:solidFill>
                  <a:schemeClr val="tx1"/>
                </a:solidFill>
              </a:rPr>
              <a:t>Piccotto</a:t>
            </a:r>
            <a:r>
              <a:rPr lang="ru-RU" sz="1600" dirty="0">
                <a:solidFill>
                  <a:schemeClr val="tx1"/>
                </a:solidFill>
              </a:rPr>
              <a:t> </a:t>
            </a:r>
            <a:r>
              <a:rPr lang="ru-RU" sz="1600" dirty="0" err="1">
                <a:solidFill>
                  <a:schemeClr val="tx1"/>
                </a:solidFill>
              </a:rPr>
              <a:t>et</a:t>
            </a:r>
            <a:r>
              <a:rPr lang="ru-RU" sz="1600" dirty="0">
                <a:solidFill>
                  <a:schemeClr val="tx1"/>
                </a:solidFill>
              </a:rPr>
              <a:t> </a:t>
            </a:r>
            <a:r>
              <a:rPr lang="ru-RU" sz="1600" dirty="0" err="1">
                <a:solidFill>
                  <a:schemeClr val="tx1"/>
                </a:solidFill>
              </a:rPr>
              <a:t>al</a:t>
            </a:r>
            <a:r>
              <a:rPr lang="ru-RU" sz="1600" dirty="0">
                <a:solidFill>
                  <a:schemeClr val="tx1"/>
                </a:solidFill>
              </a:rPr>
              <a:t>., 2011). </a:t>
            </a:r>
          </a:p>
        </p:txBody>
      </p:sp>
      <p:sp>
        <p:nvSpPr>
          <p:cNvPr id="16" name="Прямоугольник 15"/>
          <p:cNvSpPr/>
          <p:nvPr/>
        </p:nvSpPr>
        <p:spPr>
          <a:xfrm>
            <a:off x="125730" y="2087245"/>
            <a:ext cx="3712791"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1600" dirty="0" smtClean="0">
                <a:solidFill>
                  <a:schemeClr val="tx1"/>
                </a:solidFill>
              </a:rPr>
              <a:t>Толерантны </a:t>
            </a:r>
            <a:r>
              <a:rPr lang="ru-RU" sz="1600" dirty="0">
                <a:solidFill>
                  <a:schemeClr val="tx1"/>
                </a:solidFill>
              </a:rPr>
              <a:t>к </a:t>
            </a:r>
            <a:r>
              <a:rPr lang="ru-RU" sz="1600" dirty="0" err="1" smtClean="0">
                <a:solidFill>
                  <a:schemeClr val="tx1"/>
                </a:solidFill>
              </a:rPr>
              <a:t>NOx</a:t>
            </a:r>
            <a:r>
              <a:rPr lang="ru-RU" sz="1600" dirty="0" smtClean="0">
                <a:solidFill>
                  <a:schemeClr val="tx1"/>
                </a:solidFill>
              </a:rPr>
              <a:t> </a:t>
            </a:r>
            <a:r>
              <a:rPr lang="ru-RU" sz="1600" dirty="0">
                <a:solidFill>
                  <a:schemeClr val="tx1"/>
                </a:solidFill>
              </a:rPr>
              <a:t>и </a:t>
            </a:r>
            <a:r>
              <a:rPr lang="ru-RU" sz="1600" dirty="0" smtClean="0">
                <a:solidFill>
                  <a:schemeClr val="tx1"/>
                </a:solidFill>
              </a:rPr>
              <a:t>NH</a:t>
            </a:r>
            <a:r>
              <a:rPr lang="ru-RU" sz="1600" baseline="-25000" dirty="0" smtClean="0">
                <a:solidFill>
                  <a:schemeClr val="tx1"/>
                </a:solidFill>
              </a:rPr>
              <a:t>3</a:t>
            </a:r>
          </a:p>
          <a:p>
            <a:r>
              <a:rPr lang="ru-RU" sz="1600" dirty="0">
                <a:solidFill>
                  <a:schemeClr val="tx1"/>
                </a:solidFill>
              </a:rPr>
              <a:t>Б</a:t>
            </a:r>
            <a:r>
              <a:rPr lang="ru-RU" sz="1600" dirty="0" smtClean="0">
                <a:solidFill>
                  <a:schemeClr val="tx1"/>
                </a:solidFill>
              </a:rPr>
              <a:t>олее </a:t>
            </a:r>
            <a:r>
              <a:rPr lang="ru-RU" sz="1600" dirty="0">
                <a:solidFill>
                  <a:schemeClr val="tx1"/>
                </a:solidFill>
              </a:rPr>
              <a:t>успешно </a:t>
            </a:r>
            <a:r>
              <a:rPr lang="ru-RU" sz="1600" dirty="0" smtClean="0">
                <a:solidFill>
                  <a:schemeClr val="tx1"/>
                </a:solidFill>
              </a:rPr>
              <a:t>ассимилируют </a:t>
            </a:r>
            <a:r>
              <a:rPr lang="ru-RU" sz="1600" dirty="0">
                <a:solidFill>
                  <a:schemeClr val="tx1"/>
                </a:solidFill>
              </a:rPr>
              <a:t>соединения азота </a:t>
            </a:r>
            <a:r>
              <a:rPr lang="ru-RU" sz="1600" dirty="0" smtClean="0">
                <a:solidFill>
                  <a:schemeClr val="tx1"/>
                </a:solidFill>
              </a:rPr>
              <a:t> /</a:t>
            </a:r>
            <a:r>
              <a:rPr lang="en-US" sz="1600" dirty="0" smtClean="0">
                <a:solidFill>
                  <a:schemeClr val="tx1"/>
                </a:solidFill>
              </a:rPr>
              <a:t> </a:t>
            </a:r>
            <a:r>
              <a:rPr lang="en-US" sz="1600" dirty="0">
                <a:solidFill>
                  <a:schemeClr val="tx1"/>
                </a:solidFill>
              </a:rPr>
              <a:t>Tolerant </a:t>
            </a:r>
            <a:r>
              <a:rPr lang="en-US" sz="1600" dirty="0" smtClean="0">
                <a:solidFill>
                  <a:schemeClr val="tx1"/>
                </a:solidFill>
              </a:rPr>
              <a:t>to</a:t>
            </a:r>
            <a:endParaRPr lang="ru-RU" sz="1600" dirty="0" smtClean="0">
              <a:solidFill>
                <a:schemeClr val="tx1"/>
              </a:solidFill>
            </a:endParaRPr>
          </a:p>
          <a:p>
            <a:r>
              <a:rPr lang="en-US" sz="1600" dirty="0" smtClean="0">
                <a:solidFill>
                  <a:schemeClr val="tx1"/>
                </a:solidFill>
              </a:rPr>
              <a:t> </a:t>
            </a:r>
            <a:r>
              <a:rPr lang="en-US" sz="1600" dirty="0">
                <a:solidFill>
                  <a:schemeClr val="tx1"/>
                </a:solidFill>
              </a:rPr>
              <a:t>NOx </a:t>
            </a:r>
            <a:r>
              <a:rPr lang="en-US" sz="1600" dirty="0" smtClean="0">
                <a:solidFill>
                  <a:schemeClr val="tx1"/>
                </a:solidFill>
              </a:rPr>
              <a:t>and NH</a:t>
            </a:r>
            <a:r>
              <a:rPr lang="en-US" sz="1600" baseline="-25000" dirty="0" smtClean="0">
                <a:solidFill>
                  <a:schemeClr val="tx1"/>
                </a:solidFill>
              </a:rPr>
              <a:t>3</a:t>
            </a:r>
            <a:r>
              <a:rPr lang="ru-RU" sz="1600" dirty="0" smtClean="0">
                <a:solidFill>
                  <a:schemeClr val="tx1"/>
                </a:solidFill>
              </a:rPr>
              <a:t>. </a:t>
            </a:r>
            <a:r>
              <a:rPr lang="en-US" sz="1600" dirty="0" smtClean="0">
                <a:solidFill>
                  <a:schemeClr val="tx1"/>
                </a:solidFill>
              </a:rPr>
              <a:t>More successfully</a:t>
            </a:r>
            <a:endParaRPr lang="ru-RU" sz="1600" dirty="0" smtClean="0">
              <a:solidFill>
                <a:schemeClr val="tx1"/>
              </a:solidFill>
            </a:endParaRPr>
          </a:p>
          <a:p>
            <a:r>
              <a:rPr lang="en-US" sz="1600" dirty="0" smtClean="0">
                <a:solidFill>
                  <a:schemeClr val="tx1"/>
                </a:solidFill>
              </a:rPr>
              <a:t> </a:t>
            </a:r>
            <a:r>
              <a:rPr lang="en-US" sz="1600" dirty="0">
                <a:solidFill>
                  <a:schemeClr val="tx1"/>
                </a:solidFill>
              </a:rPr>
              <a:t>assimilate </a:t>
            </a:r>
            <a:r>
              <a:rPr lang="en-US" sz="1600" dirty="0" smtClean="0">
                <a:solidFill>
                  <a:schemeClr val="tx1"/>
                </a:solidFill>
              </a:rPr>
              <a:t>nitrogen compounds</a:t>
            </a:r>
            <a:endParaRPr lang="ru-RU" sz="1600" dirty="0" smtClean="0">
              <a:solidFill>
                <a:schemeClr val="tx1"/>
              </a:solidFill>
            </a:endParaRPr>
          </a:p>
          <a:p>
            <a:r>
              <a:rPr lang="da-DK" sz="1600" dirty="0" smtClean="0">
                <a:solidFill>
                  <a:schemeClr val="tx1"/>
                </a:solidFill>
              </a:rPr>
              <a:t>(</a:t>
            </a:r>
            <a:r>
              <a:rPr lang="da-DK" sz="1600" dirty="0">
                <a:solidFill>
                  <a:schemeClr val="tx1"/>
                </a:solidFill>
              </a:rPr>
              <a:t>Hauck, 2010; </a:t>
            </a:r>
            <a:r>
              <a:rPr lang="da-DK" sz="1600" dirty="0" smtClean="0">
                <a:solidFill>
                  <a:schemeClr val="tx1"/>
                </a:solidFill>
              </a:rPr>
              <a:t>Carter </a:t>
            </a:r>
            <a:r>
              <a:rPr lang="da-DK" sz="1600" dirty="0">
                <a:solidFill>
                  <a:schemeClr val="tx1"/>
                </a:solidFill>
              </a:rPr>
              <a:t>et al., 2017)</a:t>
            </a:r>
            <a:r>
              <a:rPr lang="ru-RU" sz="1600" dirty="0">
                <a:solidFill>
                  <a:schemeClr val="tx1"/>
                </a:solidFill>
              </a:rPr>
              <a:t> </a:t>
            </a:r>
          </a:p>
        </p:txBody>
      </p:sp>
      <p:sp>
        <p:nvSpPr>
          <p:cNvPr id="3" name="Номер слайда 2"/>
          <p:cNvSpPr>
            <a:spLocks noGrp="1"/>
          </p:cNvSpPr>
          <p:nvPr>
            <p:ph type="sldNum" sz="quarter" idx="12"/>
          </p:nvPr>
        </p:nvSpPr>
        <p:spPr>
          <a:xfrm>
            <a:off x="9041711" y="325460"/>
            <a:ext cx="2743200" cy="365125"/>
          </a:xfrm>
        </p:spPr>
        <p:txBody>
          <a:bodyPr/>
          <a:lstStyle/>
          <a:p>
            <a:fld id="{91C6F6EC-E70F-4852-84EF-925E730BC65F}" type="slidenum">
              <a:rPr lang="ru-RU" sz="1600" b="1" smtClean="0">
                <a:solidFill>
                  <a:schemeClr val="tx1"/>
                </a:solidFill>
              </a:rPr>
              <a:t>5</a:t>
            </a:fld>
            <a:endParaRPr lang="ru-RU" sz="1600" b="1" dirty="0">
              <a:solidFill>
                <a:schemeClr val="tx1"/>
              </a:solidFill>
            </a:endParaRPr>
          </a:p>
        </p:txBody>
      </p:sp>
      <p:pic>
        <p:nvPicPr>
          <p:cNvPr id="4" name="Picture 12" descr="http://images32.fotki.com/v1109/photos/5/54943/6074338/xanthoria1-v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88133"/>
                    </a14:imgEffect>
                  </a14:imgLayer>
                </a14:imgProps>
              </a:ext>
              <a:ext uri="{28A0092B-C50C-407E-A947-70E740481C1C}">
                <a14:useLocalDpi xmlns:a14="http://schemas.microsoft.com/office/drawing/2010/main" val="0"/>
              </a:ext>
            </a:extLst>
          </a:blip>
          <a:srcRect l="23461" r="17004"/>
          <a:stretch/>
        </p:blipFill>
        <p:spPr bwMode="auto">
          <a:xfrm rot="2724595">
            <a:off x="3002557" y="1930268"/>
            <a:ext cx="2048630" cy="2243568"/>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2" descr="http://www.waysofenlichenment.net/lichens/Evernia/prunastri/Evernia%20prunastri%20droker_2%25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0" r="52500">
                        <a14:backgroundMark x1="24875" y1="43182" x2="25625" y2="45739"/>
                        <a14:backgroundMark x1="26125" y1="36080" x2="27125" y2="36080"/>
                        <a14:backgroundMark x1="25750" y1="15625" x2="25750" y2="19318"/>
                        <a14:backgroundMark x1="26000" y1="20170" x2="26625" y2="17898"/>
                        <a14:backgroundMark x1="34625" y1="17614" x2="35875" y2="17614"/>
                        <a14:backgroundMark x1="38750" y1="38920" x2="39375" y2="41193"/>
                        <a14:backgroundMark x1="40375" y1="36932" x2="39750" y2="35511"/>
                        <a14:backgroundMark x1="42000" y1="55682" x2="43125" y2="55114"/>
                        <a14:backgroundMark x1="44125" y1="53125" x2="44750" y2="53125"/>
                        <a14:backgroundMark x1="40250" y1="47159" x2="40250" y2="45739"/>
                        <a14:backgroundMark x1="38875" y1="49716" x2="39625" y2="50284"/>
                        <a14:backgroundMark x1="33625" y1="50568" x2="34250" y2="49432"/>
                        <a14:backgroundMark x1="26625" y1="25000" x2="25500" y2="23864"/>
                        <a14:backgroundMark x1="17875" y1="30398" x2="19000" y2="31250"/>
                        <a14:backgroundMark x1="16125" y1="30966" x2="17000" y2="31818"/>
                        <a14:backgroundMark x1="16875" y1="38352" x2="17250" y2="35227"/>
                        <a14:backgroundMark x1="9250" y1="50852" x2="9125" y2="44034"/>
                        <a14:backgroundMark x1="6625" y1="51989" x2="5875" y2="48580"/>
                        <a14:backgroundMark x1="4750" y1="55114" x2="4250" y2="53977"/>
                        <a14:backgroundMark x1="11250" y1="51136" x2="10750" y2="48864"/>
                        <a14:backgroundMark x1="21375" y1="63068" x2="23000" y2="62784"/>
                        <a14:backgroundMark x1="24875" y1="66761" x2="24000" y2="71591"/>
                        <a14:backgroundMark x1="31250" y1="85227" x2="33375" y2="88920"/>
                        <a14:backgroundMark x1="34375" y1="82102" x2="33750" y2="79545"/>
                        <a14:backgroundMark x1="35000" y1="88068" x2="35000" y2="85795"/>
                        <a14:backgroundMark x1="33000" y1="97727" x2="34625" y2="98011"/>
                        <a14:backgroundMark x1="31000" y1="94034" x2="31125" y2="91477"/>
                        <a14:backgroundMark x1="25000" y1="94034" x2="25375" y2="98295"/>
                        <a14:backgroundMark x1="22625" y1="96591" x2="21750" y2="92898"/>
                        <a14:backgroundMark x1="23125" y1="91477" x2="22375" y2="91477"/>
                        <a14:backgroundMark x1="22500" y1="85511" x2="21750" y2="85511"/>
                        <a14:backgroundMark x1="14875" y1="96023" x2="14375" y2="99148"/>
                        <a14:backgroundMark x1="6250" y1="91193" x2="6375" y2="86932"/>
                        <a14:backgroundMark x1="9125" y1="98295" x2="7750" y2="98295"/>
                        <a14:backgroundMark x1="10250" y1="98295" x2="10250" y2="98295"/>
                        <a14:backgroundMark x1="14125" y1="80398" x2="13500" y2="77557"/>
                        <a14:backgroundMark x1="10125" y1="78693" x2="9750" y2="77841"/>
                        <a14:backgroundMark x1="5375" y1="63352" x2="4875" y2="65057"/>
                        <a14:backgroundMark x1="31000" y1="14489" x2="31375" y2="15341"/>
                      </a14:backgroundRemoval>
                    </a14:imgEffect>
                  </a14:imgLayer>
                </a14:imgProps>
              </a:ext>
              <a:ext uri="{28A0092B-C50C-407E-A947-70E740481C1C}">
                <a14:useLocalDpi xmlns:a14="http://schemas.microsoft.com/office/drawing/2010/main" val="0"/>
              </a:ext>
            </a:extLst>
          </a:blip>
          <a:srcRect r="50000"/>
          <a:stretch/>
        </p:blipFill>
        <p:spPr bwMode="auto">
          <a:xfrm rot="15086317">
            <a:off x="6597178" y="2057914"/>
            <a:ext cx="2163577" cy="1903947"/>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6" name="Группа 5"/>
          <p:cNvGrpSpPr/>
          <p:nvPr/>
        </p:nvGrpSpPr>
        <p:grpSpPr>
          <a:xfrm>
            <a:off x="6637744" y="2058088"/>
            <a:ext cx="2421564" cy="1616244"/>
            <a:chOff x="2776467" y="1320571"/>
            <a:chExt cx="2318098" cy="1547187"/>
          </a:xfrm>
        </p:grpSpPr>
        <p:cxnSp>
          <p:nvCxnSpPr>
            <p:cNvPr id="7" name="Прямая соединительная линия 6"/>
            <p:cNvCxnSpPr/>
            <p:nvPr/>
          </p:nvCxnSpPr>
          <p:spPr>
            <a:xfrm>
              <a:off x="2776467" y="1320571"/>
              <a:ext cx="2301253" cy="154249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Прямая соединительная линия 7"/>
            <p:cNvCxnSpPr/>
            <p:nvPr/>
          </p:nvCxnSpPr>
          <p:spPr>
            <a:xfrm flipH="1">
              <a:off x="2776467" y="1320571"/>
              <a:ext cx="2318098" cy="15471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pic>
        <p:nvPicPr>
          <p:cNvPr id="9" name="Picture 16" descr="http://www.biolib.cz/IMG/GAL/112647.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7438" b="100000" l="22667" r="79467"/>
                    </a14:imgEffect>
                  </a14:imgLayer>
                </a14:imgProps>
              </a:ext>
              <a:ext uri="{28A0092B-C50C-407E-A947-70E740481C1C}">
                <a14:useLocalDpi xmlns:a14="http://schemas.microsoft.com/office/drawing/2010/main" val="0"/>
              </a:ext>
            </a:extLst>
          </a:blip>
          <a:srcRect l="23905" t="13950" r="24574"/>
          <a:stretch/>
        </p:blipFill>
        <p:spPr bwMode="auto">
          <a:xfrm>
            <a:off x="4226033" y="2221078"/>
            <a:ext cx="1352366" cy="1692506"/>
          </a:xfrm>
          <a:prstGeom prst="rect">
            <a:avLst/>
          </a:prstGeom>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780044" y="396790"/>
            <a:ext cx="6447396" cy="830997"/>
          </a:xfrm>
          <a:prstGeom prst="rect">
            <a:avLst/>
          </a:prstGeom>
          <a:solidFill>
            <a:srgbClr val="FFC000"/>
          </a:solidFill>
          <a:ln>
            <a:solidFill>
              <a:schemeClr val="tx1"/>
            </a:solidFill>
          </a:ln>
        </p:spPr>
        <p:txBody>
          <a:bodyPr wrap="square">
            <a:spAutoFit/>
          </a:bodyPr>
          <a:lstStyle/>
          <a:p>
            <a:pPr algn="ctr"/>
            <a:r>
              <a:rPr lang="ru-RU" sz="2400" b="1" dirty="0" smtClean="0"/>
              <a:t>Химически активные формы азота (</a:t>
            </a:r>
            <a:r>
              <a:rPr lang="ru-RU" sz="2400" b="1" dirty="0" err="1" smtClean="0"/>
              <a:t>эвтрофицирующие</a:t>
            </a:r>
            <a:r>
              <a:rPr lang="ru-RU" sz="2400" b="1" dirty="0" smtClean="0"/>
              <a:t> в-</a:t>
            </a:r>
            <a:r>
              <a:rPr lang="ru-RU" sz="2400" b="1" dirty="0" err="1" smtClean="0"/>
              <a:t>ва</a:t>
            </a:r>
            <a:r>
              <a:rPr lang="ru-RU" sz="2400" b="1" dirty="0" smtClean="0"/>
              <a:t>)</a:t>
            </a:r>
            <a:r>
              <a:rPr lang="en-US" sz="2400" b="1" dirty="0" smtClean="0"/>
              <a:t> / </a:t>
            </a:r>
            <a:r>
              <a:rPr lang="de-DE" sz="2400" b="1" dirty="0" err="1"/>
              <a:t>Reactive</a:t>
            </a:r>
            <a:r>
              <a:rPr lang="de-DE" sz="2400" b="1" dirty="0"/>
              <a:t> </a:t>
            </a:r>
            <a:r>
              <a:rPr lang="de-DE" sz="2400" b="1" dirty="0" err="1" smtClean="0"/>
              <a:t>nitrogen</a:t>
            </a:r>
            <a:endParaRPr lang="de-DE" sz="2400" b="1" dirty="0"/>
          </a:p>
        </p:txBody>
      </p:sp>
      <p:sp>
        <p:nvSpPr>
          <p:cNvPr id="11" name="Стрелка вправо 10"/>
          <p:cNvSpPr/>
          <p:nvPr/>
        </p:nvSpPr>
        <p:spPr>
          <a:xfrm rot="5400000">
            <a:off x="3805941" y="1293388"/>
            <a:ext cx="840183" cy="707921"/>
          </a:xfrm>
          <a:prstGeom prst="rightArrow">
            <a:avLst/>
          </a:prstGeom>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2" name="Стрелка вправо 11"/>
          <p:cNvSpPr/>
          <p:nvPr/>
        </p:nvSpPr>
        <p:spPr>
          <a:xfrm rot="5400000">
            <a:off x="7428434" y="1293388"/>
            <a:ext cx="840183" cy="707921"/>
          </a:xfrm>
          <a:prstGeom prst="rightArrow">
            <a:avLst/>
          </a:prstGeom>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13" name="Рисунок 12"/>
          <p:cNvPicPr>
            <a:picLocks noChangeAspect="1"/>
          </p:cNvPicPr>
          <p:nvPr/>
        </p:nvPicPr>
        <p:blipFill rotWithShape="1">
          <a:blip r:embed="rId8"/>
          <a:srcRect l="12050" t="31194" r="13689" b="23125"/>
          <a:stretch/>
        </p:blipFill>
        <p:spPr>
          <a:xfrm>
            <a:off x="4097751" y="4155295"/>
            <a:ext cx="7660526" cy="2649359"/>
          </a:xfrm>
          <a:prstGeom prst="rect">
            <a:avLst/>
          </a:prstGeom>
        </p:spPr>
      </p:pic>
      <p:sp>
        <p:nvSpPr>
          <p:cNvPr id="14" name="Прямоугольник 13"/>
          <p:cNvSpPr/>
          <p:nvPr/>
        </p:nvSpPr>
        <p:spPr>
          <a:xfrm>
            <a:off x="4212055" y="3837358"/>
            <a:ext cx="7242367" cy="369332"/>
          </a:xfrm>
          <a:prstGeom prst="rect">
            <a:avLst/>
          </a:prstGeom>
        </p:spPr>
        <p:txBody>
          <a:bodyPr wrap="none">
            <a:spAutoFit/>
          </a:bodyPr>
          <a:lstStyle/>
          <a:p>
            <a:r>
              <a:rPr lang="ru-RU" dirty="0" smtClean="0"/>
              <a:t>Список индикаторов </a:t>
            </a:r>
            <a:r>
              <a:rPr lang="ru-RU" dirty="0"/>
              <a:t>эвтрофикации </a:t>
            </a:r>
            <a:r>
              <a:rPr lang="ru-RU" dirty="0" smtClean="0"/>
              <a:t>/ </a:t>
            </a:r>
            <a:r>
              <a:rPr lang="en-US" dirty="0" smtClean="0"/>
              <a:t>List </a:t>
            </a:r>
            <a:r>
              <a:rPr lang="en-US" dirty="0"/>
              <a:t>of indicators of eutrophication</a:t>
            </a:r>
            <a:endParaRPr lang="ru-RU" dirty="0"/>
          </a:p>
        </p:txBody>
      </p:sp>
      <p:sp>
        <p:nvSpPr>
          <p:cNvPr id="15" name="Прямоугольник 14"/>
          <p:cNvSpPr/>
          <p:nvPr/>
        </p:nvSpPr>
        <p:spPr>
          <a:xfrm rot="16200000">
            <a:off x="10972851" y="5101164"/>
            <a:ext cx="1867242" cy="369332"/>
          </a:xfrm>
          <a:prstGeom prst="rect">
            <a:avLst/>
          </a:prstGeom>
        </p:spPr>
        <p:txBody>
          <a:bodyPr wrap="none">
            <a:spAutoFit/>
          </a:bodyPr>
          <a:lstStyle/>
          <a:p>
            <a:r>
              <a:rPr lang="de-DE" dirty="0"/>
              <a:t>VDI 3957 Part 13 </a:t>
            </a:r>
            <a:endParaRPr lang="ru-RU" dirty="0"/>
          </a:p>
        </p:txBody>
      </p:sp>
      <p:grpSp>
        <p:nvGrpSpPr>
          <p:cNvPr id="21" name="Группа 20"/>
          <p:cNvGrpSpPr/>
          <p:nvPr/>
        </p:nvGrpSpPr>
        <p:grpSpPr>
          <a:xfrm>
            <a:off x="125730" y="1480305"/>
            <a:ext cx="10216297" cy="549401"/>
            <a:chOff x="125730" y="1508881"/>
            <a:chExt cx="10216297" cy="549401"/>
          </a:xfrm>
        </p:grpSpPr>
        <p:sp>
          <p:nvSpPr>
            <p:cNvPr id="19" name="Прямоугольник 18"/>
            <p:cNvSpPr/>
            <p:nvPr/>
          </p:nvSpPr>
          <p:spPr>
            <a:xfrm>
              <a:off x="125730" y="1508881"/>
              <a:ext cx="3612811"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ru-RU" sz="1400" b="1" dirty="0" smtClean="0"/>
                <a:t>Индикаторы эвтрофикации (</a:t>
              </a:r>
              <a:r>
                <a:rPr lang="ru-RU" sz="1400" b="1" dirty="0" err="1" smtClean="0"/>
                <a:t>нитрофиты</a:t>
              </a:r>
              <a:r>
                <a:rPr lang="ru-RU" sz="1400" b="1" dirty="0" smtClean="0"/>
                <a:t>)</a:t>
              </a:r>
              <a:r>
                <a:rPr lang="en-US" sz="1400" b="1" dirty="0" smtClean="0"/>
                <a:t> /</a:t>
              </a:r>
              <a:r>
                <a:rPr lang="en-US" sz="1400" b="1" dirty="0"/>
                <a:t> </a:t>
              </a:r>
              <a:r>
                <a:rPr lang="en-US" sz="1400" b="1" dirty="0" smtClean="0"/>
                <a:t>I</a:t>
              </a:r>
              <a:r>
                <a:rPr lang="de-DE" sz="1400" b="1" dirty="0" err="1" smtClean="0"/>
                <a:t>ndicators</a:t>
              </a:r>
              <a:r>
                <a:rPr lang="de-DE" sz="1400" b="1" dirty="0" smtClean="0"/>
                <a:t> </a:t>
              </a:r>
              <a:r>
                <a:rPr lang="de-DE" sz="1400" b="1" dirty="0" err="1"/>
                <a:t>of</a:t>
              </a:r>
              <a:r>
                <a:rPr lang="de-DE" sz="1400" b="1" dirty="0"/>
                <a:t> </a:t>
              </a:r>
              <a:r>
                <a:rPr lang="de-DE" sz="1400" b="1" dirty="0" err="1"/>
                <a:t>eutrophication</a:t>
              </a:r>
              <a:endParaRPr lang="de-DE" sz="1400" b="1" dirty="0"/>
            </a:p>
          </p:txBody>
        </p:sp>
        <p:sp>
          <p:nvSpPr>
            <p:cNvPr id="20" name="Прямоугольник 19"/>
            <p:cNvSpPr/>
            <p:nvPr/>
          </p:nvSpPr>
          <p:spPr>
            <a:xfrm>
              <a:off x="8514283" y="1535062"/>
              <a:ext cx="1827744"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ru-RU" sz="1400" b="1" dirty="0" err="1" smtClean="0"/>
                <a:t>Референтные</a:t>
              </a:r>
              <a:r>
                <a:rPr lang="ru-RU" sz="1400" b="1" dirty="0" smtClean="0"/>
                <a:t> виды</a:t>
              </a:r>
              <a:r>
                <a:rPr lang="en-US" sz="1400" b="1" dirty="0" smtClean="0"/>
                <a:t> /</a:t>
              </a:r>
            </a:p>
            <a:p>
              <a:pPr algn="ctr"/>
              <a:r>
                <a:rPr lang="de-DE" sz="1400" b="1" dirty="0"/>
                <a:t>Reference </a:t>
              </a:r>
              <a:r>
                <a:rPr lang="de-DE" sz="1400" b="1" dirty="0" err="1"/>
                <a:t>species</a:t>
              </a:r>
              <a:endParaRPr lang="de-DE" sz="1400" b="1" dirty="0"/>
            </a:p>
          </p:txBody>
        </p:sp>
      </p:grpSp>
      <p:sp>
        <p:nvSpPr>
          <p:cNvPr id="22" name="TextBox 21"/>
          <p:cNvSpPr txBox="1"/>
          <p:nvPr/>
        </p:nvSpPr>
        <p:spPr>
          <a:xfrm>
            <a:off x="4183169" y="3960819"/>
            <a:ext cx="7865104" cy="27392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t>Таким образом, суровые </a:t>
            </a:r>
            <a:r>
              <a:rPr lang="ru-RU" b="1" dirty="0"/>
              <a:t>условия городских </a:t>
            </a:r>
            <a:r>
              <a:rPr lang="ru-RU" b="1" dirty="0" smtClean="0"/>
              <a:t>территорий </a:t>
            </a:r>
            <a:r>
              <a:rPr lang="ru-RU" dirty="0" smtClean="0"/>
              <a:t>(микроклиматические параметры, </a:t>
            </a:r>
            <a:r>
              <a:rPr lang="ru-RU" dirty="0" err="1" smtClean="0"/>
              <a:t>эвтрофикация</a:t>
            </a:r>
            <a:r>
              <a:rPr lang="ru-RU" dirty="0" smtClean="0"/>
              <a:t>, засоление субстрата) </a:t>
            </a:r>
            <a:r>
              <a:rPr lang="ru-RU" b="1" dirty="0"/>
              <a:t>могут быть </a:t>
            </a:r>
            <a:r>
              <a:rPr lang="ru-RU" dirty="0"/>
              <a:t>важным </a:t>
            </a:r>
            <a:r>
              <a:rPr lang="ru-RU" b="1" dirty="0"/>
              <a:t>ограничивающим</a:t>
            </a:r>
            <a:r>
              <a:rPr lang="ru-RU" dirty="0"/>
              <a:t> </a:t>
            </a:r>
            <a:r>
              <a:rPr lang="ru-RU" b="1" dirty="0"/>
              <a:t>фактором</a:t>
            </a:r>
            <a:r>
              <a:rPr lang="ru-RU" dirty="0"/>
              <a:t> для </a:t>
            </a:r>
            <a:r>
              <a:rPr lang="ru-RU" b="1" dirty="0"/>
              <a:t>распространения </a:t>
            </a:r>
            <a:r>
              <a:rPr lang="ru-RU" dirty="0" err="1"/>
              <a:t>пойкилогидридных</a:t>
            </a:r>
            <a:r>
              <a:rPr lang="ru-RU" dirty="0"/>
              <a:t> организмов –  </a:t>
            </a:r>
            <a:r>
              <a:rPr lang="ru-RU" b="1" dirty="0"/>
              <a:t>лишайников</a:t>
            </a:r>
            <a:r>
              <a:rPr lang="ru-RU" dirty="0"/>
              <a:t>, чей метаболизм зависит от воды, поступающей из окружающей среды, и в первую очередь из воздуха в виде дождя, росы или </a:t>
            </a:r>
            <a:r>
              <a:rPr lang="ru-RU" dirty="0" smtClean="0"/>
              <a:t>пара. </a:t>
            </a:r>
          </a:p>
          <a:p>
            <a:r>
              <a:rPr lang="en-US" sz="1600" dirty="0"/>
              <a:t>Thus, the </a:t>
            </a:r>
            <a:r>
              <a:rPr lang="en-US" sz="1600" b="1" dirty="0"/>
              <a:t>harsh conditions of urban areas </a:t>
            </a:r>
            <a:r>
              <a:rPr lang="en-US" sz="1600" dirty="0"/>
              <a:t>(microclimatic parameters, eutrophication, salinization of the substrate) </a:t>
            </a:r>
            <a:r>
              <a:rPr lang="en-US" sz="1600" b="1" dirty="0"/>
              <a:t>may be </a:t>
            </a:r>
            <a:r>
              <a:rPr lang="en-US" sz="1600" dirty="0"/>
              <a:t>an important </a:t>
            </a:r>
            <a:r>
              <a:rPr lang="en-US" sz="1600" b="1" dirty="0"/>
              <a:t>limiting factor </a:t>
            </a:r>
            <a:r>
              <a:rPr lang="en-US" sz="1600" dirty="0"/>
              <a:t>for the </a:t>
            </a:r>
            <a:r>
              <a:rPr lang="en-US" sz="1600" b="1" dirty="0"/>
              <a:t>spread </a:t>
            </a:r>
            <a:r>
              <a:rPr lang="en-US" sz="1600" dirty="0"/>
              <a:t>of </a:t>
            </a:r>
            <a:r>
              <a:rPr lang="en-US" sz="1600" dirty="0" err="1"/>
              <a:t>poikylоhydride</a:t>
            </a:r>
            <a:r>
              <a:rPr lang="en-US" sz="1600" dirty="0"/>
              <a:t> organisms - </a:t>
            </a:r>
            <a:r>
              <a:rPr lang="en-US" sz="1600" b="1" dirty="0"/>
              <a:t>lichens</a:t>
            </a:r>
            <a:r>
              <a:rPr lang="en-US" sz="1600" dirty="0"/>
              <a:t> whose metabolism depends on water coming from the environment, and primarily from air in the form of rain, dew or steam.</a:t>
            </a:r>
            <a:endParaRPr lang="ru-RU" sz="1600" dirty="0"/>
          </a:p>
        </p:txBody>
      </p:sp>
    </p:spTree>
    <p:extLst>
      <p:ext uri="{BB962C8B-B14F-4D97-AF65-F5344CB8AC3E}">
        <p14:creationId xmlns:p14="http://schemas.microsoft.com/office/powerpoint/2010/main" val="393881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250" fill="hold"/>
                                        <p:tgtEl>
                                          <p:spTgt spid="9"/>
                                        </p:tgtEl>
                                        <p:attrNameLst>
                                          <p:attrName>ppt_w</p:attrName>
                                        </p:attrNameLst>
                                      </p:cBhvr>
                                      <p:tavLst>
                                        <p:tav tm="0">
                                          <p:val>
                                            <p:fltVal val="0"/>
                                          </p:val>
                                        </p:tav>
                                        <p:tav tm="100000">
                                          <p:val>
                                            <p:strVal val="#ppt_w"/>
                                          </p:val>
                                        </p:tav>
                                      </p:tavLst>
                                    </p:anim>
                                    <p:anim calcmode="lin" valueType="num">
                                      <p:cBhvr>
                                        <p:cTn id="8" dur="1250" fill="hold"/>
                                        <p:tgtEl>
                                          <p:spTgt spid="9"/>
                                        </p:tgtEl>
                                        <p:attrNameLst>
                                          <p:attrName>ppt_h</p:attrName>
                                        </p:attrNameLst>
                                      </p:cBhvr>
                                      <p:tavLst>
                                        <p:tav tm="0">
                                          <p:val>
                                            <p:fltVal val="0"/>
                                          </p:val>
                                        </p:tav>
                                        <p:tav tm="100000">
                                          <p:val>
                                            <p:strVal val="#ppt_h"/>
                                          </p:val>
                                        </p:tav>
                                      </p:tavLst>
                                    </p:anim>
                                    <p:animEffect transition="in" filter="fade">
                                      <p:cBhvr>
                                        <p:cTn id="9" dur="1250"/>
                                        <p:tgtEl>
                                          <p:spTgt spid="9"/>
                                        </p:tgtEl>
                                      </p:cBhvr>
                                    </p:animEffect>
                                  </p:childTnLst>
                                </p:cTn>
                              </p:par>
                            </p:childTnLst>
                          </p:cTn>
                        </p:par>
                        <p:par>
                          <p:cTn id="10" fill="hold">
                            <p:stCondLst>
                              <p:cond delay="125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250" fill="hold"/>
                                        <p:tgtEl>
                                          <p:spTgt spid="4"/>
                                        </p:tgtEl>
                                        <p:attrNameLst>
                                          <p:attrName>ppt_w</p:attrName>
                                        </p:attrNameLst>
                                      </p:cBhvr>
                                      <p:tavLst>
                                        <p:tav tm="0">
                                          <p:val>
                                            <p:fltVal val="0"/>
                                          </p:val>
                                        </p:tav>
                                        <p:tav tm="100000">
                                          <p:val>
                                            <p:strVal val="#ppt_w"/>
                                          </p:val>
                                        </p:tav>
                                      </p:tavLst>
                                    </p:anim>
                                    <p:anim calcmode="lin" valueType="num">
                                      <p:cBhvr>
                                        <p:cTn id="14" dur="1250" fill="hold"/>
                                        <p:tgtEl>
                                          <p:spTgt spid="4"/>
                                        </p:tgtEl>
                                        <p:attrNameLst>
                                          <p:attrName>ppt_h</p:attrName>
                                        </p:attrNameLst>
                                      </p:cBhvr>
                                      <p:tavLst>
                                        <p:tav tm="0">
                                          <p:val>
                                            <p:fltVal val="0"/>
                                          </p:val>
                                        </p:tav>
                                        <p:tav tm="100000">
                                          <p:val>
                                            <p:strVal val="#ppt_h"/>
                                          </p:val>
                                        </p:tav>
                                      </p:tavLst>
                                    </p:anim>
                                    <p:animEffect transition="in" filter="fade">
                                      <p:cBhvr>
                                        <p:cTn id="15" dur="1250"/>
                                        <p:tgtEl>
                                          <p:spTgt spid="4"/>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250" fill="hold"/>
                                        <p:tgtEl>
                                          <p:spTgt spid="5"/>
                                        </p:tgtEl>
                                        <p:attrNameLst>
                                          <p:attrName>ppt_w</p:attrName>
                                        </p:attrNameLst>
                                      </p:cBhvr>
                                      <p:tavLst>
                                        <p:tav tm="0">
                                          <p:val>
                                            <p:fltVal val="0"/>
                                          </p:val>
                                        </p:tav>
                                        <p:tav tm="100000">
                                          <p:val>
                                            <p:strVal val="#ppt_w"/>
                                          </p:val>
                                        </p:tav>
                                      </p:tavLst>
                                    </p:anim>
                                    <p:anim calcmode="lin" valueType="num">
                                      <p:cBhvr>
                                        <p:cTn id="20" dur="1250" fill="hold"/>
                                        <p:tgtEl>
                                          <p:spTgt spid="5"/>
                                        </p:tgtEl>
                                        <p:attrNameLst>
                                          <p:attrName>ppt_h</p:attrName>
                                        </p:attrNameLst>
                                      </p:cBhvr>
                                      <p:tavLst>
                                        <p:tav tm="0">
                                          <p:val>
                                            <p:fltVal val="0"/>
                                          </p:val>
                                        </p:tav>
                                        <p:tav tm="100000">
                                          <p:val>
                                            <p:strVal val="#ppt_h"/>
                                          </p:val>
                                        </p:tav>
                                      </p:tavLst>
                                    </p:anim>
                                    <p:animEffect transition="in" filter="fade">
                                      <p:cBhvr>
                                        <p:cTn id="21" dur="1250"/>
                                        <p:tgtEl>
                                          <p:spTgt spid="5"/>
                                        </p:tgtEl>
                                      </p:cBhvr>
                                    </p:animEffect>
                                  </p:childTnLst>
                                </p:cTn>
                              </p:par>
                            </p:childTnLst>
                          </p:cTn>
                        </p:par>
                        <p:par>
                          <p:cTn id="22" fill="hold">
                            <p:stCondLst>
                              <p:cond delay="3750"/>
                            </p:stCondLst>
                            <p:childTnLst>
                              <p:par>
                                <p:cTn id="23" presetID="16" presetClass="entr" presetSubtype="2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10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4750"/>
                            </p:stCondLst>
                            <p:childTnLst>
                              <p:par>
                                <p:cTn id="32" presetID="47" presetClass="entr" presetSubtype="0" fill="hold" grpId="0" nodeType="afterEffect">
                                  <p:stCondLst>
                                    <p:cond delay="200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500"/>
                                        <p:tgtEl>
                                          <p:spTgt spid="16"/>
                                        </p:tgtEl>
                                      </p:cBhvr>
                                    </p:animEffect>
                                    <p:anim calcmode="lin" valueType="num">
                                      <p:cBhvr>
                                        <p:cTn id="35" dur="1500" fill="hold"/>
                                        <p:tgtEl>
                                          <p:spTgt spid="16"/>
                                        </p:tgtEl>
                                        <p:attrNameLst>
                                          <p:attrName>ppt_x</p:attrName>
                                        </p:attrNameLst>
                                      </p:cBhvr>
                                      <p:tavLst>
                                        <p:tav tm="0">
                                          <p:val>
                                            <p:strVal val="#ppt_x"/>
                                          </p:val>
                                        </p:tav>
                                        <p:tav tm="100000">
                                          <p:val>
                                            <p:strVal val="#ppt_x"/>
                                          </p:val>
                                        </p:tav>
                                      </p:tavLst>
                                    </p:anim>
                                    <p:anim calcmode="lin" valueType="num">
                                      <p:cBhvr>
                                        <p:cTn id="36" dur="1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8250"/>
                            </p:stCondLst>
                            <p:childTnLst>
                              <p:par>
                                <p:cTn id="38" presetID="42" presetClass="entr" presetSubtype="0" fill="hold" grpId="0" nodeType="afterEffect">
                                  <p:stCondLst>
                                    <p:cond delay="5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6</a:t>
            </a:fld>
            <a:endParaRPr lang="ru-RU" sz="1600" b="1">
              <a:solidFill>
                <a:schemeClr val="tx1"/>
              </a:solidFill>
            </a:endParaRPr>
          </a:p>
        </p:txBody>
      </p:sp>
      <p:sp>
        <p:nvSpPr>
          <p:cNvPr id="3" name="Прямоугольник 2"/>
          <p:cNvSpPr/>
          <p:nvPr/>
        </p:nvSpPr>
        <p:spPr>
          <a:xfrm>
            <a:off x="233362" y="254764"/>
            <a:ext cx="11782425" cy="2308324"/>
          </a:xfrm>
          <a:prstGeom prst="rect">
            <a:avLst/>
          </a:prstGeom>
        </p:spPr>
        <p:txBody>
          <a:bodyPr wrap="square">
            <a:spAutoFit/>
          </a:bodyPr>
          <a:lstStyle/>
          <a:p>
            <a:pPr algn="just"/>
            <a:r>
              <a:rPr lang="ru-RU" sz="2400" dirty="0"/>
              <a:t>Поскольку городские условия характеризуются многофакторностью </a:t>
            </a:r>
            <a:r>
              <a:rPr lang="ru-RU" sz="2400" dirty="0" smtClean="0"/>
              <a:t>воздействий </a:t>
            </a:r>
            <a:r>
              <a:rPr lang="ru-RU" sz="2400" dirty="0"/>
              <a:t>загрязнения воздуха и микроклиматических параметров (влажности, условий инсоляции, температуры и </a:t>
            </a:r>
            <a:r>
              <a:rPr lang="ru-RU" sz="2400" dirty="0" err="1"/>
              <a:t>д.р</a:t>
            </a:r>
            <a:r>
              <a:rPr lang="ru-RU" sz="2400" dirty="0"/>
              <a:t>.), для понимания происходящих процессов и для сохранения видового разнообразия лишайников, перспективными являются </a:t>
            </a:r>
            <a:r>
              <a:rPr lang="ru-RU" sz="2400" b="1" dirty="0"/>
              <a:t>исследования с сопряженным анализом воздействия загрязнения воздуха и оценкой микроклиматических параметров урбанизированных территорий.</a:t>
            </a:r>
          </a:p>
        </p:txBody>
      </p:sp>
      <p:sp>
        <p:nvSpPr>
          <p:cNvPr id="4" name="Прямоугольник 3"/>
          <p:cNvSpPr/>
          <p:nvPr/>
        </p:nvSpPr>
        <p:spPr>
          <a:xfrm>
            <a:off x="233362" y="3055372"/>
            <a:ext cx="11668126" cy="830997"/>
          </a:xfrm>
          <a:prstGeom prst="rect">
            <a:avLst/>
          </a:prstGeom>
        </p:spPr>
        <p:txBody>
          <a:bodyPr wrap="square">
            <a:spAutoFit/>
          </a:bodyPr>
          <a:lstStyle/>
          <a:p>
            <a:r>
              <a:rPr lang="en-US" sz="2400" b="1" dirty="0"/>
              <a:t>Studies with a combined analysis of the effects of air pollution and the assessment of microclimatic parameters of urbanized areas are promising.</a:t>
            </a:r>
            <a:endParaRPr lang="ru-RU" sz="2400" b="1" dirty="0"/>
          </a:p>
        </p:txBody>
      </p:sp>
      <p:grpSp>
        <p:nvGrpSpPr>
          <p:cNvPr id="6" name="Группа 5"/>
          <p:cNvGrpSpPr/>
          <p:nvPr/>
        </p:nvGrpSpPr>
        <p:grpSpPr>
          <a:xfrm>
            <a:off x="50799" y="4378653"/>
            <a:ext cx="6073775" cy="2479347"/>
            <a:chOff x="50799" y="4378653"/>
            <a:chExt cx="6073775" cy="2479347"/>
          </a:xfrm>
        </p:grpSpPr>
        <p:pic>
          <p:nvPicPr>
            <p:cNvPr id="2050" name="Picture 2" descr="https://thumbs.dreamstime.com/z/%D0%BB%D0%B8%D0%BD%D0%B8%D1%8F-%D0%B8%D0%BB%D0%BB%D1%8E%D1%81%D1%82%D1%80%D0%B0%D1%86%D0%B8%D1%8F-%D0%B0%D1%80%D1%85%D0%B8%D1%82%D0%B5%D0%BA%D1%82%D1%83%D1%80%D1%8B-%D1%80%D0%BE%D1%81%D1%81%D0%B8%D0%B8-%D0%BA%D0%B0%D0%BB%D0%B8%D0%BD%D0%B8%D0%BD%D0%B3%D1%80%D0%B0%D0%B4%D0%B0-%D0%B3%D0%BE%D1%80%D0%B8%D0%B7%D0%BE%D0%BD%D1%82%D0%B0-%D0%BB%D0%B8%D0%BD%D0%B5%D0%B9%D0%BD%D1%8B%D0%B9-101567559.jpg"/>
            <p:cNvPicPr>
              <a:picLocks noChangeAspect="1" noChangeArrowheads="1"/>
            </p:cNvPicPr>
            <p:nvPr/>
          </p:nvPicPr>
          <p:blipFill rotWithShape="1">
            <a:blip r:embed="rId2">
              <a:extLst>
                <a:ext uri="{28A0092B-C50C-407E-A947-70E740481C1C}">
                  <a14:useLocalDpi xmlns:a14="http://schemas.microsoft.com/office/drawing/2010/main" val="0"/>
                </a:ext>
              </a:extLst>
            </a:blip>
            <a:srcRect b="28289"/>
            <a:stretch/>
          </p:blipFill>
          <p:spPr bwMode="auto">
            <a:xfrm>
              <a:off x="50799" y="4378653"/>
              <a:ext cx="6073775" cy="247934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914525" y="4378653"/>
              <a:ext cx="2486025" cy="379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5662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990391" y="6415605"/>
            <a:ext cx="2743200" cy="365125"/>
          </a:xfrm>
        </p:spPr>
        <p:txBody>
          <a:bodyPr/>
          <a:lstStyle/>
          <a:p>
            <a:fld id="{91C6F6EC-E70F-4852-84EF-925E730BC65F}" type="slidenum">
              <a:rPr lang="ru-RU" sz="1600" b="1" smtClean="0">
                <a:solidFill>
                  <a:schemeClr val="tx1"/>
                </a:solidFill>
              </a:rPr>
              <a:t>7</a:t>
            </a:fld>
            <a:endParaRPr lang="ru-RU" sz="1600" b="1">
              <a:solidFill>
                <a:schemeClr val="tx1"/>
              </a:solidFill>
            </a:endParaRPr>
          </a:p>
        </p:txBody>
      </p:sp>
      <p:sp>
        <p:nvSpPr>
          <p:cNvPr id="3" name="TextBox 2"/>
          <p:cNvSpPr txBox="1"/>
          <p:nvPr/>
        </p:nvSpPr>
        <p:spPr>
          <a:xfrm>
            <a:off x="0" y="301323"/>
            <a:ext cx="12192000"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ru-RU" sz="3600" b="1" dirty="0" smtClean="0">
                <a:ln/>
                <a:solidFill>
                  <a:schemeClr val="accent4"/>
                </a:solidFill>
              </a:rPr>
              <a:t>Материалы и методы / </a:t>
            </a:r>
            <a:r>
              <a:rPr lang="de-DE" sz="3600" b="1" dirty="0">
                <a:ln/>
                <a:solidFill>
                  <a:schemeClr val="accent4"/>
                </a:solidFill>
              </a:rPr>
              <a:t>Materials </a:t>
            </a:r>
            <a:r>
              <a:rPr lang="de-DE" sz="3600" b="1" dirty="0" err="1">
                <a:ln/>
                <a:solidFill>
                  <a:schemeClr val="accent4"/>
                </a:solidFill>
              </a:rPr>
              <a:t>and</a:t>
            </a:r>
            <a:r>
              <a:rPr lang="de-DE" sz="3600" b="1" dirty="0">
                <a:ln/>
                <a:solidFill>
                  <a:schemeClr val="accent4"/>
                </a:solidFill>
              </a:rPr>
              <a:t> </a:t>
            </a:r>
            <a:r>
              <a:rPr lang="de-DE" sz="3600" b="1" dirty="0" err="1">
                <a:ln/>
                <a:solidFill>
                  <a:schemeClr val="accent4"/>
                </a:solidFill>
              </a:rPr>
              <a:t>methods</a:t>
            </a:r>
            <a:endParaRPr lang="ru-RU" sz="3600" b="1" dirty="0">
              <a:ln/>
              <a:solidFill>
                <a:schemeClr val="accent4"/>
              </a:solidFill>
            </a:endParaRPr>
          </a:p>
        </p:txBody>
      </p:sp>
      <p:pic>
        <p:nvPicPr>
          <p:cNvPr id="4" name="Picture 5" descr="D:\Артём\Cloud Mail.Ru\Лишайники\ГРАНТЫ\1. Мой первый грант\Отчет за 2018\Илюстрации\Карта цвет.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1143000"/>
            <a:ext cx="7588866" cy="500317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0575" y="5262866"/>
            <a:ext cx="3245466" cy="738664"/>
          </a:xfrm>
          <a:prstGeom prst="rect">
            <a:avLst/>
          </a:prstGeom>
          <a:noFill/>
        </p:spPr>
        <p:txBody>
          <a:bodyPr wrap="square" rtlCol="0">
            <a:spAutoFit/>
          </a:bodyPr>
          <a:lstStyle/>
          <a:p>
            <a:pPr algn="ctr"/>
            <a:r>
              <a:rPr lang="ru-RU" sz="1400" dirty="0" smtClean="0"/>
              <a:t>Расположение </a:t>
            </a:r>
            <a:r>
              <a:rPr lang="ru-RU" sz="1400" dirty="0"/>
              <a:t>модельных территорий в Калининградской области и в г. Калининграде</a:t>
            </a:r>
          </a:p>
        </p:txBody>
      </p:sp>
      <p:sp>
        <p:nvSpPr>
          <p:cNvPr id="6" name="Прямоугольник 5"/>
          <p:cNvSpPr/>
          <p:nvPr/>
        </p:nvSpPr>
        <p:spPr>
          <a:xfrm>
            <a:off x="257176" y="6134399"/>
            <a:ext cx="7588865" cy="646331"/>
          </a:xfrm>
          <a:prstGeom prst="rect">
            <a:avLst/>
          </a:prstGeom>
        </p:spPr>
        <p:txBody>
          <a:bodyPr wrap="square">
            <a:spAutoFit/>
          </a:bodyPr>
          <a:lstStyle/>
          <a:p>
            <a:pPr algn="ctr"/>
            <a:r>
              <a:rPr lang="en-US" dirty="0"/>
              <a:t>Location of model territories in the Kaliningrad region and in the city of Kaliningrad</a:t>
            </a:r>
            <a:endParaRPr lang="ru-RU" dirty="0"/>
          </a:p>
        </p:txBody>
      </p:sp>
      <p:sp>
        <p:nvSpPr>
          <p:cNvPr id="7" name="Прямоугольник 6"/>
          <p:cNvSpPr/>
          <p:nvPr/>
        </p:nvSpPr>
        <p:spPr>
          <a:xfrm>
            <a:off x="7972424" y="1143000"/>
            <a:ext cx="4114801" cy="2862322"/>
          </a:xfrm>
          <a:prstGeom prst="rect">
            <a:avLst/>
          </a:prstGeom>
        </p:spPr>
        <p:txBody>
          <a:bodyPr wrap="square">
            <a:spAutoFit/>
          </a:bodyPr>
          <a:lstStyle/>
          <a:p>
            <a:r>
              <a:rPr lang="ru-RU" dirty="0"/>
              <a:t>Исследование проводилось </a:t>
            </a:r>
            <a:r>
              <a:rPr lang="ru-RU" dirty="0" smtClean="0"/>
              <a:t>на </a:t>
            </a:r>
            <a:r>
              <a:rPr lang="ru-RU" dirty="0"/>
              <a:t>16 </a:t>
            </a:r>
            <a:r>
              <a:rPr lang="ru-RU" dirty="0" smtClean="0"/>
              <a:t>модельных территориях в  Калининградской области, </a:t>
            </a:r>
            <a:r>
              <a:rPr lang="ru-RU" dirty="0"/>
              <a:t>с акцентом на город </a:t>
            </a:r>
            <a:r>
              <a:rPr lang="ru-RU" dirty="0" smtClean="0"/>
              <a:t>Калининград.</a:t>
            </a:r>
          </a:p>
          <a:p>
            <a:endParaRPr lang="ru-RU" dirty="0" smtClean="0"/>
          </a:p>
          <a:p>
            <a:r>
              <a:rPr lang="ru-RU" dirty="0"/>
              <a:t>И</a:t>
            </a:r>
            <a:r>
              <a:rPr lang="ru-RU" dirty="0" smtClean="0"/>
              <a:t>сследованы </a:t>
            </a:r>
            <a:r>
              <a:rPr lang="ru-RU" dirty="0"/>
              <a:t>две точки на окраинах приморских городов-курортов: лесопарковая зона в Светлогорске </a:t>
            </a:r>
            <a:r>
              <a:rPr lang="ru-RU" dirty="0" smtClean="0"/>
              <a:t>(№ 11) </a:t>
            </a:r>
            <a:r>
              <a:rPr lang="ru-RU" dirty="0"/>
              <a:t>и лесопарковая зона в Зеленоградске </a:t>
            </a:r>
            <a:r>
              <a:rPr lang="ru-RU" dirty="0" smtClean="0"/>
              <a:t>(№ 15).</a:t>
            </a:r>
            <a:endParaRPr lang="ru-RU" dirty="0"/>
          </a:p>
        </p:txBody>
      </p:sp>
      <p:sp>
        <p:nvSpPr>
          <p:cNvPr id="8" name="Прямоугольник 7"/>
          <p:cNvSpPr/>
          <p:nvPr/>
        </p:nvSpPr>
        <p:spPr>
          <a:xfrm>
            <a:off x="7972424" y="4205396"/>
            <a:ext cx="4114801" cy="2308324"/>
          </a:xfrm>
          <a:prstGeom prst="rect">
            <a:avLst/>
          </a:prstGeom>
        </p:spPr>
        <p:txBody>
          <a:bodyPr wrap="square">
            <a:spAutoFit/>
          </a:bodyPr>
          <a:lstStyle/>
          <a:p>
            <a:r>
              <a:rPr lang="en-US" dirty="0"/>
              <a:t>The study was conducted on 16 model territories in the Kaliningrad region (Russia), with an emphasis on the city of Kaliningrad.</a:t>
            </a:r>
          </a:p>
          <a:p>
            <a:r>
              <a:rPr lang="en-US" dirty="0"/>
              <a:t>Two points on the outskirts of seaside resort towns were investigated: a forest park zone in </a:t>
            </a:r>
            <a:r>
              <a:rPr lang="en-US" dirty="0" err="1"/>
              <a:t>Svetlogorsk</a:t>
            </a:r>
            <a:r>
              <a:rPr lang="en-US" dirty="0"/>
              <a:t> (No. 11) and a forest park zone in </a:t>
            </a:r>
            <a:r>
              <a:rPr lang="en-US" dirty="0" err="1"/>
              <a:t>Zelenogradsk</a:t>
            </a:r>
            <a:r>
              <a:rPr lang="en-US" dirty="0"/>
              <a:t> (No. 15).</a:t>
            </a:r>
            <a:endParaRPr lang="ru-RU" dirty="0"/>
          </a:p>
        </p:txBody>
      </p:sp>
      <p:sp>
        <p:nvSpPr>
          <p:cNvPr id="9" name="Прямоугольник 8"/>
          <p:cNvSpPr/>
          <p:nvPr/>
        </p:nvSpPr>
        <p:spPr>
          <a:xfrm>
            <a:off x="3195638" y="3897619"/>
            <a:ext cx="1190625" cy="307777"/>
          </a:xfrm>
          <a:prstGeom prst="rect">
            <a:avLst/>
          </a:prstGeom>
        </p:spPr>
        <p:txBody>
          <a:bodyPr wrap="square">
            <a:spAutoFit/>
          </a:bodyPr>
          <a:lstStyle/>
          <a:p>
            <a:r>
              <a:rPr lang="de-DE" sz="1400" i="1" dirty="0" err="1" smtClean="0">
                <a:solidFill>
                  <a:schemeClr val="bg1">
                    <a:lumMod val="50000"/>
                  </a:schemeClr>
                </a:solidFill>
              </a:rPr>
              <a:t>Lithuania</a:t>
            </a:r>
            <a:endParaRPr lang="de-DE" sz="1400" i="1" dirty="0">
              <a:solidFill>
                <a:schemeClr val="bg1">
                  <a:lumMod val="50000"/>
                </a:schemeClr>
              </a:solidFill>
            </a:endParaRPr>
          </a:p>
        </p:txBody>
      </p:sp>
      <p:sp>
        <p:nvSpPr>
          <p:cNvPr id="10" name="Прямоугольник 9"/>
          <p:cNvSpPr/>
          <p:nvPr/>
        </p:nvSpPr>
        <p:spPr>
          <a:xfrm>
            <a:off x="390525" y="5787164"/>
            <a:ext cx="838200" cy="307777"/>
          </a:xfrm>
          <a:prstGeom prst="rect">
            <a:avLst/>
          </a:prstGeom>
        </p:spPr>
        <p:txBody>
          <a:bodyPr wrap="square">
            <a:spAutoFit/>
          </a:bodyPr>
          <a:lstStyle/>
          <a:p>
            <a:r>
              <a:rPr lang="de-DE" sz="1400" i="1" dirty="0" err="1" smtClean="0">
                <a:solidFill>
                  <a:schemeClr val="bg1">
                    <a:lumMod val="50000"/>
                  </a:schemeClr>
                </a:solidFill>
              </a:rPr>
              <a:t>Poland</a:t>
            </a:r>
            <a:endParaRPr lang="ru-RU" sz="1400" i="1" dirty="0">
              <a:solidFill>
                <a:schemeClr val="bg1">
                  <a:lumMod val="50000"/>
                </a:schemeClr>
              </a:solidFill>
            </a:endParaRPr>
          </a:p>
        </p:txBody>
      </p:sp>
      <p:sp>
        <p:nvSpPr>
          <p:cNvPr id="11" name="Прямоугольник 10"/>
          <p:cNvSpPr/>
          <p:nvPr/>
        </p:nvSpPr>
        <p:spPr>
          <a:xfrm rot="19414385">
            <a:off x="350112" y="4159969"/>
            <a:ext cx="894797" cy="307777"/>
          </a:xfrm>
          <a:prstGeom prst="rect">
            <a:avLst/>
          </a:prstGeom>
        </p:spPr>
        <p:txBody>
          <a:bodyPr wrap="none">
            <a:spAutoFit/>
          </a:bodyPr>
          <a:lstStyle/>
          <a:p>
            <a:r>
              <a:rPr lang="de-DE" sz="1400" i="1" dirty="0">
                <a:solidFill>
                  <a:schemeClr val="accent1">
                    <a:lumMod val="75000"/>
                  </a:schemeClr>
                </a:solidFill>
              </a:rPr>
              <a:t>Baltic </a:t>
            </a:r>
            <a:r>
              <a:rPr lang="de-DE" sz="1400" i="1" dirty="0" err="1">
                <a:solidFill>
                  <a:schemeClr val="accent1">
                    <a:lumMod val="75000"/>
                  </a:schemeClr>
                </a:solidFill>
              </a:rPr>
              <a:t>Sea</a:t>
            </a:r>
            <a:endParaRPr lang="ru-RU" sz="1400" i="1" dirty="0">
              <a:solidFill>
                <a:schemeClr val="accent1">
                  <a:lumMod val="75000"/>
                </a:schemeClr>
              </a:solidFill>
            </a:endParaRPr>
          </a:p>
        </p:txBody>
      </p:sp>
    </p:spTree>
    <p:extLst>
      <p:ext uri="{BB962C8B-B14F-4D97-AF65-F5344CB8AC3E}">
        <p14:creationId xmlns:p14="http://schemas.microsoft.com/office/powerpoint/2010/main" val="166090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8</a:t>
            </a:fld>
            <a:endParaRPr lang="ru-RU" sz="1600" b="1" dirty="0">
              <a:solidFill>
                <a:schemeClr val="tx1"/>
              </a:solidFill>
            </a:endParaRPr>
          </a:p>
        </p:txBody>
      </p:sp>
      <p:sp>
        <p:nvSpPr>
          <p:cNvPr id="3" name="TextBox 2"/>
          <p:cNvSpPr txBox="1"/>
          <p:nvPr/>
        </p:nvSpPr>
        <p:spPr>
          <a:xfrm>
            <a:off x="285750" y="300037"/>
            <a:ext cx="7458075" cy="461665"/>
          </a:xfrm>
          <a:prstGeom prst="rect">
            <a:avLst/>
          </a:prstGeom>
          <a:noFill/>
        </p:spPr>
        <p:txBody>
          <a:bodyPr wrap="square" rtlCol="0">
            <a:spAutoFit/>
          </a:bodyPr>
          <a:lstStyle/>
          <a:p>
            <a:r>
              <a:rPr lang="ru-RU" sz="2400" b="1" dirty="0" smtClean="0"/>
              <a:t>Оценка видового разнообразия</a:t>
            </a:r>
            <a:endParaRPr lang="ru-RU" sz="2400" b="1" dirty="0"/>
          </a:p>
        </p:txBody>
      </p:sp>
      <p:sp>
        <p:nvSpPr>
          <p:cNvPr id="4" name="Прямоугольник 3"/>
          <p:cNvSpPr/>
          <p:nvPr/>
        </p:nvSpPr>
        <p:spPr>
          <a:xfrm>
            <a:off x="285750" y="890293"/>
            <a:ext cx="6072188" cy="1323439"/>
          </a:xfrm>
          <a:prstGeom prst="rect">
            <a:avLst/>
          </a:prstGeom>
        </p:spPr>
        <p:txBody>
          <a:bodyPr wrap="square">
            <a:spAutoFit/>
          </a:bodyPr>
          <a:lstStyle/>
          <a:p>
            <a:r>
              <a:rPr lang="ru-RU" sz="2000" dirty="0"/>
              <a:t>а также биоиндикационная оценка качества воздуха осуществлялась с применением стандартизированного метода лихеноиндикации </a:t>
            </a:r>
            <a:r>
              <a:rPr lang="ru-RU" sz="2000" b="1" dirty="0"/>
              <a:t>VDI 3957 Blatt 13 </a:t>
            </a:r>
            <a:r>
              <a:rPr lang="ru-RU" sz="2000" dirty="0"/>
              <a:t>[VDI, 2005]. </a:t>
            </a:r>
          </a:p>
        </p:txBody>
      </p:sp>
      <p:sp>
        <p:nvSpPr>
          <p:cNvPr id="5" name="Прямоугольник 4"/>
          <p:cNvSpPr/>
          <p:nvPr/>
        </p:nvSpPr>
        <p:spPr>
          <a:xfrm>
            <a:off x="7461148" y="761702"/>
            <a:ext cx="4368902" cy="1323439"/>
          </a:xfrm>
          <a:prstGeom prst="rect">
            <a:avLst/>
          </a:prstGeom>
        </p:spPr>
        <p:txBody>
          <a:bodyPr wrap="square">
            <a:spAutoFit/>
          </a:bodyPr>
          <a:lstStyle/>
          <a:p>
            <a:r>
              <a:rPr lang="en-US" sz="2000" dirty="0"/>
              <a:t>Mapping the diversity of epiphytic </a:t>
            </a:r>
            <a:r>
              <a:rPr lang="en-US" sz="2000" dirty="0" smtClean="0"/>
              <a:t>lichens as </a:t>
            </a:r>
            <a:r>
              <a:rPr lang="en-US" sz="2000" dirty="0"/>
              <a:t>an indicator of air </a:t>
            </a:r>
            <a:r>
              <a:rPr lang="en-US" sz="2000" dirty="0" smtClean="0"/>
              <a:t>quality</a:t>
            </a:r>
            <a:r>
              <a:rPr lang="ru-RU" sz="2000" dirty="0" smtClean="0"/>
              <a:t> </a:t>
            </a:r>
            <a:r>
              <a:rPr lang="sv-SE" sz="2000" b="1" dirty="0" smtClean="0"/>
              <a:t>VDI </a:t>
            </a:r>
            <a:r>
              <a:rPr lang="sv-SE" sz="2000" b="1" dirty="0"/>
              <a:t>3957 Part 13 </a:t>
            </a:r>
            <a:r>
              <a:rPr lang="sv-SE" sz="2000" dirty="0"/>
              <a:t>[VDI, 2005]. </a:t>
            </a:r>
          </a:p>
          <a:p>
            <a:endParaRPr lang="ru-RU" sz="2000" dirty="0"/>
          </a:p>
        </p:txBody>
      </p:sp>
      <p:sp>
        <p:nvSpPr>
          <p:cNvPr id="6" name="Прямоугольник 5"/>
          <p:cNvSpPr/>
          <p:nvPr/>
        </p:nvSpPr>
        <p:spPr>
          <a:xfrm>
            <a:off x="285750" y="2631223"/>
            <a:ext cx="4329113" cy="4093428"/>
          </a:xfrm>
          <a:prstGeom prst="rect">
            <a:avLst/>
          </a:prstGeom>
        </p:spPr>
        <p:txBody>
          <a:bodyPr wrap="square">
            <a:spAutoFit/>
          </a:bodyPr>
          <a:lstStyle/>
          <a:p>
            <a:pPr marL="285750" indent="-285750">
              <a:buFont typeface="Arial" panose="020B0604020202020204" pitchFamily="34" charset="0"/>
              <a:buChar char="•"/>
            </a:pPr>
            <a:r>
              <a:rPr lang="ru-RU" sz="2000" dirty="0" smtClean="0"/>
              <a:t> была </a:t>
            </a:r>
            <a:r>
              <a:rPr lang="ru-RU" sz="2000" dirty="0"/>
              <a:t>изучена эпифитная </a:t>
            </a:r>
            <a:r>
              <a:rPr lang="ru-RU" sz="2000" dirty="0" err="1"/>
              <a:t>лихенофлора</a:t>
            </a:r>
            <a:r>
              <a:rPr lang="ru-RU" sz="2000" dirty="0"/>
              <a:t> на 4 – 6 подходящих деревьях (</a:t>
            </a:r>
            <a:r>
              <a:rPr lang="de-DE" sz="2000" i="1" dirty="0" err="1"/>
              <a:t>Fraxinus</a:t>
            </a:r>
            <a:r>
              <a:rPr lang="de-DE" sz="2000" i="1" dirty="0"/>
              <a:t> </a:t>
            </a:r>
            <a:r>
              <a:rPr lang="de-DE" sz="2000" i="1" dirty="0" err="1"/>
              <a:t>excelsior</a:t>
            </a:r>
            <a:r>
              <a:rPr lang="de-DE" sz="2000" i="1" dirty="0"/>
              <a:t>, </a:t>
            </a:r>
            <a:r>
              <a:rPr lang="de-DE" sz="2000" i="1" dirty="0" err="1"/>
              <a:t>Tilia</a:t>
            </a:r>
            <a:r>
              <a:rPr lang="de-DE" sz="2000" i="1" dirty="0"/>
              <a:t> </a:t>
            </a:r>
            <a:r>
              <a:rPr lang="de-DE" sz="2000" i="1" dirty="0" err="1"/>
              <a:t>cordata</a:t>
            </a:r>
            <a:r>
              <a:rPr lang="de-DE" sz="2000" i="1" dirty="0"/>
              <a:t>, Acer </a:t>
            </a:r>
            <a:r>
              <a:rPr lang="de-DE" sz="2000" i="1" dirty="0" err="1"/>
              <a:t>platanoides</a:t>
            </a:r>
            <a:r>
              <a:rPr lang="de-DE" sz="2000" i="1" dirty="0"/>
              <a:t>, A. </a:t>
            </a:r>
            <a:r>
              <a:rPr lang="de-DE" sz="2000" i="1" dirty="0" err="1"/>
              <a:t>pseudoplatanus</a:t>
            </a:r>
            <a:r>
              <a:rPr lang="de-DE" sz="2000" dirty="0"/>
              <a:t>). </a:t>
            </a:r>
            <a:endParaRPr lang="ru-RU" sz="2000" dirty="0" smtClean="0"/>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r>
              <a:rPr lang="ru-RU" sz="2000" dirty="0" smtClean="0"/>
              <a:t>были </a:t>
            </a:r>
            <a:r>
              <a:rPr lang="ru-RU" sz="2000" dirty="0"/>
              <a:t>рассчитаны значения разнообразия лишайников </a:t>
            </a:r>
            <a:r>
              <a:rPr lang="ru-RU" sz="2000" dirty="0" err="1"/>
              <a:t>FDW</a:t>
            </a:r>
            <a:r>
              <a:rPr lang="ru-RU" sz="2000" dirty="0"/>
              <a:t> </a:t>
            </a:r>
            <a:r>
              <a:rPr lang="ru-RU" sz="2000" dirty="0" smtClean="0"/>
              <a:t>для </a:t>
            </a:r>
            <a:r>
              <a:rPr lang="ru-RU" sz="2000" dirty="0"/>
              <a:t>видов-индикаторов эвтрофикации (</a:t>
            </a:r>
            <a:r>
              <a:rPr lang="ru-RU" sz="2000" dirty="0" err="1"/>
              <a:t>FDWEu</a:t>
            </a:r>
            <a:r>
              <a:rPr lang="ru-RU" sz="2000" dirty="0"/>
              <a:t>) и референтных видов (</a:t>
            </a:r>
            <a:r>
              <a:rPr lang="ru-RU" sz="2000" dirty="0" err="1"/>
              <a:t>FDWRef</a:t>
            </a:r>
            <a:r>
              <a:rPr lang="ru-RU" sz="2000" dirty="0" smtClean="0"/>
              <a:t>)</a:t>
            </a:r>
            <a:r>
              <a:rPr lang="en-US" sz="2000" dirty="0"/>
              <a:t> </a:t>
            </a:r>
            <a:endParaRPr lang="ru-RU" sz="2000" dirty="0" smtClean="0"/>
          </a:p>
          <a:p>
            <a:pPr marL="285750" indent="-285750">
              <a:buFont typeface="Arial" panose="020B0604020202020204" pitchFamily="34" charset="0"/>
              <a:buChar char="•"/>
            </a:pPr>
            <a:endParaRPr lang="ru-RU" sz="2000" dirty="0"/>
          </a:p>
          <a:p>
            <a:pPr marL="285750" indent="-285750">
              <a:buFont typeface="Arial" panose="020B0604020202020204" pitchFamily="34" charset="0"/>
              <a:buChar char="•"/>
            </a:pPr>
            <a:r>
              <a:rPr lang="ru-RU" sz="2000" dirty="0"/>
              <a:t>И</a:t>
            </a:r>
            <a:r>
              <a:rPr lang="ru-RU" sz="2000" dirty="0" smtClean="0"/>
              <a:t>ндекс качества воздуха </a:t>
            </a:r>
            <a:r>
              <a:rPr lang="ru-RU" sz="2000" dirty="0" smtClean="0">
                <a:solidFill>
                  <a:srgbClr val="000000"/>
                </a:solidFill>
                <a:ea typeface="Times New Roman" panose="02020603050405020304" pitchFamily="18" charset="0"/>
                <a:cs typeface="Times New Roman" panose="02020603050405020304" pitchFamily="18" charset="0"/>
              </a:rPr>
              <a:t>LGI</a:t>
            </a:r>
            <a:r>
              <a:rPr lang="ru-RU" sz="2000" dirty="0" smtClean="0"/>
              <a:t> </a:t>
            </a:r>
            <a:endParaRPr lang="ru-RU" sz="2000" dirty="0"/>
          </a:p>
        </p:txBody>
      </p:sp>
      <p:pic>
        <p:nvPicPr>
          <p:cNvPr id="7" name="Рисунок 6"/>
          <p:cNvPicPr>
            <a:picLocks noChangeAspect="1"/>
          </p:cNvPicPr>
          <p:nvPr/>
        </p:nvPicPr>
        <p:blipFill>
          <a:blip r:embed="rId2"/>
          <a:stretch>
            <a:fillRect/>
          </a:stretch>
        </p:blipFill>
        <p:spPr>
          <a:xfrm>
            <a:off x="4476750" y="1952625"/>
            <a:ext cx="3267075" cy="4905375"/>
          </a:xfrm>
          <a:prstGeom prst="rect">
            <a:avLst/>
          </a:prstGeom>
        </p:spPr>
      </p:pic>
      <p:sp>
        <p:nvSpPr>
          <p:cNvPr id="8" name="Прямоугольник 7"/>
          <p:cNvSpPr/>
          <p:nvPr/>
        </p:nvSpPr>
        <p:spPr>
          <a:xfrm>
            <a:off x="7461148" y="2663390"/>
            <a:ext cx="4651580" cy="2862322"/>
          </a:xfrm>
          <a:prstGeom prst="rect">
            <a:avLst/>
          </a:prstGeom>
        </p:spPr>
        <p:txBody>
          <a:bodyPr wrap="square">
            <a:spAutoFit/>
          </a:bodyPr>
          <a:lstStyle/>
          <a:p>
            <a:pPr marL="285750" indent="-285750">
              <a:buFont typeface="Arial" panose="020B0604020202020204" pitchFamily="34" charset="0"/>
              <a:buChar char="•"/>
            </a:pPr>
            <a:r>
              <a:rPr lang="de-DE" sz="2000" dirty="0" err="1"/>
              <a:t>Epiphytic</a:t>
            </a:r>
            <a:r>
              <a:rPr lang="de-DE" sz="2000" dirty="0"/>
              <a:t> </a:t>
            </a:r>
            <a:r>
              <a:rPr lang="de-DE" sz="2000" dirty="0" err="1"/>
              <a:t>lichen</a:t>
            </a:r>
            <a:r>
              <a:rPr lang="de-DE" sz="2000" dirty="0"/>
              <a:t> </a:t>
            </a:r>
            <a:r>
              <a:rPr lang="de-DE" sz="2000" dirty="0" err="1"/>
              <a:t>flora</a:t>
            </a:r>
            <a:r>
              <a:rPr lang="de-DE" sz="2000" dirty="0"/>
              <a:t> was </a:t>
            </a:r>
            <a:r>
              <a:rPr lang="de-DE" sz="2000" dirty="0" err="1"/>
              <a:t>studied</a:t>
            </a:r>
            <a:r>
              <a:rPr lang="de-DE" sz="2000" dirty="0"/>
              <a:t> on 4-6 </a:t>
            </a:r>
            <a:r>
              <a:rPr lang="de-DE" sz="2000" dirty="0" err="1"/>
              <a:t>suitable</a:t>
            </a:r>
            <a:r>
              <a:rPr lang="de-DE" sz="2000" dirty="0"/>
              <a:t> </a:t>
            </a:r>
            <a:r>
              <a:rPr lang="de-DE" sz="2000" dirty="0" err="1" smtClean="0"/>
              <a:t>trees</a:t>
            </a:r>
            <a:r>
              <a:rPr lang="de-DE" sz="2000" dirty="0" smtClean="0"/>
              <a:t>.</a:t>
            </a:r>
            <a:endParaRPr lang="de-DE" sz="2000" dirty="0"/>
          </a:p>
          <a:p>
            <a:pPr marL="285750" indent="-285750">
              <a:buFont typeface="Arial" panose="020B0604020202020204" pitchFamily="34" charset="0"/>
              <a:buChar char="•"/>
            </a:pPr>
            <a:endParaRPr lang="de-DE" sz="2000" dirty="0"/>
          </a:p>
          <a:p>
            <a:pPr marL="285750" indent="-285750">
              <a:buFont typeface="Arial" panose="020B0604020202020204" pitchFamily="34" charset="0"/>
              <a:buChar char="•"/>
            </a:pPr>
            <a:r>
              <a:rPr lang="en-US" sz="2000" dirty="0" err="1"/>
              <a:t>L</a:t>
            </a:r>
            <a:r>
              <a:rPr lang="de-DE" sz="2000" dirty="0" err="1" smtClean="0"/>
              <a:t>ichen</a:t>
            </a:r>
            <a:r>
              <a:rPr lang="de-DE" sz="2000" dirty="0" smtClean="0"/>
              <a:t> </a:t>
            </a:r>
            <a:r>
              <a:rPr lang="de-DE" sz="2000" dirty="0" err="1"/>
              <a:t>diversity</a:t>
            </a:r>
            <a:r>
              <a:rPr lang="de-DE" sz="2000" dirty="0"/>
              <a:t> </a:t>
            </a:r>
            <a:r>
              <a:rPr lang="de-DE" sz="2000" dirty="0" err="1"/>
              <a:t>values</a:t>
            </a:r>
            <a:r>
              <a:rPr lang="de-DE" sz="2000" dirty="0"/>
              <a:t> </a:t>
            </a:r>
            <a:r>
              <a:rPr lang="ru-RU" sz="2000" dirty="0" smtClean="0"/>
              <a:t>(</a:t>
            </a:r>
            <a:r>
              <a:rPr lang="de-DE" sz="2000" dirty="0" err="1" smtClean="0"/>
              <a:t>FDW</a:t>
            </a:r>
            <a:r>
              <a:rPr lang="ru-RU" sz="2000" dirty="0" smtClean="0"/>
              <a:t>)</a:t>
            </a:r>
            <a:r>
              <a:rPr lang="de-DE" sz="2000" dirty="0" smtClean="0"/>
              <a:t> </a:t>
            </a:r>
            <a:r>
              <a:rPr lang="de-DE" sz="2000" dirty="0" err="1" smtClean="0"/>
              <a:t>for</a:t>
            </a:r>
            <a:r>
              <a:rPr lang="de-DE" sz="2000" dirty="0" smtClean="0"/>
              <a:t> </a:t>
            </a:r>
            <a:r>
              <a:rPr lang="de-DE" sz="2000" dirty="0" err="1"/>
              <a:t>eutrophication</a:t>
            </a:r>
            <a:r>
              <a:rPr lang="de-DE" sz="2000" dirty="0"/>
              <a:t> </a:t>
            </a:r>
            <a:r>
              <a:rPr lang="de-DE" sz="2000" dirty="0" err="1"/>
              <a:t>indicator</a:t>
            </a:r>
            <a:r>
              <a:rPr lang="de-DE" sz="2000" dirty="0"/>
              <a:t> </a:t>
            </a:r>
            <a:r>
              <a:rPr lang="de-DE" sz="2000" dirty="0" err="1"/>
              <a:t>species</a:t>
            </a:r>
            <a:r>
              <a:rPr lang="de-DE" sz="2000" dirty="0"/>
              <a:t> (</a:t>
            </a:r>
            <a:r>
              <a:rPr lang="de-DE" sz="2000" dirty="0" err="1"/>
              <a:t>FDWEu</a:t>
            </a:r>
            <a:r>
              <a:rPr lang="de-DE" sz="2000" dirty="0"/>
              <a:t>) </a:t>
            </a:r>
            <a:r>
              <a:rPr lang="de-DE" sz="2000" dirty="0" err="1"/>
              <a:t>and</a:t>
            </a:r>
            <a:r>
              <a:rPr lang="de-DE" sz="2000" dirty="0"/>
              <a:t> </a:t>
            </a:r>
            <a:r>
              <a:rPr lang="de-DE" sz="2000" dirty="0" err="1"/>
              <a:t>reference</a:t>
            </a:r>
            <a:r>
              <a:rPr lang="de-DE" sz="2000" dirty="0"/>
              <a:t> </a:t>
            </a:r>
            <a:r>
              <a:rPr lang="de-DE" sz="2000" dirty="0" err="1"/>
              <a:t>species</a:t>
            </a:r>
            <a:r>
              <a:rPr lang="de-DE" sz="2000" dirty="0"/>
              <a:t> (</a:t>
            </a:r>
            <a:r>
              <a:rPr lang="de-DE" sz="2000" dirty="0" err="1"/>
              <a:t>FDWRef</a:t>
            </a:r>
            <a:r>
              <a:rPr lang="de-DE" sz="2000" dirty="0"/>
              <a:t>) </a:t>
            </a:r>
            <a:r>
              <a:rPr lang="de-DE" sz="2000" dirty="0" err="1"/>
              <a:t>were</a:t>
            </a:r>
            <a:r>
              <a:rPr lang="de-DE" sz="2000" dirty="0"/>
              <a:t> </a:t>
            </a:r>
            <a:r>
              <a:rPr lang="de-DE" sz="2000" dirty="0" err="1" smtClean="0"/>
              <a:t>calculated</a:t>
            </a:r>
            <a:r>
              <a:rPr lang="ru-RU" sz="2000" dirty="0" smtClean="0"/>
              <a:t>.</a:t>
            </a:r>
          </a:p>
          <a:p>
            <a:pPr marL="285750" indent="-285750">
              <a:buFont typeface="Arial" panose="020B0604020202020204" pitchFamily="34" charset="0"/>
              <a:buChar char="•"/>
            </a:pPr>
            <a:endParaRPr lang="ru-RU" sz="2000" dirty="0" smtClean="0"/>
          </a:p>
          <a:p>
            <a:pPr marL="285750" indent="-285750">
              <a:buFont typeface="Arial" panose="020B0604020202020204" pitchFamily="34" charset="0"/>
              <a:buChar char="•"/>
            </a:pPr>
            <a:r>
              <a:rPr lang="en-US" sz="2000" dirty="0" smtClean="0"/>
              <a:t>Air quality </a:t>
            </a:r>
            <a:r>
              <a:rPr lang="en-US" sz="2000" dirty="0"/>
              <a:t>index LGI</a:t>
            </a:r>
            <a:endParaRPr lang="ru-RU" sz="2000" dirty="0"/>
          </a:p>
        </p:txBody>
      </p:sp>
    </p:spTree>
    <p:extLst>
      <p:ext uri="{BB962C8B-B14F-4D97-AF65-F5344CB8AC3E}">
        <p14:creationId xmlns:p14="http://schemas.microsoft.com/office/powerpoint/2010/main" val="1335827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91C6F6EC-E70F-4852-84EF-925E730BC65F}" type="slidenum">
              <a:rPr lang="ru-RU" sz="1600" b="1" smtClean="0">
                <a:solidFill>
                  <a:schemeClr val="tx1"/>
                </a:solidFill>
              </a:rPr>
              <a:t>9</a:t>
            </a:fld>
            <a:endParaRPr lang="ru-RU" sz="1600" b="1">
              <a:solidFill>
                <a:schemeClr val="tx1"/>
              </a:solidFill>
            </a:endParaRPr>
          </a:p>
        </p:txBody>
      </p:sp>
      <p:sp>
        <p:nvSpPr>
          <p:cNvPr id="3" name="Прямоугольник 2"/>
          <p:cNvSpPr/>
          <p:nvPr/>
        </p:nvSpPr>
        <p:spPr>
          <a:xfrm>
            <a:off x="399853" y="163774"/>
            <a:ext cx="7453194" cy="461665"/>
          </a:xfrm>
          <a:prstGeom prst="rect">
            <a:avLst/>
          </a:prstGeom>
        </p:spPr>
        <p:txBody>
          <a:bodyPr wrap="none">
            <a:spAutoFit/>
          </a:bodyPr>
          <a:lstStyle/>
          <a:p>
            <a:r>
              <a:rPr lang="ru-RU" sz="2400" b="1" dirty="0"/>
              <a:t>Микроклиматические параметры и эмиссия аммиака</a:t>
            </a:r>
          </a:p>
        </p:txBody>
      </p:sp>
      <p:sp>
        <p:nvSpPr>
          <p:cNvPr id="4" name="Прямоугольник 3"/>
          <p:cNvSpPr/>
          <p:nvPr/>
        </p:nvSpPr>
        <p:spPr>
          <a:xfrm>
            <a:off x="399854" y="819924"/>
            <a:ext cx="7672584" cy="1754326"/>
          </a:xfrm>
          <a:prstGeom prst="rect">
            <a:avLst/>
          </a:prstGeom>
        </p:spPr>
        <p:txBody>
          <a:bodyPr wrap="square">
            <a:spAutoFit/>
          </a:bodyPr>
          <a:lstStyle/>
          <a:p>
            <a:r>
              <a:rPr lang="ru-RU" dirty="0"/>
              <a:t>Оценка микроклиматических параметров мест произрастания </a:t>
            </a:r>
            <a:r>
              <a:rPr lang="ru-RU" dirty="0" smtClean="0"/>
              <a:t>лишайников</a:t>
            </a:r>
            <a:r>
              <a:rPr lang="en-US" dirty="0" smtClean="0"/>
              <a:t>: </a:t>
            </a:r>
            <a:r>
              <a:rPr lang="ru-RU" b="1" dirty="0" smtClean="0">
                <a:solidFill>
                  <a:srgbClr val="C00000"/>
                </a:solidFill>
              </a:rPr>
              <a:t>относительная </a:t>
            </a:r>
            <a:r>
              <a:rPr lang="ru-RU" b="1" dirty="0">
                <a:solidFill>
                  <a:srgbClr val="C00000"/>
                </a:solidFill>
              </a:rPr>
              <a:t>влажность (</a:t>
            </a:r>
            <a:r>
              <a:rPr lang="ru-RU" b="1" dirty="0" err="1">
                <a:solidFill>
                  <a:srgbClr val="C00000"/>
                </a:solidFill>
              </a:rPr>
              <a:t>RL</a:t>
            </a:r>
            <a:r>
              <a:rPr lang="ru-RU" b="1" dirty="0">
                <a:solidFill>
                  <a:srgbClr val="C00000"/>
                </a:solidFill>
              </a:rPr>
              <a:t>), температура воздуха (</a:t>
            </a:r>
            <a:r>
              <a:rPr lang="ru-RU" b="1" dirty="0" err="1">
                <a:solidFill>
                  <a:srgbClr val="C00000"/>
                </a:solidFill>
              </a:rPr>
              <a:t>Lt</a:t>
            </a:r>
            <a:r>
              <a:rPr lang="ru-RU" b="1" dirty="0">
                <a:solidFill>
                  <a:srgbClr val="C00000"/>
                </a:solidFill>
              </a:rPr>
              <a:t>) </a:t>
            </a:r>
            <a:r>
              <a:rPr lang="ru-RU" dirty="0">
                <a:solidFill>
                  <a:srgbClr val="C00000"/>
                </a:solidFill>
              </a:rPr>
              <a:t>и </a:t>
            </a:r>
            <a:r>
              <a:rPr lang="ru-RU" b="1" dirty="0">
                <a:solidFill>
                  <a:srgbClr val="C00000"/>
                </a:solidFill>
              </a:rPr>
              <a:t>температура точки росы (</a:t>
            </a:r>
            <a:r>
              <a:rPr lang="ru-RU" b="1" dirty="0" err="1" smtClean="0">
                <a:solidFill>
                  <a:srgbClr val="C00000"/>
                </a:solidFill>
              </a:rPr>
              <a:t>Tp</a:t>
            </a:r>
            <a:r>
              <a:rPr lang="ru-RU" b="1" dirty="0" smtClean="0">
                <a:solidFill>
                  <a:srgbClr val="C00000"/>
                </a:solidFill>
              </a:rPr>
              <a:t>)</a:t>
            </a:r>
            <a:r>
              <a:rPr lang="ru-RU" dirty="0">
                <a:solidFill>
                  <a:srgbClr val="C00000"/>
                </a:solidFill>
              </a:rPr>
              <a:t>.</a:t>
            </a:r>
            <a:endParaRPr lang="en-US" dirty="0" smtClean="0">
              <a:solidFill>
                <a:srgbClr val="C00000"/>
              </a:solidFill>
            </a:endParaRPr>
          </a:p>
          <a:p>
            <a:r>
              <a:rPr lang="ru-RU" dirty="0" smtClean="0"/>
              <a:t>На каждой модельной территории на </a:t>
            </a:r>
            <a:r>
              <a:rPr lang="ru-RU" dirty="0"/>
              <a:t>одном из </a:t>
            </a:r>
            <a:r>
              <a:rPr lang="ru-RU" dirty="0" smtClean="0"/>
              <a:t>деревьев, </a:t>
            </a:r>
            <a:r>
              <a:rPr lang="ru-RU" dirty="0"/>
              <a:t>на высоте три метра от земли с южной стороны, был закреплен </a:t>
            </a:r>
            <a:r>
              <a:rPr lang="ru-RU" dirty="0" smtClean="0"/>
              <a:t>датчик (</a:t>
            </a:r>
            <a:r>
              <a:rPr lang="ru-RU" dirty="0" err="1" smtClean="0"/>
              <a:t>UNI</a:t>
            </a:r>
            <a:r>
              <a:rPr lang="ru-RU" dirty="0" smtClean="0"/>
              <a:t>-T UT330C </a:t>
            </a:r>
            <a:r>
              <a:rPr lang="ru-RU" dirty="0" err="1" smtClean="0"/>
              <a:t>USB</a:t>
            </a:r>
            <a:r>
              <a:rPr lang="ru-RU" dirty="0" smtClean="0"/>
              <a:t>). Фиксация параметров каждые 15 минут с 17.07.2018 по 3.08.2018.</a:t>
            </a:r>
            <a:endParaRPr lang="ru-RU" dirty="0"/>
          </a:p>
        </p:txBody>
      </p:sp>
      <p:pic>
        <p:nvPicPr>
          <p:cNvPr id="5" name="Picture 4" descr="https://pp.userapi.com/c856028/v856028494/b86a/atG3EEeDKf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26135"/>
          <a:stretch/>
        </p:blipFill>
        <p:spPr bwMode="auto">
          <a:xfrm>
            <a:off x="8856917" y="163774"/>
            <a:ext cx="3179235" cy="28223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D:\Артём\Cloud Mail.Ru\Лишайники\ГРАНТЫ\1. Мой первый грант\Отчет за 2018\Илюстрации\8_Верхнеозерна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6916" y="2988612"/>
            <a:ext cx="3179235" cy="2571872"/>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https://cdn.pricearchive.org/images/aliexpress.com/32607254167/Uni-t-UT330C-USB-Data-Logger-pressao-atmosferica-registro-termometro-higrometro-diagnostico-ferramenta-PC-conectando.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4125" y1="65000" x2="27000" y2="76750"/>
                      </a14:backgroundRemoval>
                    </a14:imgEffect>
                  </a14:imgLayer>
                </a14:imgProps>
              </a:ext>
              <a:ext uri="{28A0092B-C50C-407E-A947-70E740481C1C}">
                <a14:useLocalDpi xmlns:a14="http://schemas.microsoft.com/office/drawing/2010/main" val="0"/>
              </a:ext>
            </a:extLst>
          </a:blip>
          <a:srcRect/>
          <a:stretch>
            <a:fillRect/>
          </a:stretch>
        </p:blipFill>
        <p:spPr bwMode="auto">
          <a:xfrm rot="18931892">
            <a:off x="7408889" y="532984"/>
            <a:ext cx="1782965" cy="178296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Прямая со стрелкой 7"/>
          <p:cNvCxnSpPr/>
          <p:nvPr/>
        </p:nvCxnSpPr>
        <p:spPr>
          <a:xfrm>
            <a:off x="8610600" y="819924"/>
            <a:ext cx="2176463" cy="1015662"/>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Прямая со стрелкой 9"/>
          <p:cNvCxnSpPr/>
          <p:nvPr/>
        </p:nvCxnSpPr>
        <p:spPr>
          <a:xfrm>
            <a:off x="11050973" y="2491736"/>
            <a:ext cx="21844" cy="797805"/>
          </a:xfrm>
          <a:prstGeom prst="straightConnector1">
            <a:avLst/>
          </a:prstGeom>
          <a:ln w="2857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Прямоугольник 12"/>
          <p:cNvSpPr/>
          <p:nvPr/>
        </p:nvSpPr>
        <p:spPr>
          <a:xfrm>
            <a:off x="456307" y="4053616"/>
            <a:ext cx="7231064" cy="1200329"/>
          </a:xfrm>
          <a:prstGeom prst="rect">
            <a:avLst/>
          </a:prstGeom>
        </p:spPr>
        <p:txBody>
          <a:bodyPr wrap="square">
            <a:spAutoFit/>
          </a:bodyPr>
          <a:lstStyle/>
          <a:p>
            <a:r>
              <a:rPr lang="en-US" dirty="0"/>
              <a:t>Assessment of microclimatic parameters of lichen growth sites: </a:t>
            </a:r>
            <a:r>
              <a:rPr lang="en-US" b="1" dirty="0">
                <a:solidFill>
                  <a:srgbClr val="C00000"/>
                </a:solidFill>
              </a:rPr>
              <a:t>relative humidity (</a:t>
            </a:r>
            <a:r>
              <a:rPr lang="en-US" b="1" dirty="0" err="1">
                <a:solidFill>
                  <a:srgbClr val="C00000"/>
                </a:solidFill>
              </a:rPr>
              <a:t>RL</a:t>
            </a:r>
            <a:r>
              <a:rPr lang="en-US" b="1" dirty="0">
                <a:solidFill>
                  <a:srgbClr val="C00000"/>
                </a:solidFill>
              </a:rPr>
              <a:t>), air temperature (Lt) and dew point temperature (</a:t>
            </a:r>
            <a:r>
              <a:rPr lang="en-US" b="1" dirty="0" err="1">
                <a:solidFill>
                  <a:srgbClr val="C00000"/>
                </a:solidFill>
              </a:rPr>
              <a:t>Tp</a:t>
            </a:r>
            <a:r>
              <a:rPr lang="en-US" b="1" dirty="0" smtClean="0">
                <a:solidFill>
                  <a:srgbClr val="C00000"/>
                </a:solidFill>
              </a:rPr>
              <a:t>).</a:t>
            </a:r>
            <a:r>
              <a:rPr lang="ru-RU" b="1" dirty="0" smtClean="0">
                <a:solidFill>
                  <a:srgbClr val="C00000"/>
                </a:solidFill>
              </a:rPr>
              <a:t> </a:t>
            </a:r>
            <a:r>
              <a:rPr lang="en-US" dirty="0"/>
              <a:t>D</a:t>
            </a:r>
            <a:r>
              <a:rPr lang="de-DE" dirty="0" err="1" smtClean="0"/>
              <a:t>etector</a:t>
            </a:r>
            <a:r>
              <a:rPr lang="de-DE" dirty="0" smtClean="0"/>
              <a:t> </a:t>
            </a:r>
            <a:r>
              <a:rPr lang="en-US" dirty="0" err="1"/>
              <a:t>UNI</a:t>
            </a:r>
            <a:r>
              <a:rPr lang="en-US" dirty="0"/>
              <a:t>-T UT330C USB. Fixing parameters every 15 minutes from 07/17/2018 to 08/03/2018.</a:t>
            </a:r>
            <a:endParaRPr lang="ru-RU" b="1" dirty="0"/>
          </a:p>
        </p:txBody>
      </p:sp>
      <p:sp>
        <p:nvSpPr>
          <p:cNvPr id="14" name="Прямоугольник 13"/>
          <p:cNvSpPr/>
          <p:nvPr/>
        </p:nvSpPr>
        <p:spPr>
          <a:xfrm>
            <a:off x="415475" y="2576288"/>
            <a:ext cx="7071175" cy="1477328"/>
          </a:xfrm>
          <a:prstGeom prst="rect">
            <a:avLst/>
          </a:prstGeom>
        </p:spPr>
        <p:txBody>
          <a:bodyPr wrap="square">
            <a:spAutoFit/>
          </a:bodyPr>
          <a:lstStyle/>
          <a:p>
            <a:r>
              <a:rPr lang="ru-RU" dirty="0"/>
              <a:t>Для определения эмиссии </a:t>
            </a:r>
            <a:r>
              <a:rPr lang="ru-RU" b="1" dirty="0">
                <a:solidFill>
                  <a:schemeClr val="accent1">
                    <a:lumMod val="75000"/>
                  </a:schemeClr>
                </a:solidFill>
              </a:rPr>
              <a:t>аммиака (NH</a:t>
            </a:r>
            <a:r>
              <a:rPr lang="ru-RU" b="1" baseline="-25000" dirty="0">
                <a:solidFill>
                  <a:schemeClr val="accent1">
                    <a:lumMod val="75000"/>
                  </a:schemeClr>
                </a:solidFill>
              </a:rPr>
              <a:t>3</a:t>
            </a:r>
            <a:r>
              <a:rPr lang="ru-RU" b="1" dirty="0">
                <a:solidFill>
                  <a:schemeClr val="accent1">
                    <a:lumMod val="75000"/>
                  </a:schemeClr>
                </a:solidFill>
              </a:rPr>
              <a:t>) </a:t>
            </a:r>
            <a:r>
              <a:rPr lang="ru-RU" dirty="0"/>
              <a:t>использовался адсорбционный метод пассивного сбора, с применением адсорбирующего картриджа </a:t>
            </a:r>
            <a:r>
              <a:rPr lang="ru-RU" dirty="0" err="1"/>
              <a:t>Radiello</a:t>
            </a:r>
            <a:r>
              <a:rPr lang="ru-RU" dirty="0"/>
              <a:t> – </a:t>
            </a:r>
            <a:r>
              <a:rPr lang="ru-RU" dirty="0" smtClean="0"/>
              <a:t>RAD168</a:t>
            </a:r>
            <a:r>
              <a:rPr lang="en-US" dirty="0" smtClean="0"/>
              <a:t>.</a:t>
            </a:r>
            <a:r>
              <a:rPr lang="ru-RU" dirty="0"/>
              <a:t> Данным методом аммиак адсорбируется как ион </a:t>
            </a:r>
            <a:r>
              <a:rPr lang="ru-RU" dirty="0" smtClean="0"/>
              <a:t>аммония (спектрофотометрическое определение).</a:t>
            </a:r>
            <a:endParaRPr lang="ru-RU" dirty="0"/>
          </a:p>
        </p:txBody>
      </p:sp>
      <p:pic>
        <p:nvPicPr>
          <p:cNvPr id="4100" name="Picture 4" descr="ÐÐ°ÑÑÐ¸Ð½ÐºÐ¸ Ð¿Ð¾ Ð·Ð°Ð¿ÑÐ¾ÑÑ Radiello â RAD1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1378" y="2703734"/>
            <a:ext cx="1346426" cy="214066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Прямая со стрелкой 15"/>
          <p:cNvCxnSpPr/>
          <p:nvPr/>
        </p:nvCxnSpPr>
        <p:spPr>
          <a:xfrm flipV="1">
            <a:off x="8300370" y="2306009"/>
            <a:ext cx="1691610" cy="1336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2" name="Picture 9" descr="https://pp.userapi.com/c856036/v856036494/bea8/yYAe1GpPJVk.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770212" y="4907275"/>
            <a:ext cx="2375963" cy="195072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cxnSp>
        <p:nvCxnSpPr>
          <p:cNvPr id="18" name="Прямая со стрелкой 17"/>
          <p:cNvCxnSpPr/>
          <p:nvPr/>
        </p:nvCxnSpPr>
        <p:spPr>
          <a:xfrm>
            <a:off x="8072438" y="4587896"/>
            <a:ext cx="28575" cy="6127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456306" y="5226362"/>
            <a:ext cx="6370359" cy="1477328"/>
          </a:xfrm>
          <a:prstGeom prst="rect">
            <a:avLst/>
          </a:prstGeom>
        </p:spPr>
        <p:txBody>
          <a:bodyPr wrap="square">
            <a:spAutoFit/>
          </a:bodyPr>
          <a:lstStyle/>
          <a:p>
            <a:r>
              <a:rPr lang="en-US" dirty="0"/>
              <a:t>To determine the emission of </a:t>
            </a:r>
            <a:r>
              <a:rPr lang="en-US" b="1" dirty="0">
                <a:solidFill>
                  <a:schemeClr val="accent1">
                    <a:lumMod val="75000"/>
                  </a:schemeClr>
                </a:solidFill>
              </a:rPr>
              <a:t>ammonia </a:t>
            </a:r>
            <a:r>
              <a:rPr lang="en-US" b="1" dirty="0" smtClean="0">
                <a:solidFill>
                  <a:schemeClr val="accent1">
                    <a:lumMod val="75000"/>
                  </a:schemeClr>
                </a:solidFill>
              </a:rPr>
              <a:t>(</a:t>
            </a:r>
            <a:r>
              <a:rPr lang="ru-RU" b="1" dirty="0">
                <a:solidFill>
                  <a:schemeClr val="accent1">
                    <a:lumMod val="75000"/>
                  </a:schemeClr>
                </a:solidFill>
              </a:rPr>
              <a:t>NH</a:t>
            </a:r>
            <a:r>
              <a:rPr lang="ru-RU" b="1" baseline="-25000" dirty="0">
                <a:solidFill>
                  <a:schemeClr val="accent1">
                    <a:lumMod val="75000"/>
                  </a:schemeClr>
                </a:solidFill>
              </a:rPr>
              <a:t>3</a:t>
            </a:r>
            <a:r>
              <a:rPr lang="en-US" b="1" dirty="0" smtClean="0">
                <a:solidFill>
                  <a:schemeClr val="accent1">
                    <a:lumMod val="75000"/>
                  </a:schemeClr>
                </a:solidFill>
              </a:rPr>
              <a:t>)</a:t>
            </a:r>
            <a:r>
              <a:rPr lang="en-US" dirty="0" smtClean="0">
                <a:solidFill>
                  <a:schemeClr val="accent1">
                    <a:lumMod val="75000"/>
                  </a:schemeClr>
                </a:solidFill>
              </a:rPr>
              <a:t>, </a:t>
            </a:r>
            <a:r>
              <a:rPr lang="en-US" dirty="0"/>
              <a:t>the passive collection adsorption method was used using a </a:t>
            </a:r>
            <a:r>
              <a:rPr lang="en-US" dirty="0" err="1"/>
              <a:t>Radiello</a:t>
            </a:r>
            <a:r>
              <a:rPr lang="en-US" dirty="0"/>
              <a:t> adsorption cartridge - RAD168. Using this method, ammonia is adsorbed as an ammonium ion (spectrophotometric determination).</a:t>
            </a:r>
            <a:endParaRPr lang="ru-RU" dirty="0"/>
          </a:p>
        </p:txBody>
      </p:sp>
    </p:spTree>
    <p:extLst>
      <p:ext uri="{BB962C8B-B14F-4D97-AF65-F5344CB8AC3E}">
        <p14:creationId xmlns:p14="http://schemas.microsoft.com/office/powerpoint/2010/main" val="139760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3564</Words>
  <Application>Microsoft Office PowerPoint</Application>
  <PresentationFormat>Широкоэкранный</PresentationFormat>
  <Paragraphs>504</Paragraphs>
  <Slides>26</Slides>
  <Notes>0</Notes>
  <HiddenSlides>3</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26</vt:i4>
      </vt:variant>
    </vt:vector>
  </HeadingPairs>
  <TitlesOfParts>
    <vt:vector size="34" baseType="lpstr">
      <vt:lpstr>Arial</vt:lpstr>
      <vt:lpstr>Calibri</vt:lpstr>
      <vt:lpstr>Calibri Light</vt:lpstr>
      <vt:lpstr>Symbol</vt:lpstr>
      <vt:lpstr>Times New Roman</vt:lpstr>
      <vt:lpstr>TT34o00</vt:lpstr>
      <vt:lpstr>Verdana</vt:lpstr>
      <vt:lpstr>Тема Office</vt:lpstr>
      <vt:lpstr> ОЦЕНКА ВЛИЯНИЯ ГОРОДСКОЙ СРЕДЫ НА ЛИХЕНОФЛОРУ (ASSESSMENT OF THE IMPACT OF URBAN ENVIRONMENTAL FACTORS ON LICHEN FLORA)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Артём Пунгин</dc:creator>
  <cp:lastModifiedBy>Артём Пунгин</cp:lastModifiedBy>
  <cp:revision>306</cp:revision>
  <dcterms:created xsi:type="dcterms:W3CDTF">2019-09-09T19:49:31Z</dcterms:created>
  <dcterms:modified xsi:type="dcterms:W3CDTF">2019-09-11T06:01:53Z</dcterms:modified>
</cp:coreProperties>
</file>