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16"/>
  </p:notesMasterIdLst>
  <p:sldIdLst>
    <p:sldId id="260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70" r:id="rId11"/>
    <p:sldId id="268" r:id="rId12"/>
    <p:sldId id="267" r:id="rId13"/>
    <p:sldId id="271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3300"/>
    <a:srgbClr val="64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E0864-8375-4DC1-8F6A-20A921EE3E0C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B2980-2EBA-4EF7-AFC6-CAC0A939F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12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6B054-C7B7-48FE-8436-1AEE02A1AB1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842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1013-E6D0-4AEE-9128-7A59ECC5C799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9A9-408E-4B4D-9D3C-71CC923D13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1013-E6D0-4AEE-9128-7A59ECC5C799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9A9-408E-4B4D-9D3C-71CC923D13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1013-E6D0-4AEE-9128-7A59ECC5C799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9A9-408E-4B4D-9D3C-71CC923D130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1013-E6D0-4AEE-9128-7A59ECC5C799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9A9-408E-4B4D-9D3C-71CC923D130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1013-E6D0-4AEE-9128-7A59ECC5C799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9A9-408E-4B4D-9D3C-71CC923D13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1013-E6D0-4AEE-9128-7A59ECC5C799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9A9-408E-4B4D-9D3C-71CC923D130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1013-E6D0-4AEE-9128-7A59ECC5C799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9A9-408E-4B4D-9D3C-71CC923D13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1013-E6D0-4AEE-9128-7A59ECC5C799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9A9-408E-4B4D-9D3C-71CC923D13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1013-E6D0-4AEE-9128-7A59ECC5C799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9A9-408E-4B4D-9D3C-71CC923D13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1013-E6D0-4AEE-9128-7A59ECC5C799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9A9-408E-4B4D-9D3C-71CC923D130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1013-E6D0-4AEE-9128-7A59ECC5C799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9A9-408E-4B4D-9D3C-71CC923D130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3261013-E6D0-4AEE-9128-7A59ECC5C799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E6FD9A9-408E-4B4D-9D3C-71CC923D130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76056" y="4293096"/>
            <a:ext cx="3780408" cy="1905075"/>
          </a:xfrm>
        </p:spPr>
        <p:txBody>
          <a:bodyPr/>
          <a:lstStyle/>
          <a:p>
            <a:pPr marL="0" indent="0" algn="r">
              <a:buNone/>
            </a:pPr>
            <a:r>
              <a:rPr lang="ru-RU" i="1" dirty="0" smtClean="0">
                <a:solidFill>
                  <a:schemeClr val="tx1"/>
                </a:solidFill>
              </a:rPr>
              <a:t>Т.И. Тюпенко</a:t>
            </a:r>
            <a:r>
              <a:rPr lang="ru-RU" i="1" dirty="0">
                <a:solidFill>
                  <a:schemeClr val="tx1"/>
                </a:solidFill>
              </a:rPr>
              <a:t>, председатель, </a:t>
            </a:r>
            <a:endParaRPr lang="ru-RU" i="1" dirty="0" smtClean="0">
              <a:solidFill>
                <a:schemeClr val="tx1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i="1" dirty="0" smtClean="0">
                <a:solidFill>
                  <a:schemeClr val="tx1"/>
                </a:solidFill>
              </a:rPr>
              <a:t>Республика </a:t>
            </a:r>
            <a:r>
              <a:rPr lang="ru-RU" i="1" dirty="0">
                <a:solidFill>
                  <a:schemeClr val="tx1"/>
                </a:solidFill>
              </a:rPr>
              <a:t>Коми, Российская Федерация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30425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0000"/>
                </a:solidFill>
              </a:rPr>
              <a:t>«О </a:t>
            </a:r>
            <a:r>
              <a:rPr lang="ru-RU" sz="3600" b="1" dirty="0" smtClean="0">
                <a:solidFill>
                  <a:srgbClr val="000000"/>
                </a:solidFill>
              </a:rPr>
              <a:t>  подгруппе </a:t>
            </a:r>
            <a:r>
              <a:rPr lang="ru-RU" sz="3600" b="1" dirty="0">
                <a:solidFill>
                  <a:srgbClr val="000000"/>
                </a:solidFill>
              </a:rPr>
              <a:t>по охране природы  </a:t>
            </a:r>
            <a:r>
              <a:rPr lang="ru-RU" sz="3600" b="1" dirty="0" smtClean="0">
                <a:solidFill>
                  <a:srgbClr val="000000"/>
                </a:solidFill>
              </a:rPr>
              <a:t/>
            </a:r>
            <a:br>
              <a:rPr lang="ru-RU" sz="3600" b="1" dirty="0" smtClean="0">
                <a:solidFill>
                  <a:srgbClr val="000000"/>
                </a:solidFill>
              </a:rPr>
            </a:br>
            <a:r>
              <a:rPr lang="ru-RU" sz="3600" b="1" dirty="0" smtClean="0">
                <a:solidFill>
                  <a:srgbClr val="000000"/>
                </a:solidFill>
              </a:rPr>
              <a:t>под </a:t>
            </a:r>
            <a:r>
              <a:rPr lang="ru-RU" sz="3600" b="1" dirty="0">
                <a:solidFill>
                  <a:srgbClr val="000000"/>
                </a:solidFill>
              </a:rPr>
              <a:t>председательством </a:t>
            </a:r>
            <a:r>
              <a:rPr lang="ru-RU" sz="3600" b="1" dirty="0" smtClean="0">
                <a:solidFill>
                  <a:srgbClr val="000000"/>
                </a:solidFill>
              </a:rPr>
              <a:t/>
            </a:r>
            <a:br>
              <a:rPr lang="ru-RU" sz="3600" b="1" dirty="0" smtClean="0">
                <a:solidFill>
                  <a:srgbClr val="000000"/>
                </a:solidFill>
              </a:rPr>
            </a:br>
            <a:r>
              <a:rPr lang="ru-RU" sz="3600" b="1" dirty="0" smtClean="0">
                <a:solidFill>
                  <a:srgbClr val="000000"/>
                </a:solidFill>
              </a:rPr>
              <a:t>Российской Федерации (2014-2015г.г.) </a:t>
            </a:r>
            <a:r>
              <a:rPr lang="ru-RU" sz="3600" b="1" dirty="0">
                <a:solidFill>
                  <a:srgbClr val="000000"/>
                </a:solidFill>
              </a:rPr>
              <a:t>»</a:t>
            </a:r>
            <a:r>
              <a:rPr lang="ru-RU" sz="2800" dirty="0">
                <a:solidFill>
                  <a:srgbClr val="000000"/>
                </a:solidFill>
              </a:rPr>
              <a:t/>
            </a:r>
            <a:br>
              <a:rPr lang="ru-RU" sz="2800" dirty="0">
                <a:solidFill>
                  <a:srgbClr val="000000"/>
                </a:solidFill>
              </a:rPr>
            </a:b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598801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30 сентября 2014</a:t>
            </a:r>
            <a:endParaRPr lang="ru-RU" sz="2400" dirty="0"/>
          </a:p>
        </p:txBody>
      </p:sp>
      <p:pic>
        <p:nvPicPr>
          <p:cNvPr id="1027" name="Picture 3" descr="F:\фото\ДЛЯ ПОКАЗА\БЕЛЫХ\Белых С.В._Бурунду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89" y="2780928"/>
            <a:ext cx="4560268" cy="316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92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BPAN_семинар_август\картинки для презент\BPAN_network_map_12032013-01-e13643836283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42" y="2066300"/>
            <a:ext cx="5976664" cy="421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219306" y="2230592"/>
            <a:ext cx="2862276" cy="38882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1) </a:t>
            </a:r>
            <a:r>
              <a:rPr lang="ru-RU" b="1" i="1" u="sng" dirty="0" smtClean="0">
                <a:solidFill>
                  <a:schemeClr val="tx1"/>
                </a:solidFill>
              </a:rPr>
              <a:t>Управление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tx1"/>
                </a:solidFill>
              </a:rPr>
              <a:t> созданными </a:t>
            </a:r>
            <a:r>
              <a:rPr lang="ru-RU" dirty="0" smtClean="0">
                <a:solidFill>
                  <a:schemeClr val="tx1"/>
                </a:solidFill>
              </a:rPr>
              <a:t>охраняемыми </a:t>
            </a:r>
            <a:r>
              <a:rPr lang="ru-RU" dirty="0">
                <a:solidFill>
                  <a:schemeClr val="tx1"/>
                </a:solidFill>
              </a:rPr>
              <a:t>природными </a:t>
            </a:r>
            <a:r>
              <a:rPr lang="ru-RU" dirty="0" smtClean="0">
                <a:solidFill>
                  <a:schemeClr val="tx1"/>
                </a:solidFill>
              </a:rPr>
              <a:t>территориями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>
                <a:solidFill>
                  <a:schemeClr val="tx1"/>
                </a:solidFill>
              </a:rPr>
              <a:t>и  </a:t>
            </a:r>
            <a:r>
              <a:rPr lang="ru-RU" b="1" i="1" u="sng" dirty="0">
                <a:solidFill>
                  <a:schemeClr val="tx1"/>
                </a:solidFill>
              </a:rPr>
              <a:t>необходимость </a:t>
            </a:r>
            <a:r>
              <a:rPr lang="ru-RU" b="1" i="1" u="sng" dirty="0" smtClean="0">
                <a:solidFill>
                  <a:schemeClr val="tx1"/>
                </a:solidFill>
              </a:rPr>
              <a:t>создания</a:t>
            </a:r>
            <a:r>
              <a:rPr lang="ru-RU" i="1" u="sng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запланированных охраняемых  </a:t>
            </a:r>
            <a:r>
              <a:rPr lang="ru-RU" dirty="0" smtClean="0">
                <a:solidFill>
                  <a:schemeClr val="tx1"/>
                </a:solidFill>
              </a:rPr>
              <a:t>территорий в целях </a:t>
            </a:r>
            <a:r>
              <a:rPr lang="ru-RU" dirty="0" err="1" smtClean="0">
                <a:solidFill>
                  <a:schemeClr val="tx1"/>
                </a:solidFill>
              </a:rPr>
              <a:t>Айчи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Декларация министров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определила </a:t>
            </a:r>
            <a:r>
              <a:rPr lang="ru-RU" sz="3600" b="1" dirty="0">
                <a:solidFill>
                  <a:schemeClr val="tx1"/>
                </a:solidFill>
              </a:rPr>
              <a:t>следующие цели:</a:t>
            </a:r>
          </a:p>
        </p:txBody>
      </p:sp>
    </p:spTree>
    <p:extLst>
      <p:ext uri="{BB962C8B-B14F-4D97-AF65-F5344CB8AC3E}">
        <p14:creationId xmlns:p14="http://schemas.microsoft.com/office/powerpoint/2010/main" val="90000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MPR-CONTROLLER\Common\Витязева_Т\ДЛЯ ПОКАЗА\КУЛЮГИНА\Кулюгина-фото разные\Гариманелла мохнатая_Приполярный Урал_Югыд 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536" cy="704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932040" y="1916832"/>
            <a:ext cx="4211960" cy="4752528"/>
          </a:xfrm>
          <a:solidFill>
            <a:schemeClr val="tx2">
              <a:lumMod val="20000"/>
              <a:lumOff val="80000"/>
              <a:alpha val="67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</a:rPr>
              <a:t>2) </a:t>
            </a:r>
            <a:r>
              <a:rPr lang="ru-RU" b="1" u="sng" dirty="0">
                <a:solidFill>
                  <a:srgbClr val="000000"/>
                </a:solidFill>
              </a:rPr>
              <a:t>Расширение</a:t>
            </a:r>
            <a:r>
              <a:rPr lang="ru-RU" dirty="0">
                <a:solidFill>
                  <a:srgbClr val="000000"/>
                </a:solidFill>
              </a:rPr>
              <a:t>  </a:t>
            </a:r>
            <a:r>
              <a:rPr lang="ru-RU" b="1" u="sng" dirty="0">
                <a:solidFill>
                  <a:srgbClr val="000000"/>
                </a:solidFill>
              </a:rPr>
              <a:t>сотрудничества</a:t>
            </a:r>
            <a:r>
              <a:rPr lang="ru-RU" dirty="0">
                <a:solidFill>
                  <a:srgbClr val="000000"/>
                </a:solidFill>
              </a:rPr>
              <a:t> </a:t>
            </a:r>
            <a:endParaRPr lang="ru-RU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</a:rPr>
              <a:t>3)</a:t>
            </a:r>
            <a:r>
              <a:rPr lang="ru-RU" b="1" i="1" u="sng" dirty="0">
                <a:solidFill>
                  <a:srgbClr val="000000"/>
                </a:solidFill>
              </a:rPr>
              <a:t> Распространение   результатов</a:t>
            </a:r>
            <a:r>
              <a:rPr lang="ru-RU" i="1" dirty="0">
                <a:solidFill>
                  <a:srgbClr val="000000"/>
                </a:solidFill>
              </a:rPr>
              <a:t> проекта</a:t>
            </a:r>
            <a:r>
              <a:rPr lang="ru-RU" dirty="0">
                <a:solidFill>
                  <a:srgbClr val="000000"/>
                </a:solidFill>
              </a:rPr>
              <a:t>  «Сеть особо охраняемых природных территорий Баренц региона» (BPAN</a:t>
            </a:r>
            <a:r>
              <a:rPr lang="ru-RU" dirty="0" smtClean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4)</a:t>
            </a:r>
            <a:r>
              <a:rPr lang="ru-RU" b="1" i="1" u="sng" dirty="0">
                <a:solidFill>
                  <a:schemeClr val="tx1"/>
                </a:solidFill>
              </a:rPr>
              <a:t> Разработка стратегии</a:t>
            </a:r>
            <a:r>
              <a:rPr lang="ru-RU" i="1" dirty="0">
                <a:solidFill>
                  <a:schemeClr val="tx1"/>
                </a:solidFill>
              </a:rPr>
              <a:t> по защите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малонарушенных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старовозрастных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лесов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5) </a:t>
            </a:r>
            <a:r>
              <a:rPr lang="ru-RU" b="1" u="sng" dirty="0">
                <a:solidFill>
                  <a:schemeClr val="tx1"/>
                </a:solidFill>
              </a:rPr>
              <a:t>Контактный </a:t>
            </a:r>
            <a:r>
              <a:rPr lang="ru-RU" b="1" u="sng" dirty="0" smtClean="0">
                <a:solidFill>
                  <a:schemeClr val="tx1"/>
                </a:solidFill>
              </a:rPr>
              <a:t>форум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b="1" dirty="0" smtClean="0">
                <a:solidFill>
                  <a:schemeClr val="tx1"/>
                </a:solidFill>
              </a:rPr>
              <a:t>Зеленый </a:t>
            </a:r>
            <a:r>
              <a:rPr lang="ru-RU" b="1" dirty="0">
                <a:solidFill>
                  <a:schemeClr val="tx1"/>
                </a:solidFill>
              </a:rPr>
              <a:t>пояс </a:t>
            </a:r>
            <a:r>
              <a:rPr lang="ru-RU" b="1" dirty="0" err="1">
                <a:solidFill>
                  <a:schemeClr val="tx1"/>
                </a:solidFill>
              </a:rPr>
              <a:t>Фенноскандии</a:t>
            </a:r>
            <a:r>
              <a:rPr lang="ru-RU" dirty="0">
                <a:solidFill>
                  <a:schemeClr val="tx1"/>
                </a:solidFill>
              </a:rPr>
              <a:t>   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Декларация министров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определила следующие цели: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22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MPR-CONTROLLER\Common\Витязева_Т\ДЛЯ ПОКАЗА\ВОРОБЬЕВ\Воробьев Д.А._Закатное небо тайги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4896544" cy="32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55319" y="1916832"/>
            <a:ext cx="5940386" cy="1368152"/>
          </a:xfrm>
        </p:spPr>
        <p:txBody>
          <a:bodyPr>
            <a:noAutofit/>
          </a:bodyPr>
          <a:lstStyle/>
          <a:p>
            <a:pPr marL="0" indent="0" algn="r" defTabSz="355600">
              <a:spcBef>
                <a:spcPts val="1000"/>
              </a:spcBef>
              <a:buNone/>
            </a:pPr>
            <a:r>
              <a:rPr lang="ru-RU" sz="2000" dirty="0">
                <a:solidFill>
                  <a:schemeClr val="tx1"/>
                </a:solidFill>
              </a:rPr>
              <a:t>•	</a:t>
            </a:r>
            <a:r>
              <a:rPr lang="ru-RU" sz="2000" i="1" dirty="0" smtClean="0">
                <a:solidFill>
                  <a:schemeClr val="tx1"/>
                </a:solidFill>
              </a:rPr>
              <a:t>Проект 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«Сеть особо охраняемых природных территорий Баренц региона» (BPAN), завершивший  первую фазу.  Необходимо продолжение работы в рамках  второй фазы проекта. 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П</a:t>
            </a:r>
            <a:r>
              <a:rPr lang="ru-RU" sz="3600" b="1" dirty="0" smtClean="0">
                <a:solidFill>
                  <a:schemeClr val="tx1"/>
                </a:solidFill>
              </a:rPr>
              <a:t>роекты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F:\BPAN_семинар_август\картинки для презент\BPAN_logo_RGB_150dp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44" y="1916832"/>
            <a:ext cx="2735375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08104" y="4077072"/>
            <a:ext cx="33843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55600"/>
            <a:r>
              <a:rPr lang="ru-RU" dirty="0"/>
              <a:t>•	</a:t>
            </a:r>
            <a:r>
              <a:rPr lang="ru-RU" sz="2000" i="1" dirty="0"/>
              <a:t>8-й международный Контактный форум</a:t>
            </a:r>
            <a:r>
              <a:rPr lang="ru-RU" sz="2000" dirty="0"/>
              <a:t> мест обитаний в Баренц регионе  пройдет в одном из российских   регионов  в 2015г.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11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F:\фото\ДЛЯ ПОКАЗА\ШУРИЧЕВА\Шуричева Наталия Викторовна_Виды национального парка Югыд Ва в местечке Большая и Малая Дроватница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852936"/>
            <a:ext cx="4679504" cy="350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5904656" cy="125272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Осуществляемые </a:t>
            </a:r>
            <a:r>
              <a:rPr lang="ru-RU" sz="3600" b="1" dirty="0">
                <a:solidFill>
                  <a:schemeClr val="tx1"/>
                </a:solidFill>
              </a:rPr>
              <a:t>проекты</a:t>
            </a:r>
          </a:p>
        </p:txBody>
      </p:sp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395536" y="1916832"/>
            <a:ext cx="3672408" cy="4793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 defTabSz="355600">
              <a:spcBef>
                <a:spcPts val="1000"/>
              </a:spcBef>
              <a:buNone/>
            </a:pPr>
            <a:r>
              <a:rPr lang="ru-RU" sz="2000" dirty="0">
                <a:solidFill>
                  <a:schemeClr val="tx1"/>
                </a:solidFill>
              </a:rPr>
              <a:t>•	</a:t>
            </a:r>
            <a:r>
              <a:rPr lang="ru-RU" sz="2000" dirty="0" smtClean="0">
                <a:solidFill>
                  <a:schemeClr val="tx1"/>
                </a:solidFill>
              </a:rPr>
              <a:t>Дальнейшее </a:t>
            </a:r>
            <a:r>
              <a:rPr lang="ru-RU" sz="2000" dirty="0">
                <a:solidFill>
                  <a:schemeClr val="tx1"/>
                </a:solidFill>
              </a:rPr>
              <a:t>развитие </a:t>
            </a:r>
            <a:r>
              <a:rPr lang="ru-RU" sz="2000" b="1" dirty="0">
                <a:solidFill>
                  <a:schemeClr val="tx1"/>
                </a:solidFill>
              </a:rPr>
              <a:t>проекта «Зеленый пояс </a:t>
            </a:r>
            <a:r>
              <a:rPr lang="ru-RU" sz="2000" b="1" dirty="0" err="1">
                <a:solidFill>
                  <a:schemeClr val="tx1"/>
                </a:solidFill>
              </a:rPr>
              <a:t>Фенноскандии</a:t>
            </a:r>
            <a:r>
              <a:rPr lang="ru-RU" sz="2000" b="1" dirty="0">
                <a:solidFill>
                  <a:schemeClr val="tx1"/>
                </a:solidFill>
              </a:rPr>
              <a:t>»</a:t>
            </a:r>
            <a:r>
              <a:rPr lang="ru-RU" sz="2000" dirty="0">
                <a:solidFill>
                  <a:schemeClr val="tx1"/>
                </a:solidFill>
              </a:rPr>
              <a:t> с участием  России, Финляндии и Норвегии. </a:t>
            </a:r>
          </a:p>
          <a:p>
            <a:pPr marL="0" indent="0" algn="r" defTabSz="355600">
              <a:spcBef>
                <a:spcPts val="1000"/>
              </a:spcBef>
              <a:buNone/>
            </a:pPr>
            <a:r>
              <a:rPr lang="ru-RU" sz="2000" dirty="0">
                <a:solidFill>
                  <a:schemeClr val="tx1"/>
                </a:solidFill>
              </a:rPr>
              <a:t>•	Сохранение последних оставшихся массивов </a:t>
            </a:r>
            <a:r>
              <a:rPr lang="ru-RU" sz="2000" dirty="0" err="1">
                <a:solidFill>
                  <a:schemeClr val="tx1"/>
                </a:solidFill>
              </a:rPr>
              <a:t>старовозрастных</a:t>
            </a:r>
            <a:r>
              <a:rPr lang="ru-RU" sz="2000" dirty="0">
                <a:solidFill>
                  <a:schemeClr val="tx1"/>
                </a:solidFill>
              </a:rPr>
              <a:t> лесов в Баренц регионе</a:t>
            </a:r>
          </a:p>
          <a:p>
            <a:pPr marL="0" indent="0" algn="r" defTabSz="355600">
              <a:spcBef>
                <a:spcPts val="1000"/>
              </a:spcBef>
              <a:buNone/>
            </a:pPr>
            <a:r>
              <a:rPr lang="ru-RU" sz="2000" dirty="0">
                <a:solidFill>
                  <a:schemeClr val="tx1"/>
                </a:solidFill>
              </a:rPr>
              <a:t>•	Воздействие изменения климата на биоразнообразие и оказание </a:t>
            </a:r>
            <a:r>
              <a:rPr lang="ru-RU" sz="2000" dirty="0" err="1">
                <a:solidFill>
                  <a:schemeClr val="tx1"/>
                </a:solidFill>
              </a:rPr>
              <a:t>экосистемных</a:t>
            </a:r>
            <a:r>
              <a:rPr lang="ru-RU" sz="2000" dirty="0">
                <a:solidFill>
                  <a:schemeClr val="tx1"/>
                </a:solidFill>
              </a:rPr>
              <a:t> услуг в Баренц регионе. 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330" y="287282"/>
            <a:ext cx="20574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04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MPR-CONTROLLER\Common\Витязева_Т\ДЛЯ ПОКАЗА\ЛИСИН-авт\Лисин Ю.В. - Ю-ВА_2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3060" y="0"/>
            <a:ext cx="10346173" cy="688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204864"/>
            <a:ext cx="4752528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3200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6032392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В презентации использованы фото: 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Белых С., </a:t>
            </a:r>
            <a:r>
              <a:rPr lang="ru-RU" sz="1200" dirty="0" err="1" smtClean="0">
                <a:solidFill>
                  <a:schemeClr val="bg1"/>
                </a:solidFill>
              </a:rPr>
              <a:t>Болелой</a:t>
            </a:r>
            <a:r>
              <a:rPr lang="ru-RU" sz="1200" dirty="0" smtClean="0">
                <a:solidFill>
                  <a:schemeClr val="bg1"/>
                </a:solidFill>
              </a:rPr>
              <a:t> Е., Воробьева Д., Витязева В., Канева В., </a:t>
            </a:r>
            <a:r>
              <a:rPr lang="ru-RU" sz="1200" dirty="0" err="1" smtClean="0">
                <a:solidFill>
                  <a:schemeClr val="bg1"/>
                </a:solidFill>
              </a:rPr>
              <a:t>Кулюгиной</a:t>
            </a:r>
            <a:r>
              <a:rPr lang="ru-RU" sz="1200" dirty="0" smtClean="0">
                <a:solidFill>
                  <a:schemeClr val="bg1"/>
                </a:solidFill>
              </a:rPr>
              <a:t> Е., Лисина Ю., </a:t>
            </a:r>
            <a:r>
              <a:rPr lang="ru-RU" sz="1200" dirty="0" err="1" smtClean="0">
                <a:solidFill>
                  <a:schemeClr val="bg1"/>
                </a:solidFill>
              </a:rPr>
              <a:t>Можеговой</a:t>
            </a:r>
            <a:r>
              <a:rPr lang="ru-RU" sz="1200" dirty="0" smtClean="0">
                <a:solidFill>
                  <a:schemeClr val="bg1"/>
                </a:solidFill>
              </a:rPr>
              <a:t> К., Мамонтова В., </a:t>
            </a:r>
            <a:r>
              <a:rPr lang="ru-RU" sz="1200" dirty="0" err="1" smtClean="0">
                <a:solidFill>
                  <a:schemeClr val="bg1"/>
                </a:solidFill>
              </a:rPr>
              <a:t>Шуричевой</a:t>
            </a:r>
            <a:r>
              <a:rPr lang="ru-RU" sz="1200" dirty="0" smtClean="0">
                <a:solidFill>
                  <a:schemeClr val="bg1"/>
                </a:solidFill>
              </a:rPr>
              <a:t> Н.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53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Тюпенко\map-rus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000" contras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11" y="88386"/>
            <a:ext cx="8775268" cy="580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21895" y="202823"/>
            <a:ext cx="5216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+mj-lt"/>
              </a:rPr>
              <a:t>«Баренц семейство» </a:t>
            </a:r>
            <a:endParaRPr lang="ru-RU" sz="4000" b="1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849410"/>
              </p:ext>
            </p:extLst>
          </p:nvPr>
        </p:nvGraphicFramePr>
        <p:xfrm>
          <a:off x="359531" y="3356992"/>
          <a:ext cx="8420627" cy="3293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8567"/>
                <a:gridCol w="1630279"/>
                <a:gridCol w="1487658"/>
                <a:gridCol w="432048"/>
                <a:gridCol w="1908259"/>
                <a:gridCol w="1543816"/>
              </a:tblGrid>
              <a:tr h="3621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6953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00"/>
                          </a:solidFill>
                        </a:rPr>
                        <a:t>Нордланд</a:t>
                      </a:r>
                      <a:endParaRPr lang="ru-RU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00"/>
                          </a:solidFill>
                        </a:rPr>
                        <a:t>Эстерботтен</a:t>
                      </a:r>
                      <a:endParaRPr lang="ru-RU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00"/>
                          </a:solidFill>
                        </a:rPr>
                        <a:t>Республика Карелия</a:t>
                      </a:r>
                      <a:endParaRPr lang="ru-RU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4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7342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solidFill>
                            <a:srgbClr val="000000"/>
                          </a:solidFill>
                        </a:rPr>
                        <a:t>Финнмарк</a:t>
                      </a:r>
                      <a:endParaRPr lang="ru-RU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solidFill>
                            <a:srgbClr val="000000"/>
                          </a:solidFill>
                        </a:rPr>
                        <a:t>Вестерботтен</a:t>
                      </a:r>
                      <a:endParaRPr lang="ru-RU" sz="16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00"/>
                          </a:solidFill>
                        </a:rPr>
                        <a:t>Лапландия</a:t>
                      </a:r>
                      <a:endParaRPr lang="ru-RU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00"/>
                          </a:solidFill>
                        </a:rPr>
                        <a:t>Ненецкий</a:t>
                      </a:r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</a:rPr>
                        <a:t> автономный округ</a:t>
                      </a:r>
                      <a:endParaRPr lang="ru-RU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00"/>
                          </a:solidFill>
                        </a:rPr>
                        <a:t>Республика Коми (2002 г.)</a:t>
                      </a:r>
                      <a:endParaRPr lang="ru-RU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44000"/>
                      </a:srgbClr>
                    </a:solidFill>
                  </a:tcPr>
                </a:tc>
              </a:tr>
              <a:tr h="54157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solidFill>
                            <a:srgbClr val="000000"/>
                          </a:solidFill>
                        </a:rPr>
                        <a:t>Трумс</a:t>
                      </a:r>
                      <a:endParaRPr lang="ru-RU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solidFill>
                            <a:srgbClr val="000000"/>
                          </a:solidFill>
                        </a:rPr>
                        <a:t>Норрботтен</a:t>
                      </a:r>
                      <a:endParaRPr lang="ru-RU" sz="16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solidFill>
                            <a:srgbClr val="000000"/>
                          </a:solidFill>
                        </a:rPr>
                        <a:t>Кайнуу</a:t>
                      </a:r>
                      <a:endParaRPr lang="ru-RU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00"/>
                          </a:solidFill>
                        </a:rPr>
                        <a:t>Архангельская область </a:t>
                      </a:r>
                      <a:endParaRPr lang="ru-RU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00"/>
                          </a:solidFill>
                        </a:rPr>
                        <a:t>Мурманская область </a:t>
                      </a:r>
                      <a:endParaRPr lang="ru-RU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44000"/>
                      </a:srgbClr>
                    </a:solidFill>
                  </a:tcPr>
                </a:tc>
              </a:tr>
              <a:tr h="7598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37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Норвегия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Швеция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Финляндия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      Россия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895" y="5355873"/>
            <a:ext cx="1063352" cy="655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36081"/>
            <a:ext cx="1005146" cy="67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129" y="5354147"/>
            <a:ext cx="1126576" cy="689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976" y="5333528"/>
            <a:ext cx="1008113" cy="668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44534" y="1333191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</a:rPr>
              <a:t>Совет БЕАР</a:t>
            </a:r>
            <a:endParaRPr lang="ru-RU" sz="3600" b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2101" y="2699665"/>
            <a:ext cx="4955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</a:rPr>
              <a:t>Региональный совет БЕАР</a:t>
            </a:r>
            <a:endParaRPr lang="ru-RU" sz="3200" b="1" dirty="0">
              <a:solidFill>
                <a:srgbClr val="00000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427985" y="1946814"/>
            <a:ext cx="283720" cy="6047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48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3163" y="402618"/>
            <a:ext cx="6298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+mj-lt"/>
              </a:rPr>
              <a:t>Рабочие группы Совета  БЕАР</a:t>
            </a:r>
            <a:endParaRPr lang="ru-RU" sz="36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446658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РГ по экономическому сотрудничеству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WGEC)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0604" y="263691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Целевая группа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по лесному сектору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2726" y="2498412"/>
            <a:ext cx="2194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РГ по охране окружающей среды 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  (</a:t>
            </a:r>
            <a:r>
              <a:rPr lang="en-US" dirty="0" smtClean="0">
                <a:solidFill>
                  <a:srgbClr val="000000"/>
                </a:solidFill>
              </a:rPr>
              <a:t>WGE)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6216" y="156985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Консультационный совет по транспорту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962" y="4138612"/>
            <a:ext cx="1957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По исключению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экологических «горячих точек»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60384" y="5429610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По водным вопросам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08204" y="4754761"/>
            <a:ext cx="17124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Подгруппа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по чистому производству и устойчивому потреблению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57742" y="3520450"/>
            <a:ext cx="1686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Подгруппа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по охране природы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1955265" y="1034071"/>
            <a:ext cx="750184" cy="451762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383868" y="1249870"/>
            <a:ext cx="648072" cy="1257235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932040" y="1235661"/>
            <a:ext cx="554060" cy="1201624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724128" y="1164172"/>
            <a:ext cx="792088" cy="360040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5402238" y="3515041"/>
            <a:ext cx="386336" cy="555671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120172" y="3520450"/>
            <a:ext cx="252280" cy="1780758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444208" y="3421742"/>
            <a:ext cx="936356" cy="1178535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660232" y="3283243"/>
            <a:ext cx="1058854" cy="237207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:\фото\ДЛЯ ПОКАЗА\БОЛЕЛАЯ\Болелая Е.Е._Один из многи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54" y="3852815"/>
            <a:ext cx="3960606" cy="264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77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1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6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235" y="3807883"/>
            <a:ext cx="35417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548680"/>
            <a:ext cx="7632848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none" dirty="0" smtClean="0">
                <a:solidFill>
                  <a:srgbClr val="000000"/>
                </a:solidFill>
              </a:rPr>
              <a:t>Совместные группы совета БЕАР + </a:t>
            </a:r>
            <a:br>
              <a:rPr lang="ru-RU" sz="3600" b="1" cap="none" dirty="0" smtClean="0">
                <a:solidFill>
                  <a:srgbClr val="000000"/>
                </a:solidFill>
              </a:rPr>
            </a:br>
            <a:r>
              <a:rPr lang="ru-RU" sz="3600" b="1" cap="none" dirty="0" smtClean="0">
                <a:solidFill>
                  <a:srgbClr val="000000"/>
                </a:solidFill>
              </a:rPr>
              <a:t>региональные группы </a:t>
            </a:r>
            <a:br>
              <a:rPr lang="ru-RU" sz="3600" b="1" cap="none" dirty="0" smtClean="0">
                <a:solidFill>
                  <a:srgbClr val="000000"/>
                </a:solidFill>
              </a:rPr>
            </a:br>
            <a:r>
              <a:rPr lang="ru-RU" sz="3600" b="1" cap="none" dirty="0" smtClean="0">
                <a:solidFill>
                  <a:srgbClr val="000000"/>
                </a:solidFill>
              </a:rPr>
              <a:t>Совета</a:t>
            </a:r>
            <a:endParaRPr lang="ru-RU" sz="3600" b="1" cap="none" dirty="0">
              <a:solidFill>
                <a:srgbClr val="0000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936106" y="2132856"/>
            <a:ext cx="1267742" cy="362660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339651" y="2394119"/>
            <a:ext cx="1252427" cy="1227847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965866" y="2620137"/>
            <a:ext cx="1174086" cy="2054594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283968" y="2708920"/>
            <a:ext cx="432048" cy="2821431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424507" y="2578631"/>
            <a:ext cx="495673" cy="602023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051865" y="2314186"/>
            <a:ext cx="1265088" cy="542210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9138" y="2546378"/>
            <a:ext cx="2361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 здравоохранению</a:t>
            </a:r>
          </a:p>
          <a:p>
            <a:pPr algn="ctr"/>
            <a:r>
              <a:rPr lang="ru-RU" dirty="0" smtClean="0"/>
              <a:t>и социальным вопросам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683568" y="3804104"/>
            <a:ext cx="1918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 образованию</a:t>
            </a:r>
          </a:p>
          <a:p>
            <a:pPr algn="ctr"/>
            <a:r>
              <a:rPr lang="ru-RU" dirty="0" smtClean="0"/>
              <a:t>и исследованиям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1713274" y="495700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 энергетике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3203848" y="573325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 культуре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5328084" y="3242593"/>
            <a:ext cx="1506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 туризму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7057756" y="2873261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 </a:t>
            </a:r>
            <a:r>
              <a:rPr lang="ru-RU" dirty="0"/>
              <a:t> </a:t>
            </a:r>
            <a:r>
              <a:rPr lang="ru-RU" dirty="0" smtClean="0"/>
              <a:t>коренным народам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91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25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75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30" grpId="0"/>
      <p:bldP spid="31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\\MPR-CONTROLLER\Common\Витязева_Т\ДЛЯ ПОКАЗА\ЛИСИН-авт\Лисин Ю.В. - ЮГЫД-В_2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0"/>
            <a:ext cx="10493208" cy="698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707904" y="2348880"/>
            <a:ext cx="5544616" cy="3412505"/>
          </a:xfrm>
          <a:solidFill>
            <a:schemeClr val="accent6">
              <a:lumMod val="20000"/>
              <a:lumOff val="80000"/>
              <a:alpha val="35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укрепление </a:t>
            </a:r>
            <a:r>
              <a:rPr lang="ru-RU" b="1" dirty="0">
                <a:solidFill>
                  <a:schemeClr val="tx1"/>
                </a:solidFill>
              </a:rPr>
              <a:t>многостороннего сотрудничества между региональными и федеральными природоохранными структурами, </a:t>
            </a:r>
            <a:endParaRPr lang="ru-RU" b="1" dirty="0" smtClean="0">
              <a:solidFill>
                <a:schemeClr val="tx1"/>
              </a:solidFill>
            </a:endParaRP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реализация </a:t>
            </a:r>
            <a:r>
              <a:rPr lang="ru-RU" b="1" dirty="0">
                <a:solidFill>
                  <a:schemeClr val="tx1"/>
                </a:solidFill>
              </a:rPr>
              <a:t>совместных </a:t>
            </a:r>
            <a:r>
              <a:rPr lang="ru-RU" b="1" dirty="0" smtClean="0">
                <a:solidFill>
                  <a:schemeClr val="tx1"/>
                </a:solidFill>
              </a:rPr>
              <a:t>проектов,</a:t>
            </a: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вовлечение </a:t>
            </a:r>
            <a:r>
              <a:rPr lang="ru-RU" b="1" dirty="0">
                <a:solidFill>
                  <a:schemeClr val="tx1"/>
                </a:solidFill>
              </a:rPr>
              <a:t>более широкого круга населения Баренц региона  в сферу охраны окружающей среды.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24736" cy="1252728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 smtClean="0">
                <a:solidFill>
                  <a:schemeClr val="tx1"/>
                </a:solidFill>
              </a:rPr>
              <a:t>Главная цель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подгруппы </a:t>
            </a:r>
            <a:r>
              <a:rPr lang="ru-RU" sz="3600" b="1" dirty="0">
                <a:solidFill>
                  <a:schemeClr val="tx1"/>
                </a:solidFill>
              </a:rPr>
              <a:t>по охране природы</a:t>
            </a:r>
          </a:p>
        </p:txBody>
      </p:sp>
    </p:spTree>
    <p:extLst>
      <p:ext uri="{BB962C8B-B14F-4D97-AF65-F5344CB8AC3E}">
        <p14:creationId xmlns:p14="http://schemas.microsoft.com/office/powerpoint/2010/main" val="393563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52928" cy="172819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1"/>
                </a:solidFill>
              </a:rPr>
              <a:t>11 </a:t>
            </a:r>
            <a:r>
              <a:rPr lang="ru-RU" sz="4000" b="1" dirty="0" smtClean="0">
                <a:solidFill>
                  <a:schemeClr val="tx1"/>
                </a:solidFill>
              </a:rPr>
              <a:t>встреча </a:t>
            </a:r>
            <a:r>
              <a:rPr lang="ru-RU" sz="4000" b="1" dirty="0">
                <a:solidFill>
                  <a:schemeClr val="tx1"/>
                </a:solidFill>
              </a:rPr>
              <a:t>министров </a:t>
            </a:r>
            <a:r>
              <a:rPr lang="ru-RU" sz="4000" b="1" dirty="0" smtClean="0"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охраны окружающей среды 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Совета БЕАР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F:\фото\2013-12-04 EnvMinisterSessionInar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57124"/>
            <a:ext cx="5040560" cy="409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616530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4-5 </a:t>
            </a:r>
            <a:r>
              <a:rPr lang="ru-RU" dirty="0" smtClean="0"/>
              <a:t>декабря, 2013 г., </a:t>
            </a:r>
            <a:r>
              <a:rPr lang="ru-RU" dirty="0"/>
              <a:t>Инари (Финляндия)</a:t>
            </a:r>
          </a:p>
        </p:txBody>
      </p:sp>
    </p:spTree>
    <p:extLst>
      <p:ext uri="{BB962C8B-B14F-4D97-AF65-F5344CB8AC3E}">
        <p14:creationId xmlns:p14="http://schemas.microsoft.com/office/powerpoint/2010/main" val="7577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63888" y="3140968"/>
            <a:ext cx="4608512" cy="1152128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ООН </a:t>
            </a:r>
            <a:r>
              <a:rPr lang="ru-RU" sz="2000" dirty="0">
                <a:solidFill>
                  <a:schemeClr val="tx1"/>
                </a:solidFill>
              </a:rPr>
              <a:t>провозгласила 2011–2020  годы Десятилетием </a:t>
            </a:r>
            <a:r>
              <a:rPr lang="ru-RU" sz="2000" dirty="0" smtClean="0">
                <a:solidFill>
                  <a:schemeClr val="tx1"/>
                </a:solidFill>
              </a:rPr>
              <a:t>биоразнообразия Организации </a:t>
            </a:r>
            <a:r>
              <a:rPr lang="ru-RU" sz="2000" dirty="0">
                <a:solidFill>
                  <a:schemeClr val="tx1"/>
                </a:solidFill>
              </a:rPr>
              <a:t>Объединенных </a:t>
            </a:r>
            <a:r>
              <a:rPr lang="ru-RU" sz="2000" dirty="0" smtClean="0">
                <a:solidFill>
                  <a:schemeClr val="tx1"/>
                </a:solidFill>
              </a:rPr>
              <a:t>Наций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92037" y="476672"/>
            <a:ext cx="4798894" cy="125272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Что такое </a:t>
            </a:r>
            <a:r>
              <a:rPr lang="ru-RU" sz="3600" b="1" dirty="0" err="1" smtClean="0">
                <a:solidFill>
                  <a:schemeClr val="tx1"/>
                </a:solidFill>
              </a:rPr>
              <a:t>Айчи</a:t>
            </a:r>
            <a:r>
              <a:rPr lang="ru-RU" sz="3600" b="1" dirty="0" smtClean="0">
                <a:solidFill>
                  <a:schemeClr val="tx1"/>
                </a:solidFill>
              </a:rPr>
              <a:t>?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301" y="5549051"/>
            <a:ext cx="85689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Новая </a:t>
            </a:r>
            <a:r>
              <a:rPr lang="ru-RU" sz="2000" dirty="0"/>
              <a:t>стратегия в области биоразнообразия на XXI век ставит  </a:t>
            </a:r>
            <a:r>
              <a:rPr lang="ru-RU" sz="2000" b="1" u="sng" dirty="0"/>
              <a:t>ценность биоразнообразия в центр всей человеческой деятельности и </a:t>
            </a:r>
            <a:r>
              <a:rPr lang="ru-RU" sz="2000" b="1" u="sng" dirty="0" smtClean="0"/>
              <a:t>развития</a:t>
            </a:r>
            <a:endParaRPr lang="ru-RU" sz="2000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87" y="1932218"/>
            <a:ext cx="1914265" cy="77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11761" y="1857100"/>
            <a:ext cx="64974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dirty="0"/>
              <a:t>10-ый саммит по вопросам биоразнообразия </a:t>
            </a:r>
            <a:endParaRPr lang="ru-RU" sz="2000" dirty="0" smtClean="0"/>
          </a:p>
          <a:p>
            <a:r>
              <a:rPr lang="ru-RU" sz="2000" dirty="0" smtClean="0"/>
              <a:t>Сторон </a:t>
            </a:r>
            <a:r>
              <a:rPr lang="ru-RU" sz="2000" dirty="0"/>
              <a:t>Конвенции о биологическом разнообразии - </a:t>
            </a:r>
            <a:r>
              <a:rPr lang="ru-RU" sz="2000" b="1" dirty="0" err="1"/>
              <a:t>Айчи</a:t>
            </a:r>
            <a:r>
              <a:rPr lang="ru-RU" sz="2000" b="1" dirty="0"/>
              <a:t>-Нагое  (Япония)  в октябре </a:t>
            </a:r>
            <a:r>
              <a:rPr lang="ru-RU" sz="2000" b="1" dirty="0" smtClean="0"/>
              <a:t>2010г</a:t>
            </a:r>
            <a:endParaRPr lang="ru-RU" sz="2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94" y="3023903"/>
            <a:ext cx="2985476" cy="115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36" y="4365104"/>
            <a:ext cx="480424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4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768077" y="4086193"/>
            <a:ext cx="5361942" cy="25831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200" b="1" dirty="0" smtClean="0">
                <a:solidFill>
                  <a:schemeClr val="tx1"/>
                </a:solidFill>
              </a:rPr>
              <a:t>Миссия</a:t>
            </a:r>
            <a:r>
              <a:rPr lang="ru-RU" sz="2200" dirty="0" smtClean="0">
                <a:solidFill>
                  <a:schemeClr val="tx1"/>
                </a:solidFill>
              </a:rPr>
              <a:t> - принятие </a:t>
            </a:r>
            <a:r>
              <a:rPr lang="ru-RU" sz="2200" dirty="0">
                <a:solidFill>
                  <a:schemeClr val="tx1"/>
                </a:solidFill>
              </a:rPr>
              <a:t>эффективных </a:t>
            </a:r>
            <a:r>
              <a:rPr lang="ru-RU" sz="2200" dirty="0" smtClean="0">
                <a:solidFill>
                  <a:schemeClr val="tx1"/>
                </a:solidFill>
              </a:rPr>
              <a:t>мер </a:t>
            </a:r>
            <a:r>
              <a:rPr lang="ru-RU" sz="2200" dirty="0">
                <a:solidFill>
                  <a:schemeClr val="tx1"/>
                </a:solidFill>
              </a:rPr>
              <a:t>по предотвращению утраты биоразнообразия для обеспечения к 2020 году резистентности экосистем и постоянного оказания ими основных услуг, гарантируя тем самым разнообразие жизни на планете и вклад в благосостояние людей и искоренение </a:t>
            </a:r>
            <a:r>
              <a:rPr lang="ru-RU" sz="2200" dirty="0" smtClean="0">
                <a:solidFill>
                  <a:schemeClr val="tx1"/>
                </a:solidFill>
              </a:rPr>
              <a:t>бедности</a:t>
            </a:r>
            <a:endParaRPr lang="ru-RU" sz="22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Стратегический план сохранения биоразнообразия на 2011-2020 годы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\\MPR-CONTROLLER\Common\Витязева_Т\ДЛЯ ПОКАЗА\КУЛЮГИНА\-прип урал-рябина\Рябина зим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21939"/>
            <a:ext cx="3528392" cy="264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MPR-CONTROLLER\Common\Витязева_Т\ДЛЯ ПОКАЗА\МАМОНТОВ\Мамонтов Владимир Иванович, Печоро-Илычский заповедни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905" y="1578456"/>
            <a:ext cx="3747925" cy="249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870201"/>
            <a:ext cx="45365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/>
              <a:t>	</a:t>
            </a:r>
            <a:r>
              <a:rPr lang="ru-RU" sz="2000" b="1" dirty="0"/>
              <a:t>Концепция</a:t>
            </a:r>
            <a:r>
              <a:rPr lang="ru-RU" sz="2000" dirty="0"/>
              <a:t>: мир, «живущий в гармонии с природой», в котором «к 2050 году биоразнообразие ценится по достоинству, поддерживая </a:t>
            </a:r>
            <a:r>
              <a:rPr lang="ru-RU" sz="2000" dirty="0" err="1"/>
              <a:t>экосистемные</a:t>
            </a:r>
            <a:r>
              <a:rPr lang="ru-RU" sz="2000" dirty="0"/>
              <a:t> услуги людей и принося выгоды, необходимые для всех</a:t>
            </a:r>
            <a:r>
              <a:rPr lang="ru-RU" sz="2000" dirty="0" smtClean="0"/>
              <a:t>»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664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44008" y="2204864"/>
            <a:ext cx="4176464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</a:rPr>
              <a:t>Стратегическая цель </a:t>
            </a:r>
            <a:r>
              <a:rPr lang="ru-RU" sz="2000" b="1" dirty="0" smtClean="0">
                <a:solidFill>
                  <a:schemeClr val="tx1"/>
                </a:solidFill>
              </a:rPr>
              <a:t>C: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Улучшение состояния биоразнообразия путем охраны экосистем, видов и генетического разнообразия 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dirty="0">
                <a:solidFill>
                  <a:schemeClr val="tx1"/>
                </a:solidFill>
              </a:rPr>
              <a:t>20 целевых задач в области биоразнообразия, принятых в </a:t>
            </a:r>
            <a:r>
              <a:rPr lang="ru-RU" sz="3100" b="1" dirty="0" err="1">
                <a:solidFill>
                  <a:schemeClr val="tx1"/>
                </a:solidFill>
              </a:rPr>
              <a:t>Айчи</a:t>
            </a:r>
            <a:r>
              <a:rPr lang="ru-RU" sz="3100" b="1" dirty="0">
                <a:solidFill>
                  <a:schemeClr val="tx1"/>
                </a:solidFill>
              </a:rPr>
              <a:t>-Нагое</a:t>
            </a:r>
            <a:r>
              <a:rPr lang="ru-RU" sz="3100" dirty="0">
                <a:solidFill>
                  <a:schemeClr val="tx1"/>
                </a:solidFill>
              </a:rPr>
              <a:t> </a:t>
            </a:r>
            <a:endParaRPr lang="ru-RU" dirty="0"/>
          </a:p>
        </p:txBody>
      </p:sp>
      <p:pic>
        <p:nvPicPr>
          <p:cNvPr id="3074" name="Picture 2" descr="\\MPR-CONTROLLER\Common\Витязева_Т\ДЛЯ ПОКАЗА\МОЖЕГОВА\Можегова К.С._двойняш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09207"/>
            <a:ext cx="3816423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MPR-CONTROLLER\Common\Витязева_Т\ДЛЯ ПОКАЗА\БОЛЕЛАЯ\Болелая Е.Е._Клеверо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11" y="1591345"/>
            <a:ext cx="3976560" cy="265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598" y="4330141"/>
            <a:ext cx="453945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Целевая задача 11</a:t>
            </a:r>
            <a:r>
              <a:rPr lang="ru-RU" sz="2000" dirty="0"/>
              <a:t>: К 2020 году как минимум 17% районов суши и внутренних вод и 10 % прибрежных и морских районов сохраняются за счет существования систем охраняемых  территорий.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97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626</TotalTime>
  <Words>427</Words>
  <Application>Microsoft Office PowerPoint</Application>
  <PresentationFormat>Экран (4:3)</PresentationFormat>
  <Paragraphs>84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«О   подгруппе по охране природы   под председательством  Российской Федерации (2014-2015г.г.) » </vt:lpstr>
      <vt:lpstr>Презентация PowerPoint</vt:lpstr>
      <vt:lpstr>Презентация PowerPoint</vt:lpstr>
      <vt:lpstr>Совместные группы совета БЕАР +  региональные группы  Совета</vt:lpstr>
      <vt:lpstr>Главная цель подгруппы по охране природы</vt:lpstr>
      <vt:lpstr>11 встреча министров  охраны окружающей среды  Совета БЕАР</vt:lpstr>
      <vt:lpstr>Что такое Айчи?</vt:lpstr>
      <vt:lpstr>Стратегический план сохранения биоразнообразия на 2011-2020 годы</vt:lpstr>
      <vt:lpstr>20 целевых задач в области биоразнообразия, принятых в Айчи-Нагое </vt:lpstr>
      <vt:lpstr>Декларация министров определила следующие цели:</vt:lpstr>
      <vt:lpstr>Декларация министров определила следующие цели:</vt:lpstr>
      <vt:lpstr>Проекты</vt:lpstr>
      <vt:lpstr>Осуществляемые проекты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Фролова Елена Андреевна</dc:creator>
  <cp:lastModifiedBy>User</cp:lastModifiedBy>
  <cp:revision>44</cp:revision>
  <dcterms:created xsi:type="dcterms:W3CDTF">2014-09-08T10:20:34Z</dcterms:created>
  <dcterms:modified xsi:type="dcterms:W3CDTF">2014-09-25T05:43:16Z</dcterms:modified>
</cp:coreProperties>
</file>