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2" r:id="rId6"/>
    <p:sldId id="261" r:id="rId7"/>
    <p:sldId id="260" r:id="rId8"/>
    <p:sldId id="263" r:id="rId9"/>
    <p:sldId id="265" r:id="rId10"/>
    <p:sldId id="264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033EE-C05B-4635-9356-A1B7FF21D43C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4C324-8A31-499E-A096-F3D909993C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709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033EE-C05B-4635-9356-A1B7FF21D43C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4C324-8A31-499E-A096-F3D909993C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3124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033EE-C05B-4635-9356-A1B7FF21D43C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4C324-8A31-499E-A096-F3D909993C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8821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033EE-C05B-4635-9356-A1B7FF21D43C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4C324-8A31-499E-A096-F3D909993C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8434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033EE-C05B-4635-9356-A1B7FF21D43C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4C324-8A31-499E-A096-F3D909993C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0683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033EE-C05B-4635-9356-A1B7FF21D43C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4C324-8A31-499E-A096-F3D909993C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3824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033EE-C05B-4635-9356-A1B7FF21D43C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4C324-8A31-499E-A096-F3D909993C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3300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033EE-C05B-4635-9356-A1B7FF21D43C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4C324-8A31-499E-A096-F3D909993C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8038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033EE-C05B-4635-9356-A1B7FF21D43C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4C324-8A31-499E-A096-F3D909993C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046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033EE-C05B-4635-9356-A1B7FF21D43C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4C324-8A31-499E-A096-F3D909993C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181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033EE-C05B-4635-9356-A1B7FF21D43C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4C324-8A31-499E-A096-F3D909993C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857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033EE-C05B-4635-9356-A1B7FF21D43C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4C324-8A31-499E-A096-F3D909993C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7413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7577" y="605307"/>
            <a:ext cx="11758412" cy="245986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Red Data Books: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rgbClr val="00B050"/>
                </a:solidFill>
              </a:rPr>
              <a:t>a tool for identifying and protecting natural areas of international importance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4169" y="3316781"/>
            <a:ext cx="11565228" cy="2530227"/>
          </a:xfrm>
        </p:spPr>
        <p:txBody>
          <a:bodyPr>
            <a:normAutofit/>
          </a:bodyPr>
          <a:lstStyle/>
          <a:p>
            <a:r>
              <a:rPr lang="en-US" altLang="ru-RU" sz="3200" dirty="0" smtClean="0"/>
              <a:t>Nikolay </a:t>
            </a:r>
            <a:r>
              <a:rPr lang="en-US" altLang="ru-RU" sz="3200" dirty="0" err="1" smtClean="0"/>
              <a:t>Sobolev</a:t>
            </a:r>
            <a:r>
              <a:rPr lang="en-US" altLang="ru-RU" sz="3200" dirty="0" smtClean="0"/>
              <a:t> </a:t>
            </a:r>
            <a:r>
              <a:rPr lang="en-GB" altLang="ru-RU" sz="3200" baseline="30000" dirty="0" smtClean="0"/>
              <a:t>1</a:t>
            </a:r>
            <a:r>
              <a:rPr lang="en-US" altLang="ru-RU" sz="3200" dirty="0" smtClean="0"/>
              <a:t>, </a:t>
            </a:r>
            <a:r>
              <a:rPr lang="en-US" altLang="ru-RU" sz="3200" dirty="0" err="1" smtClean="0"/>
              <a:t>Liudmila</a:t>
            </a:r>
            <a:r>
              <a:rPr lang="en-US" altLang="ru-RU" sz="3200" dirty="0" smtClean="0"/>
              <a:t> </a:t>
            </a:r>
            <a:r>
              <a:rPr lang="en-US" altLang="ru-RU" sz="3200" dirty="0" err="1" smtClean="0"/>
              <a:t>Volkova</a:t>
            </a:r>
            <a:r>
              <a:rPr lang="en-US" altLang="ru-RU" sz="3200" dirty="0" smtClean="0"/>
              <a:t> </a:t>
            </a:r>
            <a:r>
              <a:rPr lang="en-GB" altLang="ru-RU" sz="3200" baseline="30000" dirty="0" smtClean="0"/>
              <a:t>2</a:t>
            </a:r>
            <a:endParaRPr lang="en-US" altLang="ru-RU" sz="3200" dirty="0" smtClean="0"/>
          </a:p>
          <a:p>
            <a:r>
              <a:rPr lang="en-GB" altLang="ru-RU" sz="3200" baseline="30000" dirty="0" smtClean="0"/>
              <a:t>1 </a:t>
            </a:r>
            <a:r>
              <a:rPr lang="en-GB" altLang="ru-RU" sz="3200" dirty="0" smtClean="0"/>
              <a:t>The Institute </a:t>
            </a:r>
            <a:r>
              <a:rPr lang="en-GB" altLang="ru-RU" sz="3200" dirty="0"/>
              <a:t>of </a:t>
            </a:r>
            <a:r>
              <a:rPr lang="en-GB" altLang="ru-RU" sz="3200" dirty="0" smtClean="0"/>
              <a:t>Geography, RAS; The Transparent World NP; </a:t>
            </a:r>
          </a:p>
          <a:p>
            <a:r>
              <a:rPr lang="en-GB" altLang="ru-RU" sz="3200" baseline="30000" dirty="0" smtClean="0"/>
              <a:t>2</a:t>
            </a:r>
            <a:r>
              <a:rPr lang="en-GB" altLang="ru-RU" sz="3200" dirty="0" smtClean="0"/>
              <a:t> </a:t>
            </a:r>
            <a:r>
              <a:rPr lang="en-US" altLang="ru-RU" sz="3200" dirty="0"/>
              <a:t>The RAS Institute of Ecology and </a:t>
            </a:r>
            <a:r>
              <a:rPr lang="en-US" altLang="ru-RU" sz="3200" dirty="0" smtClean="0"/>
              <a:t>Evolution, RAS</a:t>
            </a:r>
            <a:endParaRPr lang="en-US" altLang="ru-RU" sz="3200" dirty="0"/>
          </a:p>
          <a:p>
            <a:r>
              <a:rPr lang="en-US" altLang="ru-RU" sz="3200" dirty="0" smtClean="0"/>
              <a:t>sobolev_nikolas@mail.ru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52357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Solution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>
                <a:solidFill>
                  <a:srgbClr val="00B050"/>
                </a:solidFill>
              </a:rPr>
              <a:t>Identifying the most habitats of species of European importance by presence of species </a:t>
            </a:r>
            <a:r>
              <a:rPr lang="en-US" sz="4000" b="1" dirty="0" err="1" smtClean="0">
                <a:solidFill>
                  <a:srgbClr val="00B050"/>
                </a:solidFill>
              </a:rPr>
              <a:t>redlisted</a:t>
            </a:r>
            <a:r>
              <a:rPr lang="en-US" sz="4000" b="1" dirty="0" smtClean="0">
                <a:solidFill>
                  <a:srgbClr val="00B050"/>
                </a:solidFill>
              </a:rPr>
              <a:t> in Russia and Russian regions</a:t>
            </a:r>
            <a:endParaRPr lang="ru-RU" sz="4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918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Objective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8062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solidFill>
                  <a:srgbClr val="00B050"/>
                </a:solidFill>
              </a:rPr>
              <a:t>Saving natural biodiversity for ensuring the </a:t>
            </a:r>
            <a:r>
              <a:rPr lang="en-GB" sz="4000" dirty="0" smtClean="0">
                <a:solidFill>
                  <a:srgbClr val="00B050"/>
                </a:solidFill>
              </a:rPr>
              <a:t>Favourable</a:t>
            </a:r>
            <a:r>
              <a:rPr lang="en-US" sz="4000" dirty="0" smtClean="0">
                <a:solidFill>
                  <a:srgbClr val="00B050"/>
                </a:solidFill>
              </a:rPr>
              <a:t> Environment and Ecosystem Services</a:t>
            </a:r>
            <a:endParaRPr lang="ru-RU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232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Principle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688392" cy="23600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solidFill>
                  <a:srgbClr val="00B050"/>
                </a:solidFill>
              </a:rPr>
              <a:t>Saving biodiversity by protecting its most vulnerable components</a:t>
            </a:r>
            <a:endParaRPr lang="ru-RU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974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Methodology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00B050"/>
                </a:solidFill>
                <a:latin typeface="+mj-lt"/>
              </a:rPr>
              <a:t>Up-dated “Umbrella species” approach:</a:t>
            </a:r>
          </a:p>
          <a:p>
            <a:pPr marL="0" indent="0">
              <a:buNone/>
            </a:pPr>
            <a:r>
              <a:rPr lang="en-US" sz="3600" b="1" dirty="0" err="1" smtClean="0">
                <a:solidFill>
                  <a:srgbClr val="00B050"/>
                </a:solidFill>
                <a:latin typeface="+mj-lt"/>
              </a:rPr>
              <a:t>Redlisting</a:t>
            </a:r>
            <a:r>
              <a:rPr lang="en-US" sz="3600" b="1" dirty="0" smtClean="0">
                <a:solidFill>
                  <a:srgbClr val="00B050"/>
                </a:solidFill>
                <a:latin typeface="+mj-lt"/>
              </a:rPr>
              <a:t> endangered and vulnerable species being elements of various functional parts within natural communities.</a:t>
            </a:r>
            <a:endParaRPr lang="ru-RU" sz="3600" b="1" dirty="0">
              <a:solidFill>
                <a:srgbClr val="00B05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73913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Methodology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00B050"/>
                </a:solidFill>
                <a:latin typeface="+mj-lt"/>
              </a:rPr>
              <a:t>Several </a:t>
            </a:r>
            <a:r>
              <a:rPr lang="en-US" sz="3600" b="1" dirty="0" smtClean="0">
                <a:solidFill>
                  <a:srgbClr val="00B050"/>
                </a:solidFill>
                <a:latin typeface="+mj-lt"/>
              </a:rPr>
              <a:t>endangered and vulnerable species </a:t>
            </a:r>
            <a:r>
              <a:rPr lang="en-US" sz="3600" b="1" dirty="0" smtClean="0">
                <a:solidFill>
                  <a:srgbClr val="00B050"/>
                </a:solidFill>
                <a:latin typeface="+mj-lt"/>
              </a:rPr>
              <a:t>belonging to various functional parts of the same natural community indicate its good environmental state</a:t>
            </a:r>
            <a:endParaRPr lang="ru-RU" sz="3600" b="1" dirty="0">
              <a:solidFill>
                <a:srgbClr val="00B05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25524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Methodology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00B050"/>
                </a:solidFill>
                <a:latin typeface="+mj-lt"/>
              </a:rPr>
              <a:t>Focus on differentiated habitat protection: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rgbClr val="00B050"/>
                </a:solidFill>
                <a:latin typeface="+mj-lt"/>
              </a:rPr>
              <a:t>Implementation of </a:t>
            </a:r>
            <a:r>
              <a:rPr lang="en-US" sz="3600" b="1" dirty="0" smtClean="0">
                <a:solidFill>
                  <a:srgbClr val="00B050"/>
                </a:solidFill>
                <a:latin typeface="+mj-lt"/>
              </a:rPr>
              <a:t>habitat </a:t>
            </a:r>
            <a:r>
              <a:rPr lang="en-US" sz="3600" b="1" dirty="0" smtClean="0">
                <a:solidFill>
                  <a:srgbClr val="00B050"/>
                </a:solidFill>
                <a:latin typeface="+mj-lt"/>
              </a:rPr>
              <a:t>conservation measures just since registration of a critically endangered species;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rgbClr val="00B050"/>
                </a:solidFill>
                <a:latin typeface="+mj-lt"/>
              </a:rPr>
              <a:t>Mandatory </a:t>
            </a:r>
            <a:r>
              <a:rPr lang="en-US" sz="3600" dirty="0">
                <a:solidFill>
                  <a:srgbClr val="00B050"/>
                </a:solidFill>
              </a:rPr>
              <a:t>habitat conservation </a:t>
            </a:r>
            <a:r>
              <a:rPr lang="en-US" sz="3600" dirty="0" smtClean="0">
                <a:solidFill>
                  <a:srgbClr val="00B050"/>
                </a:solidFill>
              </a:rPr>
              <a:t>measures for endangered species;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rgbClr val="00B050"/>
                </a:solidFill>
              </a:rPr>
              <a:t>Habitat conservation for complexes of vulnerable species. </a:t>
            </a:r>
            <a:endParaRPr lang="ru-RU" sz="3600" dirty="0">
              <a:solidFill>
                <a:srgbClr val="00B05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32997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Methodology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7031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00B050"/>
                </a:solidFill>
                <a:latin typeface="+mj-lt"/>
              </a:rPr>
              <a:t>Establishing Red Lists on the level of </a:t>
            </a:r>
            <a:r>
              <a:rPr lang="en-US" sz="3600" b="1" dirty="0" smtClean="0">
                <a:solidFill>
                  <a:srgbClr val="00B050"/>
                </a:solidFill>
                <a:latin typeface="+mj-lt"/>
              </a:rPr>
              <a:t>making </a:t>
            </a:r>
            <a:r>
              <a:rPr lang="en-US" sz="3600" b="1" dirty="0" smtClean="0">
                <a:solidFill>
                  <a:srgbClr val="00B050"/>
                </a:solidFill>
                <a:latin typeface="+mj-lt"/>
              </a:rPr>
              <a:t>social and economic </a:t>
            </a:r>
            <a:r>
              <a:rPr lang="en-US" sz="3600" b="1" dirty="0" smtClean="0">
                <a:solidFill>
                  <a:srgbClr val="00B050"/>
                </a:solidFill>
                <a:latin typeface="+mj-lt"/>
              </a:rPr>
              <a:t>decisions </a:t>
            </a:r>
            <a:endParaRPr lang="ru-RU" sz="3600" b="1" dirty="0">
              <a:solidFill>
                <a:srgbClr val="00B05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95424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An example: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rgbClr val="00B050"/>
                </a:solidFill>
              </a:rPr>
              <a:t>The Emerald Network of Areas of Special Conservation Importance in European Russia</a:t>
            </a:r>
            <a:endParaRPr lang="ru-RU" sz="3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907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502276" y="0"/>
            <a:ext cx="11256135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Species occurring in European Russia</a:t>
            </a:r>
            <a:r>
              <a:rPr lang="en-US" altLang="ru-RU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  <a:p>
            <a:pPr algn="ctr"/>
            <a:r>
              <a:rPr lang="en-US" altLang="ru-RU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Species of European importance vs</a:t>
            </a:r>
            <a:r>
              <a:rPr lang="en-US" altLang="ru-RU" sz="2800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r>
              <a:rPr lang="en-US" altLang="ru-RU" sz="2800" dirty="0" err="1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Redlisted</a:t>
            </a:r>
            <a:r>
              <a:rPr lang="en-US" altLang="ru-RU" sz="2800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in the Russian Federation</a:t>
            </a:r>
          </a:p>
          <a:p>
            <a:endParaRPr lang="en-US" altLang="ru-RU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en-US" altLang="ru-RU" sz="3600" dirty="0"/>
          </a:p>
        </p:txBody>
      </p:sp>
      <p:graphicFrame>
        <p:nvGraphicFramePr>
          <p:cNvPr id="60493" name="Group 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5930629"/>
              </p:ext>
            </p:extLst>
          </p:nvPr>
        </p:nvGraphicFramePr>
        <p:xfrm>
          <a:off x="2037993" y="1358319"/>
          <a:ext cx="7993063" cy="5151120"/>
        </p:xfrm>
        <a:graphic>
          <a:graphicData uri="http://schemas.openxmlformats.org/drawingml/2006/table">
            <a:tbl>
              <a:tblPr/>
              <a:tblGrid>
                <a:gridCol w="2844800"/>
                <a:gridCol w="1544638"/>
                <a:gridCol w="2090737"/>
                <a:gridCol w="1512888"/>
              </a:tblGrid>
              <a:tr h="936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Main groups of species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 BC Resolution N 6 (1998)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 Data Book of the Russian Federation</a:t>
                      </a: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Both lists</a:t>
                      </a: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Cyclostomata</a:t>
                      </a: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Pisces</a:t>
                      </a: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Amphibians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Reptilians</a:t>
                      </a: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Birds</a:t>
                      </a: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146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Mammals</a:t>
                      </a: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Invertebrates</a:t>
                      </a: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Plants</a:t>
                      </a: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303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229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255</Words>
  <Application>Microsoft Office PowerPoint</Application>
  <PresentationFormat>Widescreen</PresentationFormat>
  <Paragraphs>63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Red Data Books: a tool for identifying and protecting natural areas of international importance</vt:lpstr>
      <vt:lpstr>Objective</vt:lpstr>
      <vt:lpstr>Principle</vt:lpstr>
      <vt:lpstr>Methodology</vt:lpstr>
      <vt:lpstr>Methodology</vt:lpstr>
      <vt:lpstr>Methodology</vt:lpstr>
      <vt:lpstr>Methodology</vt:lpstr>
      <vt:lpstr>An example:</vt:lpstr>
      <vt:lpstr>PowerPoint Presentation</vt:lpstr>
      <vt:lpstr>Solution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 Data Books: a tool for identifying and protecting natural areas of international importance</dc:title>
  <dc:creator>Николай Соболев</dc:creator>
  <cp:lastModifiedBy>Николай Соболев</cp:lastModifiedBy>
  <cp:revision>7</cp:revision>
  <dcterms:created xsi:type="dcterms:W3CDTF">2014-10-02T04:03:04Z</dcterms:created>
  <dcterms:modified xsi:type="dcterms:W3CDTF">2014-10-02T04:44:43Z</dcterms:modified>
</cp:coreProperties>
</file>