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tif" ContentType="image/tif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87" r:id="rId2"/>
    <p:sldId id="344" r:id="rId3"/>
    <p:sldId id="345" r:id="rId4"/>
    <p:sldId id="354" r:id="rId5"/>
    <p:sldId id="340" r:id="rId6"/>
    <p:sldId id="341" r:id="rId7"/>
    <p:sldId id="338" r:id="rId8"/>
    <p:sldId id="339" r:id="rId9"/>
    <p:sldId id="347" r:id="rId10"/>
    <p:sldId id="342" r:id="rId11"/>
    <p:sldId id="353" r:id="rId12"/>
    <p:sldId id="343" r:id="rId13"/>
    <p:sldId id="355" r:id="rId14"/>
    <p:sldId id="356" r:id="rId15"/>
    <p:sldId id="357" r:id="rId16"/>
    <p:sldId id="346" r:id="rId17"/>
    <p:sldId id="283" r:id="rId18"/>
    <p:sldId id="348" r:id="rId19"/>
    <p:sldId id="349" r:id="rId20"/>
    <p:sldId id="351" r:id="rId21"/>
    <p:sldId id="361" r:id="rId22"/>
    <p:sldId id="352" r:id="rId23"/>
    <p:sldId id="362" r:id="rId24"/>
    <p:sldId id="364" r:id="rId25"/>
    <p:sldId id="365" r:id="rId26"/>
    <p:sldId id="359" r:id="rId27"/>
    <p:sldId id="358" r:id="rId28"/>
    <p:sldId id="360" r:id="rId29"/>
    <p:sldId id="367" r:id="rId30"/>
    <p:sldId id="368" r:id="rId31"/>
    <p:sldId id="366" r:id="rId32"/>
    <p:sldId id="330" r:id="rId33"/>
  </p:sldIdLst>
  <p:sldSz cx="9144000" cy="6858000" type="screen4x3"/>
  <p:notesSz cx="6881813" cy="10015538"/>
  <p:defaultTextStyle>
    <a:defPPr>
      <a:defRPr lang="en-GB"/>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DD7500"/>
    <a:srgbClr val="FFFF99"/>
    <a:srgbClr val="000000"/>
    <a:srgbClr val="FFFF00"/>
    <a:srgbClr val="33CC33"/>
    <a:srgbClr val="5F5F5F"/>
    <a:srgbClr val="333333"/>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1" autoAdjust="0"/>
    <p:restoredTop sz="57194" autoAdjust="0"/>
  </p:normalViewPr>
  <p:slideViewPr>
    <p:cSldViewPr>
      <p:cViewPr>
        <p:scale>
          <a:sx n="75" d="100"/>
          <a:sy n="75" d="100"/>
        </p:scale>
        <p:origin x="-882" y="13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8314606741573"/>
          <c:y val="7.1065989847715741E-2"/>
          <c:w val="0.8146067415730337"/>
          <c:h val="0.7258883248730964"/>
        </c:manualLayout>
      </c:layout>
      <c:scatterChart>
        <c:scatterStyle val="lineMarker"/>
        <c:varyColors val="0"/>
        <c:ser>
          <c:idx val="0"/>
          <c:order val="0"/>
          <c:spPr>
            <a:ln w="55604">
              <a:solidFill>
                <a:srgbClr val="FF6600"/>
              </a:solidFill>
              <a:prstDash val="solid"/>
            </a:ln>
          </c:spPr>
          <c:marker>
            <c:symbol val="circle"/>
            <c:size val="10"/>
            <c:spPr>
              <a:solidFill>
                <a:srgbClr val="FF6600"/>
              </a:solidFill>
              <a:ln>
                <a:solidFill>
                  <a:srgbClr val="FF6600"/>
                </a:solidFill>
                <a:prstDash val="solid"/>
              </a:ln>
            </c:spPr>
          </c:marker>
          <c:xVal>
            <c:numRef>
              <c:f>Sheet1!$A$1:$A$4</c:f>
              <c:numCache>
                <c:formatCode>General</c:formatCode>
                <c:ptCount val="4"/>
                <c:pt idx="0">
                  <c:v>1992</c:v>
                </c:pt>
                <c:pt idx="1">
                  <c:v>1997</c:v>
                </c:pt>
                <c:pt idx="2">
                  <c:v>2001</c:v>
                </c:pt>
                <c:pt idx="3">
                  <c:v>2006</c:v>
                </c:pt>
              </c:numCache>
            </c:numRef>
          </c:xVal>
          <c:yVal>
            <c:numRef>
              <c:f>Sheet1!$B$1:$B$4</c:f>
              <c:numCache>
                <c:formatCode>General</c:formatCode>
                <c:ptCount val="4"/>
                <c:pt idx="0">
                  <c:v>0.78</c:v>
                </c:pt>
                <c:pt idx="1">
                  <c:v>0.8</c:v>
                </c:pt>
                <c:pt idx="2">
                  <c:v>0.79</c:v>
                </c:pt>
                <c:pt idx="3">
                  <c:v>0.78</c:v>
                </c:pt>
              </c:numCache>
            </c:numRef>
          </c:yVal>
          <c:smooth val="0"/>
        </c:ser>
        <c:dLbls>
          <c:showLegendKey val="0"/>
          <c:showVal val="0"/>
          <c:showCatName val="0"/>
          <c:showSerName val="0"/>
          <c:showPercent val="0"/>
          <c:showBubbleSize val="0"/>
        </c:dLbls>
        <c:axId val="39508736"/>
        <c:axId val="39509312"/>
      </c:scatterChart>
      <c:valAx>
        <c:axId val="39508736"/>
        <c:scaling>
          <c:orientation val="minMax"/>
          <c:max val="2006"/>
          <c:min val="1992"/>
        </c:scaling>
        <c:delete val="0"/>
        <c:axPos val="b"/>
        <c:numFmt formatCode="General" sourceLinked="1"/>
        <c:majorTickMark val="out"/>
        <c:minorTickMark val="none"/>
        <c:tickLblPos val="nextTo"/>
        <c:spPr>
          <a:ln w="55604">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39509312"/>
        <c:crosses val="autoZero"/>
        <c:crossBetween val="midCat"/>
        <c:majorUnit val="2"/>
      </c:valAx>
      <c:valAx>
        <c:axId val="39509312"/>
        <c:scaling>
          <c:orientation val="minMax"/>
          <c:max val="0.85"/>
          <c:min val="0.75"/>
        </c:scaling>
        <c:delete val="0"/>
        <c:axPos val="l"/>
        <c:numFmt formatCode="0.00" sourceLinked="0"/>
        <c:majorTickMark val="out"/>
        <c:minorTickMark val="none"/>
        <c:tickLblPos val="nextTo"/>
        <c:spPr>
          <a:ln w="55604">
            <a:solidFill>
              <a:srgbClr val="000000"/>
            </a:solidFill>
            <a:prstDash val="solid"/>
          </a:ln>
        </c:spPr>
        <c:txPr>
          <a:bodyPr rot="0" vert="horz"/>
          <a:lstStyle/>
          <a:p>
            <a:pPr>
              <a:defRPr sz="2400" b="0" i="0" u="none" strike="noStrike" baseline="0">
                <a:solidFill>
                  <a:srgbClr val="000000"/>
                </a:solidFill>
                <a:latin typeface="Arial"/>
                <a:ea typeface="Arial"/>
                <a:cs typeface="Arial"/>
              </a:defRPr>
            </a:pPr>
            <a:endParaRPr lang="en-US"/>
          </a:p>
        </c:txPr>
        <c:crossAx val="39508736"/>
        <c:crosses val="autoZero"/>
        <c:crossBetween val="midCat"/>
        <c:majorUnit val="0.05"/>
      </c:valAx>
      <c:spPr>
        <a:noFill/>
        <a:ln w="55604">
          <a:noFill/>
        </a:ln>
      </c:spPr>
    </c:plotArea>
    <c:plotVisOnly val="1"/>
    <c:dispBlanksAs val="gap"/>
    <c:showDLblsOverMax val="0"/>
  </c:chart>
  <c:spPr>
    <a:solidFill>
      <a:schemeClr val="bg1"/>
    </a:solidFill>
    <a:ln>
      <a:noFill/>
    </a:ln>
  </c:spPr>
  <c:txPr>
    <a:bodyPr/>
    <a:lstStyle/>
    <a:p>
      <a:pPr>
        <a:defRPr sz="2627" b="0"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2616" cy="5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1" tIns="46606" rIns="93211" bIns="46606" numCol="1" anchor="t" anchorCtr="0" compatLnSpc="1">
            <a:prstTxWarp prst="textNoShape">
              <a:avLst/>
            </a:prstTxWarp>
          </a:bodyPr>
          <a:lstStyle>
            <a:lvl1pPr defTabSz="931890">
              <a:defRPr sz="1200"/>
            </a:lvl1pPr>
          </a:lstStyle>
          <a:p>
            <a:r>
              <a:rPr lang="en-GB"/>
              <a:t>www.ZSL.org     emai: Firstname.lastname@ZSL.org</a:t>
            </a:r>
          </a:p>
        </p:txBody>
      </p:sp>
      <p:sp>
        <p:nvSpPr>
          <p:cNvPr id="4099" name="Rectangle 3"/>
          <p:cNvSpPr>
            <a:spLocks noGrp="1" noChangeArrowheads="1"/>
          </p:cNvSpPr>
          <p:nvPr>
            <p:ph type="dt" sz="quarter" idx="1"/>
          </p:nvPr>
        </p:nvSpPr>
        <p:spPr bwMode="auto">
          <a:xfrm>
            <a:off x="3899197" y="0"/>
            <a:ext cx="2982616" cy="5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1" tIns="46606" rIns="93211" bIns="46606" numCol="1" anchor="t" anchorCtr="0" compatLnSpc="1">
            <a:prstTxWarp prst="textNoShape">
              <a:avLst/>
            </a:prstTxWarp>
          </a:bodyPr>
          <a:lstStyle>
            <a:lvl1pPr algn="r" defTabSz="931890">
              <a:defRPr sz="1200"/>
            </a:lvl1pPr>
          </a:lstStyle>
          <a:p>
            <a:fld id="{F10C26C8-9384-4118-9DCD-0757C593609A}" type="datetime1">
              <a:rPr lang="en-GB"/>
              <a:pPr/>
              <a:t>30/09/2014</a:t>
            </a:fld>
            <a:endParaRPr lang="en-GB"/>
          </a:p>
        </p:txBody>
      </p:sp>
      <p:sp>
        <p:nvSpPr>
          <p:cNvPr id="4100" name="Rectangle 4"/>
          <p:cNvSpPr>
            <a:spLocks noGrp="1" noChangeArrowheads="1"/>
          </p:cNvSpPr>
          <p:nvPr>
            <p:ph type="ftr" sz="quarter" idx="2"/>
          </p:nvPr>
        </p:nvSpPr>
        <p:spPr bwMode="auto">
          <a:xfrm>
            <a:off x="0" y="9514761"/>
            <a:ext cx="2982616" cy="5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1" tIns="46606" rIns="93211" bIns="46606" numCol="1" anchor="b" anchorCtr="0" compatLnSpc="1">
            <a:prstTxWarp prst="textNoShape">
              <a:avLst/>
            </a:prstTxWarp>
          </a:bodyPr>
          <a:lstStyle>
            <a:lvl1pPr defTabSz="931890">
              <a:defRPr sz="1200"/>
            </a:lvl1pPr>
          </a:lstStyle>
          <a:p>
            <a:r>
              <a:rPr lang="en-GB"/>
              <a:t>© ZSL / author </a:t>
            </a:r>
          </a:p>
        </p:txBody>
      </p:sp>
      <p:sp>
        <p:nvSpPr>
          <p:cNvPr id="4101" name="Rectangle 5"/>
          <p:cNvSpPr>
            <a:spLocks noGrp="1" noChangeArrowheads="1"/>
          </p:cNvSpPr>
          <p:nvPr>
            <p:ph type="sldNum" sz="quarter" idx="3"/>
          </p:nvPr>
        </p:nvSpPr>
        <p:spPr bwMode="auto">
          <a:xfrm>
            <a:off x="3899197" y="9514761"/>
            <a:ext cx="2982616" cy="50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1" tIns="46606" rIns="93211" bIns="46606" numCol="1" anchor="b" anchorCtr="0" compatLnSpc="1">
            <a:prstTxWarp prst="textNoShape">
              <a:avLst/>
            </a:prstTxWarp>
          </a:bodyPr>
          <a:lstStyle>
            <a:lvl1pPr algn="r" defTabSz="931890">
              <a:defRPr sz="1200"/>
            </a:lvl1pPr>
          </a:lstStyle>
          <a:p>
            <a:fld id="{A1FFC2BD-BFD6-4A82-9772-4D6FC7FA2299}" type="slidenum">
              <a:rPr lang="en-GB"/>
              <a:pPr/>
              <a:t>‹#›</a:t>
            </a:fld>
            <a:endParaRPr lang="en-GB"/>
          </a:p>
        </p:txBody>
      </p:sp>
    </p:spTree>
    <p:extLst>
      <p:ext uri="{BB962C8B-B14F-4D97-AF65-F5344CB8AC3E}">
        <p14:creationId xmlns:p14="http://schemas.microsoft.com/office/powerpoint/2010/main" val="362845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65191" y="161325"/>
            <a:ext cx="2817425" cy="33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931890">
              <a:defRPr sz="700"/>
            </a:lvl1pPr>
          </a:lstStyle>
          <a:p>
            <a:r>
              <a:rPr lang="en-GB"/>
              <a:t>www.ZSL.org     emai: Firstname.lastname@ZSL.org</a:t>
            </a:r>
          </a:p>
        </p:txBody>
      </p:sp>
      <p:sp>
        <p:nvSpPr>
          <p:cNvPr id="3075" name="Rectangle 3"/>
          <p:cNvSpPr>
            <a:spLocks noGrp="1" noChangeArrowheads="1"/>
          </p:cNvSpPr>
          <p:nvPr>
            <p:ph type="dt" idx="1"/>
          </p:nvPr>
        </p:nvSpPr>
        <p:spPr bwMode="auto">
          <a:xfrm>
            <a:off x="3899197" y="161325"/>
            <a:ext cx="2818572" cy="33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931890">
              <a:defRPr sz="700"/>
            </a:lvl1pPr>
          </a:lstStyle>
          <a:p>
            <a:fld id="{998EA12C-BBB7-43AD-9D43-2CB3ED5F53D7}" type="datetime1">
              <a:rPr lang="en-GB"/>
              <a:pPr/>
              <a:t>30/09/2014</a:t>
            </a:fld>
            <a:endParaRPr lang="en-GB"/>
          </a:p>
        </p:txBody>
      </p:sp>
      <p:sp>
        <p:nvSpPr>
          <p:cNvPr id="3076" name="Rectangle 4"/>
          <p:cNvSpPr>
            <a:spLocks noGrp="1" noRot="1" noChangeAspect="1" noChangeArrowheads="1" noTextEdit="1"/>
          </p:cNvSpPr>
          <p:nvPr>
            <p:ph type="sldImg" idx="2"/>
          </p:nvPr>
        </p:nvSpPr>
        <p:spPr bwMode="auto">
          <a:xfrm>
            <a:off x="1568450" y="752475"/>
            <a:ext cx="3743325" cy="28082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385446" y="3710454"/>
            <a:ext cx="6277259" cy="564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11" tIns="46606" rIns="93211" bIns="46606"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165191" y="9514762"/>
            <a:ext cx="2817425" cy="37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31890">
              <a:defRPr sz="700"/>
            </a:lvl1pPr>
          </a:lstStyle>
          <a:p>
            <a:r>
              <a:rPr lang="en-GB"/>
              <a:t>© ZSL / author </a:t>
            </a:r>
          </a:p>
        </p:txBody>
      </p:sp>
      <p:sp>
        <p:nvSpPr>
          <p:cNvPr id="3079" name="Rectangle 7"/>
          <p:cNvSpPr>
            <a:spLocks noGrp="1" noChangeArrowheads="1"/>
          </p:cNvSpPr>
          <p:nvPr>
            <p:ph type="sldNum" sz="quarter" idx="5"/>
          </p:nvPr>
        </p:nvSpPr>
        <p:spPr bwMode="auto">
          <a:xfrm>
            <a:off x="3899197" y="9514761"/>
            <a:ext cx="2763508" cy="32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931890">
              <a:defRPr sz="700"/>
            </a:lvl1pPr>
          </a:lstStyle>
          <a:p>
            <a:r>
              <a:rPr lang="en-GB"/>
              <a:t>Page </a:t>
            </a:r>
            <a:fld id="{185E612E-E787-4AA1-A7A0-F414FB07B105}" type="slidenum">
              <a:rPr lang="en-GB"/>
              <a:pPr/>
              <a:t>‹#›</a:t>
            </a:fld>
            <a:endParaRPr lang="en-GB"/>
          </a:p>
        </p:txBody>
      </p:sp>
    </p:spTree>
    <p:extLst>
      <p:ext uri="{BB962C8B-B14F-4D97-AF65-F5344CB8AC3E}">
        <p14:creationId xmlns:p14="http://schemas.microsoft.com/office/powerpoint/2010/main" val="117873455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57200" algn="l" rtl="0" eaLnBrk="0" fontAlgn="base" hangingPunct="0">
      <a:spcBef>
        <a:spcPct val="30000"/>
      </a:spcBef>
      <a:spcAft>
        <a:spcPct val="0"/>
      </a:spcAft>
      <a:defRPr sz="1100" kern="1200">
        <a:solidFill>
          <a:schemeClr val="tx1"/>
        </a:solidFill>
        <a:latin typeface="Arial" charset="0"/>
        <a:ea typeface="+mn-ea"/>
        <a:cs typeface="+mn-cs"/>
      </a:defRPr>
    </a:lvl2pPr>
    <a:lvl3pPr marL="914400" algn="l" rtl="0" eaLnBrk="0" fontAlgn="base" hangingPunct="0">
      <a:spcBef>
        <a:spcPct val="30000"/>
      </a:spcBef>
      <a:spcAft>
        <a:spcPct val="0"/>
      </a:spcAft>
      <a:defRPr sz="1100" kern="1200">
        <a:solidFill>
          <a:schemeClr val="tx1"/>
        </a:solidFill>
        <a:latin typeface="Arial" charset="0"/>
        <a:ea typeface="+mn-ea"/>
        <a:cs typeface="+mn-cs"/>
      </a:defRPr>
    </a:lvl3pPr>
    <a:lvl4pPr marL="1371600" algn="l" rtl="0" eaLnBrk="0" fontAlgn="base" hangingPunct="0">
      <a:spcBef>
        <a:spcPct val="30000"/>
      </a:spcBef>
      <a:spcAft>
        <a:spcPct val="0"/>
      </a:spcAft>
      <a:defRPr sz="1100" kern="1200">
        <a:solidFill>
          <a:schemeClr val="tx1"/>
        </a:solidFill>
        <a:latin typeface="Arial" charset="0"/>
        <a:ea typeface="+mn-ea"/>
        <a:cs typeface="+mn-cs"/>
      </a:defRPr>
    </a:lvl4pPr>
    <a:lvl5pPr marL="1828800" algn="l" rtl="0" eaLnBrk="0" fontAlgn="base" hangingPunct="0">
      <a:spcBef>
        <a:spcPct val="30000"/>
      </a:spcBef>
      <a:spcAft>
        <a:spcPct val="0"/>
      </a:spcAft>
      <a:defRPr sz="11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www.ZSL.org     emai: Firstname.lastname@ZSL.org</a:t>
            </a:r>
          </a:p>
        </p:txBody>
      </p:sp>
      <p:sp>
        <p:nvSpPr>
          <p:cNvPr id="5" name="Rectangle 3"/>
          <p:cNvSpPr>
            <a:spLocks noGrp="1" noChangeArrowheads="1"/>
          </p:cNvSpPr>
          <p:nvPr>
            <p:ph type="dt" idx="1"/>
          </p:nvPr>
        </p:nvSpPr>
        <p:spPr>
          <a:ln/>
        </p:spPr>
        <p:txBody>
          <a:bodyPr/>
          <a:lstStyle/>
          <a:p>
            <a:fld id="{402220CE-055B-4C7F-8FD3-ACAE5D7D9D1C}" type="datetime1">
              <a:rPr lang="en-GB"/>
              <a:pPr/>
              <a:t>30/09/2014</a:t>
            </a:fld>
            <a:endParaRPr lang="en-GB"/>
          </a:p>
        </p:txBody>
      </p:sp>
      <p:sp>
        <p:nvSpPr>
          <p:cNvPr id="6" name="Rectangle 6"/>
          <p:cNvSpPr>
            <a:spLocks noGrp="1" noChangeArrowheads="1"/>
          </p:cNvSpPr>
          <p:nvPr>
            <p:ph type="ftr" sz="quarter" idx="4"/>
          </p:nvPr>
        </p:nvSpPr>
        <p:spPr>
          <a:ln/>
        </p:spPr>
        <p:txBody>
          <a:bodyPr/>
          <a:lstStyle/>
          <a:p>
            <a:r>
              <a:rPr lang="en-GB"/>
              <a:t>© ZSL / author </a:t>
            </a:r>
          </a:p>
        </p:txBody>
      </p:sp>
      <p:sp>
        <p:nvSpPr>
          <p:cNvPr id="7" name="Rectangle 7"/>
          <p:cNvSpPr>
            <a:spLocks noGrp="1" noChangeArrowheads="1"/>
          </p:cNvSpPr>
          <p:nvPr>
            <p:ph type="sldNum" sz="quarter" idx="5"/>
          </p:nvPr>
        </p:nvSpPr>
        <p:spPr>
          <a:ln/>
        </p:spPr>
        <p:txBody>
          <a:bodyPr/>
          <a:lstStyle/>
          <a:p>
            <a:r>
              <a:rPr lang="en-GB"/>
              <a:t>Page </a:t>
            </a:r>
            <a:fld id="{4D1FBED0-07FE-4272-B102-F7A4AE10AB5D}" type="slidenum">
              <a:rPr lang="en-GB"/>
              <a:pPr/>
              <a:t>1</a:t>
            </a:fld>
            <a:endParaRPr lang="en-GB"/>
          </a:p>
        </p:txBody>
      </p:sp>
      <p:sp>
        <p:nvSpPr>
          <p:cNvPr id="67586" name="Rectangle 2"/>
          <p:cNvSpPr>
            <a:spLocks noGrp="1" noRot="1" noChangeAspect="1" noChangeArrowheads="1"/>
          </p:cNvSpPr>
          <p:nvPr>
            <p:ph type="sldImg"/>
          </p:nvPr>
        </p:nvSpPr>
        <p:spPr bwMode="auto">
          <a:xfrm>
            <a:off x="1528763" y="752475"/>
            <a:ext cx="3824287" cy="2868613"/>
          </a:xfrm>
          <a:prstGeom prst="rect">
            <a:avLst/>
          </a:prstGeom>
          <a:solidFill>
            <a:srgbClr val="FFFFFF"/>
          </a:solidFill>
          <a:ln>
            <a:solidFill>
              <a:srgbClr val="000000"/>
            </a:solidFill>
            <a:miter lim="800000"/>
            <a:headEnd/>
            <a:tailEnd/>
          </a:ln>
        </p:spPr>
      </p:sp>
      <p:sp>
        <p:nvSpPr>
          <p:cNvPr id="67587" name="Rectangle 3"/>
          <p:cNvSpPr>
            <a:spLocks noGrp="1" noChangeArrowheads="1"/>
          </p:cNvSpPr>
          <p:nvPr>
            <p:ph type="body" idx="1"/>
          </p:nvPr>
        </p:nvSpPr>
        <p:spPr bwMode="auto">
          <a:xfrm>
            <a:off x="275319" y="3764229"/>
            <a:ext cx="6294467" cy="549958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Representing the IUCN as a Red List Partner </a:t>
            </a:r>
            <a:r>
              <a:rPr lang="en-US" dirty="0" err="1" smtClean="0"/>
              <a:t>organisation</a:t>
            </a:r>
            <a:r>
              <a:rPr lang="en-US" dirty="0" smtClean="0"/>
              <a:t> (involved in the assessment</a:t>
            </a:r>
            <a:r>
              <a:rPr lang="en-US" baseline="0" dirty="0" smtClean="0"/>
              <a:t> process for the Sampled Red List Index, coordinating the project) </a:t>
            </a:r>
            <a:r>
              <a:rPr lang="en-US" dirty="0" smtClean="0"/>
              <a:t>as well</a:t>
            </a:r>
            <a:r>
              <a:rPr lang="en-US" baseline="0" dirty="0" smtClean="0"/>
              <a:t> as the National Red List Alliance which is a body</a:t>
            </a:r>
            <a:r>
              <a:rPr lang="en-GB" sz="1100" b="0" i="0" kern="1200" dirty="0" smtClean="0">
                <a:solidFill>
                  <a:schemeClr val="tx1"/>
                </a:solidFill>
                <a:effectLst/>
                <a:latin typeface="Arial" charset="0"/>
                <a:ea typeface="+mn-ea"/>
                <a:cs typeface="+mn-cs"/>
              </a:rPr>
              <a:t> established in 2013 to promote and drive forward the national red listing process globally. This was in response to result 2 in the IUCN Red List of Threatened Species Strategic Plan (2013-2020): more IUCN Red List assessments are prepared at national and, where appropriate, at regional scales. </a:t>
            </a:r>
          </a:p>
          <a:p>
            <a:r>
              <a:rPr lang="en-GB" sz="1100" b="0" i="0" kern="1200" dirty="0" smtClean="0">
                <a:solidFill>
                  <a:schemeClr val="tx1"/>
                </a:solidFill>
                <a:effectLst/>
                <a:latin typeface="Arial" charset="0"/>
                <a:ea typeface="+mn-ea"/>
                <a:cs typeface="+mn-cs"/>
              </a:rPr>
              <a:t>What</a:t>
            </a:r>
            <a:r>
              <a:rPr lang="en-GB" sz="1100" b="0" i="0" kern="1200" baseline="0" dirty="0" smtClean="0">
                <a:solidFill>
                  <a:schemeClr val="tx1"/>
                </a:solidFill>
                <a:effectLst/>
                <a:latin typeface="Arial" charset="0"/>
                <a:ea typeface="+mn-ea"/>
                <a:cs typeface="+mn-cs"/>
              </a:rPr>
              <a:t> I will be talking about: why do we need to measure species status, what is the IUCN and what does the IUCN Red List do, why are National Red Lists important, why is it important that they are standardised, and I will try and link this as much as possible into why ZSL is involved in this work so you can understand our involvement as a Red List partner.</a:t>
            </a:r>
          </a:p>
          <a:p>
            <a:r>
              <a:rPr lang="en-GB" dirty="0" smtClean="0"/>
              <a:t>The Zoological Society of London (ZSL) was founded in 1826 and is a world-renowned </a:t>
            </a:r>
          </a:p>
          <a:p>
            <a:r>
              <a:rPr lang="en-GB" dirty="0" smtClean="0"/>
              <a:t>centre of excellence for conservation science and applied conservation. The society’s </a:t>
            </a:r>
          </a:p>
          <a:p>
            <a:r>
              <a:rPr lang="en-GB" dirty="0" smtClean="0"/>
              <a:t>mission is to promote and achieve the worldwide conservation of animals and their </a:t>
            </a:r>
          </a:p>
          <a:p>
            <a:r>
              <a:rPr lang="en-GB" dirty="0" smtClean="0"/>
              <a:t>habitats. This is realised by carrying out field conservation and research in over 80 </a:t>
            </a:r>
          </a:p>
          <a:p>
            <a:r>
              <a:rPr lang="en-GB" dirty="0" smtClean="0"/>
              <a:t>countries across the globe, much of which is integrated with academic research via ZSL’s Institute</a:t>
            </a:r>
            <a:r>
              <a:rPr lang="en-GB" baseline="0" dirty="0" smtClean="0"/>
              <a:t> of Zoology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the IUCN Red List provides a powerful tool to help us</a:t>
            </a:r>
            <a:r>
              <a:rPr lang="en-GB" baseline="0" dirty="0" smtClean="0"/>
              <a:t> track species status over time, why is this possible? Because the IUCN Red List is a) the most comprehensive information source for extinction risk of species and b) provides </a:t>
            </a:r>
            <a:r>
              <a:rPr lang="en-GB" altLang="en-US" dirty="0" smtClean="0"/>
              <a:t>an </a:t>
            </a:r>
            <a:r>
              <a:rPr lang="en-GB" altLang="en-US" u="sng" dirty="0" smtClean="0"/>
              <a:t>explicit, objective</a:t>
            </a:r>
            <a:r>
              <a:rPr lang="en-GB" altLang="en-US" dirty="0" smtClean="0"/>
              <a:t> framework for the classification of the </a:t>
            </a:r>
            <a:r>
              <a:rPr lang="en-GB" altLang="en-US" u="sng" dirty="0" smtClean="0"/>
              <a:t>broadest</a:t>
            </a:r>
            <a:r>
              <a:rPr lang="en-GB" altLang="en-US" dirty="0" smtClean="0"/>
              <a:t> range of species according to their extinction risk.</a:t>
            </a:r>
          </a:p>
          <a:p>
            <a:r>
              <a:rPr lang="en-GB" dirty="0" smtClean="0"/>
              <a:t>Hence it provides a framework to assess a wide range of species</a:t>
            </a:r>
            <a:r>
              <a:rPr lang="en-GB" baseline="0" dirty="0" smtClean="0"/>
              <a:t> under common standards to make assessments comparable across a scale of increasing relative extinction risk.</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10</a:t>
            </a:fld>
            <a:endParaRPr lang="en-GB"/>
          </a:p>
        </p:txBody>
      </p:sp>
    </p:spTree>
    <p:extLst>
      <p:ext uri="{BB962C8B-B14F-4D97-AF65-F5344CB8AC3E}">
        <p14:creationId xmlns:p14="http://schemas.microsoft.com/office/powerpoint/2010/main" val="1357793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the IUCN Red List?</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11</a:t>
            </a:fld>
            <a:endParaRPr lang="en-GB"/>
          </a:p>
        </p:txBody>
      </p:sp>
    </p:spTree>
    <p:extLst>
      <p:ext uri="{BB962C8B-B14F-4D97-AF65-F5344CB8AC3E}">
        <p14:creationId xmlns:p14="http://schemas.microsoft.com/office/powerpoint/2010/main" val="575772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system of categories which correspond to increasing extinction risk of a</a:t>
            </a:r>
            <a:r>
              <a:rPr lang="en-GB" baseline="0" dirty="0" smtClean="0"/>
              <a:t> species. And the five criteria give threshold values based on certain characteristics such as population reduction, restricted range size, small population sizes </a:t>
            </a:r>
            <a:r>
              <a:rPr lang="en-GB" baseline="0" dirty="0" err="1" smtClean="0"/>
              <a:t>etc</a:t>
            </a:r>
            <a:r>
              <a:rPr lang="en-GB" baseline="0" dirty="0" smtClean="0"/>
              <a:t> to place species in the three threatened categories, which are Vulnerable, Endangered and Vulnerable. Least Concern – used for species which have large populations, large ranges, no threats, or are in decline but not significantly enough to warrant a higher listing yet, i.e. not at risk of extinction at the moment. Near Threatened, category where species nearly meet the criteria for threatened categories, but not quite, so are close to qualifying for threatened status, Extinct and Extinct in the Wild for extinct species and those that are extinct in the wild. Data Deficient, where there is insufficient information to make an extinction risk assessment. On the right, the number of species assessments on the IUCN Red List over time, has gone up significantly since around 2007 (which is also when our Sampled Red List project started), now stands at more than 74,000 species. And this will go up further with the next update scheduled for November.</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12</a:t>
            </a:fld>
            <a:endParaRPr lang="en-GB"/>
          </a:p>
        </p:txBody>
      </p:sp>
    </p:spTree>
    <p:extLst>
      <p:ext uri="{BB962C8B-B14F-4D97-AF65-F5344CB8AC3E}">
        <p14:creationId xmlns:p14="http://schemas.microsoft.com/office/powerpoint/2010/main" val="230299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are the criteria set up and structured? And why are there five different criteria?</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13</a:t>
            </a:fld>
            <a:endParaRPr lang="en-GB"/>
          </a:p>
        </p:txBody>
      </p:sp>
    </p:spTree>
    <p:extLst>
      <p:ext uri="{BB962C8B-B14F-4D97-AF65-F5344CB8AC3E}">
        <p14:creationId xmlns:p14="http://schemas.microsoft.com/office/powerpoint/2010/main" val="109354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14</a:t>
            </a:fld>
            <a:endParaRPr lang="en-GB"/>
          </a:p>
        </p:txBody>
      </p:sp>
    </p:spTree>
    <p:extLst>
      <p:ext uri="{BB962C8B-B14F-4D97-AF65-F5344CB8AC3E}">
        <p14:creationId xmlns:p14="http://schemas.microsoft.com/office/powerpoint/2010/main" val="1093541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summarise again, the five criteria account for a number of different factors which heighten extinction risk</a:t>
            </a:r>
            <a:r>
              <a:rPr lang="en-GB" baseline="0" dirty="0" smtClean="0"/>
              <a:t> – GO THROUGH LIST</a:t>
            </a:r>
          </a:p>
          <a:p>
            <a:r>
              <a:rPr lang="en-GB" baseline="0" dirty="0" smtClean="0"/>
              <a:t>For these criteria, thresholds are given for the threatened categories, for example, here an example of these thresholds for criterion A.</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15</a:t>
            </a:fld>
            <a:endParaRPr lang="en-GB"/>
          </a:p>
        </p:txBody>
      </p:sp>
    </p:spTree>
    <p:extLst>
      <p:ext uri="{BB962C8B-B14F-4D97-AF65-F5344CB8AC3E}">
        <p14:creationId xmlns:p14="http://schemas.microsoft.com/office/powerpoint/2010/main" val="275158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why</a:t>
            </a:r>
            <a:r>
              <a:rPr lang="en-GB" baseline="0" dirty="0" smtClean="0"/>
              <a:t> are Red Lists important, how can they help us address the biodiversity crisis?</a:t>
            </a:r>
          </a:p>
          <a:p>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16</a:t>
            </a:fld>
            <a:endParaRPr lang="en-GB"/>
          </a:p>
        </p:txBody>
      </p:sp>
    </p:spTree>
    <p:extLst>
      <p:ext uri="{BB962C8B-B14F-4D97-AF65-F5344CB8AC3E}">
        <p14:creationId xmlns:p14="http://schemas.microsoft.com/office/powerpoint/2010/main" val="171454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www.ZSL.org     emai: Firstname.lastname@ZSL.org</a:t>
            </a:r>
          </a:p>
        </p:txBody>
      </p:sp>
      <p:sp>
        <p:nvSpPr>
          <p:cNvPr id="5" name="Rectangle 3"/>
          <p:cNvSpPr>
            <a:spLocks noGrp="1" noChangeArrowheads="1"/>
          </p:cNvSpPr>
          <p:nvPr>
            <p:ph type="dt" idx="1"/>
          </p:nvPr>
        </p:nvSpPr>
        <p:spPr>
          <a:ln/>
        </p:spPr>
        <p:txBody>
          <a:bodyPr/>
          <a:lstStyle/>
          <a:p>
            <a:fld id="{24FDC1E7-F131-4AFD-8727-D02B61314966}" type="datetime1">
              <a:rPr lang="en-GB"/>
              <a:pPr/>
              <a:t>30/09/2014</a:t>
            </a:fld>
            <a:endParaRPr lang="en-GB"/>
          </a:p>
        </p:txBody>
      </p:sp>
      <p:sp>
        <p:nvSpPr>
          <p:cNvPr id="6" name="Rectangle 6"/>
          <p:cNvSpPr>
            <a:spLocks noGrp="1" noChangeArrowheads="1"/>
          </p:cNvSpPr>
          <p:nvPr>
            <p:ph type="ftr" sz="quarter" idx="4"/>
          </p:nvPr>
        </p:nvSpPr>
        <p:spPr>
          <a:ln/>
        </p:spPr>
        <p:txBody>
          <a:bodyPr/>
          <a:lstStyle/>
          <a:p>
            <a:r>
              <a:rPr lang="en-GB"/>
              <a:t>© ZSL / author </a:t>
            </a:r>
          </a:p>
        </p:txBody>
      </p:sp>
      <p:sp>
        <p:nvSpPr>
          <p:cNvPr id="7" name="Rectangle 7"/>
          <p:cNvSpPr>
            <a:spLocks noGrp="1" noChangeArrowheads="1"/>
          </p:cNvSpPr>
          <p:nvPr>
            <p:ph type="sldNum" sz="quarter" idx="5"/>
          </p:nvPr>
        </p:nvSpPr>
        <p:spPr>
          <a:ln/>
        </p:spPr>
        <p:txBody>
          <a:bodyPr/>
          <a:lstStyle/>
          <a:p>
            <a:r>
              <a:rPr lang="en-GB"/>
              <a:t>Page </a:t>
            </a:r>
            <a:fld id="{69C174FF-CCDA-472A-9EE9-72B28D25A2F4}" type="slidenum">
              <a:rPr lang="en-GB"/>
              <a:pPr/>
              <a:t>17</a:t>
            </a:fld>
            <a:endParaRPr lang="en-GB"/>
          </a:p>
        </p:txBody>
      </p:sp>
      <p:sp>
        <p:nvSpPr>
          <p:cNvPr id="65538" name="Rectangle 2"/>
          <p:cNvSpPr>
            <a:spLocks noGrp="1" noRot="1" noChangeAspect="1" noChangeArrowheads="1" noTextEdit="1"/>
          </p:cNvSpPr>
          <p:nvPr>
            <p:ph type="sldImg"/>
          </p:nvPr>
        </p:nvSpPr>
        <p:spPr>
          <a:xfrm>
            <a:off x="1568450" y="752475"/>
            <a:ext cx="3743325" cy="2808288"/>
          </a:xfrm>
          <a:ln/>
        </p:spPr>
      </p:sp>
      <p:sp>
        <p:nvSpPr>
          <p:cNvPr id="65539" name="Rectangle 3"/>
          <p:cNvSpPr>
            <a:spLocks noGrp="1" noChangeArrowheads="1"/>
          </p:cNvSpPr>
          <p:nvPr>
            <p:ph type="body" idx="1"/>
          </p:nvPr>
        </p:nvSpPr>
        <p:spPr/>
        <p:txBody>
          <a:bodyPr/>
          <a:lstStyle/>
          <a:p>
            <a:pPr defTabSz="651419">
              <a:defRPr/>
            </a:pPr>
            <a:r>
              <a:rPr lang="en-GB" dirty="0" smtClean="0"/>
              <a:t>But: much of the decision making,</a:t>
            </a:r>
            <a:r>
              <a:rPr lang="en-GB" baseline="0" dirty="0" smtClean="0"/>
              <a:t> particularly when it comes to conservation action and policy, priority setting, even raising awareness with the general public are activities carried out at the national or in some cases regional levels (e.g. for EU). Also, the reporting entity to the Convention on Biological Diversity (CBD) is the party, so countries which have signed up to the CBD, so they need to have mechanisms in place to be able to measure progress towards the CBD 2020 Aichi Targets, measure status and trends in biodiversity etc. And this is where National red Lists come in, they provide a powerful tool for conservation planning, monitoring of biodiversity at the national level, and measuring progress towards biodiversity targets. As well as the other points we have been through on the previous slide, communicating national-level biodiversity issues to the general public, prioritising conservation action, directing funding…</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doe National Red Lists interact with targets</a:t>
            </a:r>
            <a:r>
              <a:rPr lang="en-GB" baseline="0" dirty="0" smtClean="0"/>
              <a:t> set by the CBD? National Red Lists have the potential to contribute to at least 13 of the 20 targets set by the CBD. The most obvious of these is Target 12, so we use this here as an example.</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18</a:t>
            </a:fld>
            <a:endParaRPr lang="en-GB"/>
          </a:p>
        </p:txBody>
      </p:sp>
    </p:spTree>
    <p:extLst>
      <p:ext uri="{BB962C8B-B14F-4D97-AF65-F5344CB8AC3E}">
        <p14:creationId xmlns:p14="http://schemas.microsoft.com/office/powerpoint/2010/main" val="264471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IUCN Red List Categories and Criteria have been adapted to allow usage at regional and national levels.</a:t>
            </a:r>
            <a:r>
              <a:rPr lang="en-GB" baseline="0" dirty="0" smtClean="0"/>
              <a:t> In terms of the categories, two additional categories have been created for national level assessments, Regionally Extinct and Not Applicable.</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19</a:t>
            </a:fld>
            <a:endParaRPr lang="en-GB"/>
          </a:p>
        </p:txBody>
      </p:sp>
    </p:spTree>
    <p:extLst>
      <p:ext uri="{BB962C8B-B14F-4D97-AF65-F5344CB8AC3E}">
        <p14:creationId xmlns:p14="http://schemas.microsoft.com/office/powerpoint/2010/main" val="3139962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GB" dirty="0" smtClean="0"/>
              <a:t>I will be talking a lot about the</a:t>
            </a:r>
            <a:r>
              <a:rPr lang="en-GB" baseline="0" dirty="0" smtClean="0"/>
              <a:t> IUCN Red List and the IUCN Categories and Criteria by which we can assess species status. </a:t>
            </a:r>
            <a:r>
              <a:rPr lang="en-GB" dirty="0" smtClean="0"/>
              <a:t>The</a:t>
            </a:r>
            <a:r>
              <a:rPr lang="en-GB" baseline="0" dirty="0" smtClean="0"/>
              <a:t> IUCN Red List is compiled and managed by IUCN so to start off with, I shall give you a very brief introduction of what the IUCN is.</a:t>
            </a:r>
          </a:p>
          <a:p>
            <a:pPr eaLnBrk="1" hangingPunct="1">
              <a:buFontTx/>
              <a:buNone/>
            </a:pPr>
            <a:endParaRPr lang="en-GB" baseline="0" dirty="0" smtClean="0"/>
          </a:p>
          <a:p>
            <a:pPr eaLnBrk="1" hangingPunct="1">
              <a:buFontTx/>
              <a:buNone/>
            </a:pPr>
            <a:r>
              <a:rPr lang="en-GB" baseline="0" dirty="0" smtClean="0"/>
              <a:t>IUCN is one of the oldest and largest international conservation networks. It was formed in 1948, and has been creating Red Data Books and Red Lists for more than 60 years, though the Union also works on other issues related to the conservation of nature in addition to species work. IUCN is made up of &gt;1,000 Member organizations (including States, governmental organizations and NGOs), &gt;1,000 staff located all around the world, and 10,000 scientists and experts that form the different IUCN commissions. Of the six Commissions, the Species Survival Commission is the largest and works directly with the production of the IUCN Red List.</a:t>
            </a:r>
          </a:p>
          <a:p>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a:t>
            </a:fld>
            <a:endParaRPr lang="en-GB"/>
          </a:p>
        </p:txBody>
      </p:sp>
    </p:spTree>
    <p:extLst>
      <p:ext uri="{BB962C8B-B14F-4D97-AF65-F5344CB8AC3E}">
        <p14:creationId xmlns:p14="http://schemas.microsoft.com/office/powerpoint/2010/main" val="476297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Rescue effect or</a:t>
            </a:r>
            <a:r>
              <a:rPr lang="en-GB" baseline="0" dirty="0" smtClean="0"/>
              <a:t> </a:t>
            </a:r>
            <a:r>
              <a:rPr lang="en-GB" sz="1100" b="0" i="0" kern="1200" dirty="0" smtClean="0">
                <a:solidFill>
                  <a:schemeClr val="tx1"/>
                </a:solidFill>
                <a:effectLst/>
                <a:latin typeface="Arial" charset="0"/>
                <a:ea typeface="+mn-ea"/>
                <a:cs typeface="+mn-cs"/>
              </a:rPr>
              <a:t> source-sink population effects</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20</a:t>
            </a:fld>
            <a:endParaRPr lang="en-GB"/>
          </a:p>
        </p:txBody>
      </p:sp>
    </p:spTree>
    <p:extLst>
      <p:ext uri="{BB962C8B-B14F-4D97-AF65-F5344CB8AC3E}">
        <p14:creationId xmlns:p14="http://schemas.microsoft.com/office/powerpoint/2010/main" val="464867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Germany used non-IUCN system</a:t>
            </a:r>
            <a:r>
              <a:rPr lang="en-GB" baseline="0" dirty="0" smtClean="0"/>
              <a:t> – most recent list is using a nationally developed system. Other countries, </a:t>
            </a:r>
            <a:r>
              <a:rPr lang="en-GB" baseline="0" dirty="0" err="1" smtClean="0"/>
              <a:t>e.g</a:t>
            </a:r>
            <a:r>
              <a:rPr lang="en-GB" baseline="0" dirty="0" smtClean="0"/>
              <a:t> Czech Republic has used a modified IUCN system</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21</a:t>
            </a:fld>
            <a:endParaRPr lang="en-GB"/>
          </a:p>
        </p:txBody>
      </p:sp>
    </p:spTree>
    <p:extLst>
      <p:ext uri="{BB962C8B-B14F-4D97-AF65-F5344CB8AC3E}">
        <p14:creationId xmlns:p14="http://schemas.microsoft.com/office/powerpoint/2010/main" val="404222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913" lvl="1" indent="-188913">
              <a:buFontTx/>
              <a:buChar char="•"/>
            </a:pPr>
            <a:r>
              <a:rPr lang="en-GB" dirty="0" smtClean="0"/>
              <a:t>How important are national red lists globally?</a:t>
            </a:r>
            <a:r>
              <a:rPr lang="en-GB" baseline="0" dirty="0" smtClean="0"/>
              <a:t> </a:t>
            </a:r>
            <a:r>
              <a:rPr lang="en-GB" altLang="en-US" sz="1100" kern="1200" dirty="0" smtClean="0">
                <a:solidFill>
                  <a:schemeClr val="tx1"/>
                </a:solidFill>
                <a:latin typeface="Arial" charset="0"/>
                <a:ea typeface="+mn-ea"/>
                <a:cs typeface="+mn-cs"/>
              </a:rPr>
              <a:t>122 countries have national lists (77 use the IUCN system) </a:t>
            </a:r>
            <a:r>
              <a:rPr lang="en-GB" altLang="en-US" sz="1600" dirty="0" smtClean="0">
                <a:latin typeface="Calibri" pitchFamily="34" charset="0"/>
              </a:rPr>
              <a:t>(based on </a:t>
            </a:r>
            <a:r>
              <a:rPr lang="en-GB" sz="1600" dirty="0" err="1" smtClean="0"/>
              <a:t>Zamin</a:t>
            </a:r>
            <a:r>
              <a:rPr lang="en-GB" sz="1600" dirty="0" smtClean="0"/>
              <a:t> et al. 2010 Cons. Biol.</a:t>
            </a:r>
            <a:r>
              <a:rPr lang="en-GB" altLang="en-US" sz="1600" dirty="0" smtClean="0">
                <a:latin typeface="Calibri" pitchFamily="34" charset="0"/>
              </a:rPr>
              <a:t>) These data are currently updated, following a call from the CBD to parties to submit information about their national Red Lists. Updated numbers will be available later this year on the National Red List website.</a:t>
            </a:r>
            <a:r>
              <a:rPr lang="en-GB" altLang="en-US" sz="1600" baseline="0" dirty="0" smtClean="0">
                <a:latin typeface="Calibri" pitchFamily="34" charset="0"/>
              </a:rPr>
              <a:t> On this website, we also have a searchable species database, holding around 100,000 species assessments at the moment (representing 76 countries and regions), of which 70% use IUCN Cats and </a:t>
            </a:r>
            <a:r>
              <a:rPr lang="en-GB" altLang="en-US" sz="1600" baseline="0" dirty="0" err="1" smtClean="0">
                <a:latin typeface="Calibri" pitchFamily="34" charset="0"/>
              </a:rPr>
              <a:t>Crits</a:t>
            </a:r>
            <a:r>
              <a:rPr lang="en-GB" altLang="en-US" sz="1600" baseline="0" dirty="0" smtClean="0">
                <a:latin typeface="Calibri" pitchFamily="34" charset="0"/>
              </a:rPr>
              <a:t>, 7% Modified IUCN criteria and 23% non-IUCN. Again, these statistics are currently being updated following a long update of our species database which has added around 30,000 species assessments already since the start of the year.</a:t>
            </a:r>
            <a:endParaRPr lang="en-GB" altLang="en-US" sz="1600" dirty="0" smtClean="0">
              <a:latin typeface="Calibri" pitchFamily="34" charset="0"/>
            </a:endParaRPr>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22</a:t>
            </a:fld>
            <a:endParaRPr lang="en-GB"/>
          </a:p>
        </p:txBody>
      </p:sp>
    </p:spTree>
    <p:extLst>
      <p:ext uri="{BB962C8B-B14F-4D97-AF65-F5344CB8AC3E}">
        <p14:creationId xmlns:p14="http://schemas.microsoft.com/office/powerpoint/2010/main" val="3150406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an idea of the coverage</a:t>
            </a:r>
            <a:r>
              <a:rPr lang="en-GB" baseline="0" dirty="0" smtClean="0"/>
              <a:t> of NRLs across the globe. Dark countries are those with an up-to-date NRL in 2010, grey those with an out of date Red List (&gt; 10 years old) and light grey those without a NRL. </a:t>
            </a:r>
            <a:r>
              <a:rPr lang="en-GB" dirty="0" smtClean="0"/>
              <a:t>More up-to-date coverage</a:t>
            </a:r>
            <a:r>
              <a:rPr lang="en-GB" baseline="0" dirty="0" smtClean="0"/>
              <a:t> of NRLs can be found on the National Red List website, by different species groups.  These are currently being updated</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23</a:t>
            </a:fld>
            <a:endParaRPr lang="en-GB"/>
          </a:p>
        </p:txBody>
      </p:sp>
    </p:spTree>
    <p:extLst>
      <p:ext uri="{BB962C8B-B14F-4D97-AF65-F5344CB8AC3E}">
        <p14:creationId xmlns:p14="http://schemas.microsoft.com/office/powerpoint/2010/main" val="3150406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examples from Scandinavian countries where this has ben successfully achieved, but I feel that our Finnish</a:t>
            </a:r>
            <a:r>
              <a:rPr lang="en-GB" baseline="0" dirty="0" smtClean="0"/>
              <a:t> colleagues are much better equipped to talk about this in the following presentations. So again, I will be focussing on Mongolia, a country rich in natural resources</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26</a:t>
            </a:fld>
            <a:endParaRPr lang="en-GB"/>
          </a:p>
        </p:txBody>
      </p:sp>
    </p:spTree>
    <p:extLst>
      <p:ext uri="{BB962C8B-B14F-4D97-AF65-F5344CB8AC3E}">
        <p14:creationId xmlns:p14="http://schemas.microsoft.com/office/powerpoint/2010/main" val="3528356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Species mapping tool, interactive, you click on the area you are interested in and retrieve a list of species which</a:t>
            </a:r>
            <a:r>
              <a:rPr lang="en-GB" baseline="0" dirty="0" smtClean="0"/>
              <a:t> occur there and their status. So you can see where the threatened protected species are. Plan is to integrate these data with additional data layers which are important for spatial planning and make the tool </a:t>
            </a:r>
            <a:r>
              <a:rPr lang="en-GB" baseline="0" smtClean="0"/>
              <a:t>more complex</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27</a:t>
            </a:fld>
            <a:endParaRPr lang="en-GB"/>
          </a:p>
        </p:txBody>
      </p:sp>
    </p:spTree>
    <p:extLst>
      <p:ext uri="{BB962C8B-B14F-4D97-AF65-F5344CB8AC3E}">
        <p14:creationId xmlns:p14="http://schemas.microsoft.com/office/powerpoint/2010/main" val="4138882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so to finish, I would like to close the circle and return to the idea of tracking changes in species over time.</a:t>
            </a:r>
            <a:r>
              <a:rPr lang="en-GB" baseline="0" dirty="0" smtClean="0"/>
              <a:t> At the start of this talk we spoke about the Red List Index. This can also be applied at the National or regional level and allows changes in extinction risk status to be tracked over time. Here an example from British Columbia for birds, other examples exist, again specifically for Scandinavian countries which have a long history of applying the IUCN Categories and Criteria at the national level. Of course what this requires is at least two assessments of species over time following the IUCN Red List Cats and </a:t>
            </a:r>
            <a:r>
              <a:rPr lang="en-GB" baseline="0" dirty="0" err="1" smtClean="0"/>
              <a:t>Crits</a:t>
            </a:r>
            <a:r>
              <a:rPr lang="en-GB" baseline="0" dirty="0" smtClean="0"/>
              <a:t> system.</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28</a:t>
            </a:fld>
            <a:endParaRPr lang="en-GB"/>
          </a:p>
        </p:txBody>
      </p:sp>
    </p:spTree>
    <p:extLst>
      <p:ext uri="{BB962C8B-B14F-4D97-AF65-F5344CB8AC3E}">
        <p14:creationId xmlns:p14="http://schemas.microsoft.com/office/powerpoint/2010/main" val="238189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National Red List Alliance and the National Red List project were set up to provide advice, help and support and to promote the establishment of National Red Lists</a:t>
            </a:r>
          </a:p>
          <a:p>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31</a:t>
            </a:fld>
            <a:endParaRPr lang="en-GB"/>
          </a:p>
        </p:txBody>
      </p:sp>
    </p:spTree>
    <p:extLst>
      <p:ext uri="{BB962C8B-B14F-4D97-AF65-F5344CB8AC3E}">
        <p14:creationId xmlns:p14="http://schemas.microsoft.com/office/powerpoint/2010/main" val="34433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GB" baseline="0" dirty="0" smtClean="0"/>
              <a:t>The Species Survival Commission (or SSC) consists of thousands of volunteer members: experts and specialists located all over the world. The SSC membership is grouped into Specialist Groups, each with a taxonomic or a regional focus. These experts provide the knowledge and data that go onto the Red List and work closely with the IUCN Red List Unit to review Red List assessments. </a:t>
            </a:r>
          </a:p>
          <a:p>
            <a:pPr eaLnBrk="1" hangingPunct="1">
              <a:buFontTx/>
              <a:buNone/>
            </a:pPr>
            <a:endParaRPr lang="en-GB" baseline="0" dirty="0" smtClean="0"/>
          </a:p>
          <a:p>
            <a:pPr eaLnBrk="1" hangingPunct="1">
              <a:buFontTx/>
              <a:buNone/>
            </a:pPr>
            <a:r>
              <a:rPr lang="en-GB" baseline="0" dirty="0" smtClean="0"/>
              <a:t>The SSC is headed by a Chair and its work is guided by a Steering Committee. The work of the SSC receives technical support from the IUCN Global Species Programme. </a:t>
            </a:r>
          </a:p>
          <a:p>
            <a:pPr eaLnBrk="1" hangingPunct="1">
              <a:buFontTx/>
              <a:buNone/>
            </a:pPr>
            <a:endParaRPr lang="en-GB" baseline="0" dirty="0" smtClean="0"/>
          </a:p>
          <a:p>
            <a:pPr eaLnBrk="1" hangingPunct="1">
              <a:buFontTx/>
              <a:buNone/>
            </a:pPr>
            <a:r>
              <a:rPr lang="en-GB" baseline="0" dirty="0" smtClean="0"/>
              <a:t>The Global Species Programme consists of several thematic units, including the Red List Unit and units focusing on other species conservation-related issues, such as climate change, trade and use, and issues specific to freshwater and marine systems.</a:t>
            </a:r>
            <a:endParaRPr lang="en-US" dirty="0" smtClean="0"/>
          </a:p>
          <a:p>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3</a:t>
            </a:fld>
            <a:endParaRPr lang="en-GB"/>
          </a:p>
        </p:txBody>
      </p:sp>
    </p:spTree>
    <p:extLst>
      <p:ext uri="{BB962C8B-B14F-4D97-AF65-F5344CB8AC3E}">
        <p14:creationId xmlns:p14="http://schemas.microsoft.com/office/powerpoint/2010/main" val="409841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does ZSL fit into this? As I already</a:t>
            </a:r>
            <a:r>
              <a:rPr lang="en-GB" baseline="0" dirty="0" smtClean="0"/>
              <a:t> mentioned, ZSL is one of a list of IUCN Red List partner organisations, which means that we are supporting the Red Listing process, either by running some of the assessments (for example at ZSL we coordinate a project called the Sampled Red List Index, which includes coordinating a large number of species assessments for primarily invertebrate groups) or by providing other support and resources (e.g. </a:t>
            </a:r>
            <a:r>
              <a:rPr lang="en-GB" baseline="0" dirty="0" err="1" smtClean="0"/>
              <a:t>ArkIve</a:t>
            </a:r>
            <a:r>
              <a:rPr lang="en-GB" baseline="0" dirty="0" smtClean="0"/>
              <a:t> is providing some of the imagery used on the IUCN Red List).</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4</a:t>
            </a:fld>
            <a:endParaRPr lang="en-GB"/>
          </a:p>
        </p:txBody>
      </p:sp>
    </p:spTree>
    <p:extLst>
      <p:ext uri="{BB962C8B-B14F-4D97-AF65-F5344CB8AC3E}">
        <p14:creationId xmlns:p14="http://schemas.microsoft.com/office/powerpoint/2010/main" val="3592322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our motivation behind working with the IUCN on Red Listing and related issues? Biodiversity continues to</a:t>
            </a:r>
            <a:r>
              <a:rPr lang="en-GB" baseline="0" dirty="0" smtClean="0"/>
              <a:t> decline as has been shown in a 2010 publication based on 31 indicators to track progress towards the 2010 target of achieving a significant reduction in the rate of biodiversity loss. </a:t>
            </a:r>
            <a:r>
              <a:rPr lang="en-GB" sz="1100" b="1" i="0" kern="1200" dirty="0" smtClean="0">
                <a:solidFill>
                  <a:schemeClr val="tx1"/>
                </a:solidFill>
                <a:effectLst/>
                <a:latin typeface="Arial" charset="0"/>
                <a:ea typeface="+mn-ea"/>
                <a:cs typeface="+mn-cs"/>
              </a:rPr>
              <a:t>Most indicators of the state of biodiversity (covering species’ population trends, extinction risk, habitat extent and condition, and community composition) showed declines, with no significant recent reductions in rate, whereas indicators of pressures on biodiversity (including pressures such as invasive alien species, overexploitation, and climate change impacts) showed increases. Some local successes and increasing responses (including extent and biodiversity coverage of protected areas, sustainable forest management, policy responses to invasive alien species, and biodiversity-related aid), the rate of biodiversity loss does not appear to be slowing.</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5</a:t>
            </a:fld>
            <a:endParaRPr lang="en-GB"/>
          </a:p>
        </p:txBody>
      </p:sp>
    </p:spTree>
    <p:extLst>
      <p:ext uri="{BB962C8B-B14F-4D97-AF65-F5344CB8AC3E}">
        <p14:creationId xmlns:p14="http://schemas.microsoft.com/office/powerpoint/2010/main" val="361138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result, the CBD has drawn up the Strategic Plan for</a:t>
            </a:r>
            <a:r>
              <a:rPr lang="en-GB" baseline="0" dirty="0" smtClean="0"/>
              <a:t> Biodiversity 2011-2020</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6</a:t>
            </a:fld>
            <a:endParaRPr lang="en-GB"/>
          </a:p>
        </p:txBody>
      </p:sp>
    </p:spTree>
    <p:extLst>
      <p:ext uri="{BB962C8B-B14F-4D97-AF65-F5344CB8AC3E}">
        <p14:creationId xmlns:p14="http://schemas.microsoft.com/office/powerpoint/2010/main" val="2294677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194 parties signed up to meet these targets and</a:t>
            </a:r>
            <a:r>
              <a:rPr lang="en-GB" baseline="0" dirty="0" smtClean="0"/>
              <a:t> made progress towards these goals by 2020 </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7</a:t>
            </a:fld>
            <a:endParaRPr lang="en-GB"/>
          </a:p>
        </p:txBody>
      </p:sp>
    </p:spTree>
    <p:extLst>
      <p:ext uri="{BB962C8B-B14F-4D97-AF65-F5344CB8AC3E}">
        <p14:creationId xmlns:p14="http://schemas.microsoft.com/office/powerpoint/2010/main" val="339149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measure progress towards these targets, we need to monitor the status of biodiversity and trends</a:t>
            </a:r>
            <a:r>
              <a:rPr lang="en-GB" baseline="0" dirty="0" smtClean="0"/>
              <a:t> over  time, as is already underway – for example as we have seen in the figure from the 2010 paper. What measures can we use to keep track of biodiversity – two in the figure on the left are extinction risk of species and population trends – these are two areas that we are working on at ZSL – Living Planet Index and the Sampled Red List Index, so we are working as a Red List partner to the IUCN to develop the indicator to track changes over time. By assessing species based on the IUCN Red List Categories and Criteria.</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8</a:t>
            </a:fld>
            <a:endParaRPr lang="en-GB"/>
          </a:p>
        </p:txBody>
      </p:sp>
    </p:spTree>
    <p:extLst>
      <p:ext uri="{BB962C8B-B14F-4D97-AF65-F5344CB8AC3E}">
        <p14:creationId xmlns:p14="http://schemas.microsoft.com/office/powerpoint/2010/main" val="970146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global Red List indices which are based on IUCN Red List Categories and Criteria, showing trends over time in extinction risk status. All declining in status, amphibians are worst off, corals have seen dramatic declines…</a:t>
            </a:r>
            <a:endParaRPr lang="en-GB" dirty="0"/>
          </a:p>
        </p:txBody>
      </p:sp>
      <p:sp>
        <p:nvSpPr>
          <p:cNvPr id="4" name="Header Placeholder 3"/>
          <p:cNvSpPr>
            <a:spLocks noGrp="1"/>
          </p:cNvSpPr>
          <p:nvPr>
            <p:ph type="hdr" sz="quarter" idx="10"/>
          </p:nvPr>
        </p:nvSpPr>
        <p:spPr/>
        <p:txBody>
          <a:bodyPr/>
          <a:lstStyle/>
          <a:p>
            <a:r>
              <a:rPr lang="en-GB" smtClean="0"/>
              <a:t>www.ZSL.org     emai: Firstname.lastname@ZSL.org</a:t>
            </a:r>
            <a:endParaRPr lang="en-GB"/>
          </a:p>
        </p:txBody>
      </p:sp>
      <p:sp>
        <p:nvSpPr>
          <p:cNvPr id="5" name="Date Placeholder 4"/>
          <p:cNvSpPr>
            <a:spLocks noGrp="1"/>
          </p:cNvSpPr>
          <p:nvPr>
            <p:ph type="dt" idx="11"/>
          </p:nvPr>
        </p:nvSpPr>
        <p:spPr/>
        <p:txBody>
          <a:bodyPr/>
          <a:lstStyle/>
          <a:p>
            <a:fld id="{998EA12C-BBB7-43AD-9D43-2CB3ED5F53D7}" type="datetime1">
              <a:rPr lang="en-GB" smtClean="0"/>
              <a:pPr/>
              <a:t>30/09/2014</a:t>
            </a:fld>
            <a:endParaRPr lang="en-GB"/>
          </a:p>
        </p:txBody>
      </p:sp>
      <p:sp>
        <p:nvSpPr>
          <p:cNvPr id="6" name="Footer Placeholder 5"/>
          <p:cNvSpPr>
            <a:spLocks noGrp="1"/>
          </p:cNvSpPr>
          <p:nvPr>
            <p:ph type="ftr" sz="quarter" idx="12"/>
          </p:nvPr>
        </p:nvSpPr>
        <p:spPr/>
        <p:txBody>
          <a:bodyPr/>
          <a:lstStyle/>
          <a:p>
            <a:r>
              <a:rPr lang="en-GB" smtClean="0"/>
              <a:t>© ZSL / author </a:t>
            </a:r>
            <a:endParaRPr lang="en-GB"/>
          </a:p>
        </p:txBody>
      </p:sp>
      <p:sp>
        <p:nvSpPr>
          <p:cNvPr id="7" name="Slide Number Placeholder 6"/>
          <p:cNvSpPr>
            <a:spLocks noGrp="1"/>
          </p:cNvSpPr>
          <p:nvPr>
            <p:ph type="sldNum" sz="quarter" idx="13"/>
          </p:nvPr>
        </p:nvSpPr>
        <p:spPr/>
        <p:txBody>
          <a:bodyPr/>
          <a:lstStyle/>
          <a:p>
            <a:r>
              <a:rPr lang="en-GB" smtClean="0"/>
              <a:t>Page </a:t>
            </a:r>
            <a:fld id="{185E612E-E787-4AA1-A7A0-F414FB07B105}" type="slidenum">
              <a:rPr lang="en-GB" smtClean="0"/>
              <a:pPr/>
              <a:t>9</a:t>
            </a:fld>
            <a:endParaRPr lang="en-GB"/>
          </a:p>
        </p:txBody>
      </p:sp>
    </p:spTree>
    <p:extLst>
      <p:ext uri="{BB962C8B-B14F-4D97-AF65-F5344CB8AC3E}">
        <p14:creationId xmlns:p14="http://schemas.microsoft.com/office/powerpoint/2010/main" val="379647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ctrTitle"/>
          </p:nvPr>
        </p:nvSpPr>
        <p:spPr>
          <a:xfrm>
            <a:off x="874713" y="806450"/>
            <a:ext cx="7808912" cy="1085850"/>
          </a:xfrm>
        </p:spPr>
        <p:txBody>
          <a:bodyPr anchor="b"/>
          <a:lstStyle>
            <a:lvl1pPr>
              <a:defRPr sz="3600">
                <a:solidFill>
                  <a:schemeClr val="tx2"/>
                </a:solidFill>
              </a:defRPr>
            </a:lvl1pPr>
          </a:lstStyle>
          <a:p>
            <a:pPr lvl="0"/>
            <a:r>
              <a:rPr lang="en-GB" noProof="0" smtClean="0"/>
              <a:t>Click to edit Master title style</a:t>
            </a:r>
          </a:p>
        </p:txBody>
      </p:sp>
      <p:sp>
        <p:nvSpPr>
          <p:cNvPr id="5123" name="Rectangle 1027"/>
          <p:cNvSpPr>
            <a:spLocks noGrp="1" noChangeArrowheads="1"/>
          </p:cNvSpPr>
          <p:nvPr>
            <p:ph type="subTitle" idx="1"/>
          </p:nvPr>
        </p:nvSpPr>
        <p:spPr>
          <a:xfrm>
            <a:off x="874713" y="2201863"/>
            <a:ext cx="7808912" cy="1200150"/>
          </a:xfrm>
        </p:spPr>
        <p:txBody>
          <a:bodyPr/>
          <a:lstStyle>
            <a:lvl1pPr marL="0" indent="0">
              <a:buFontTx/>
              <a:buNone/>
              <a:defRPr/>
            </a:lvl1pPr>
          </a:lstStyle>
          <a:p>
            <a:pPr lvl="0"/>
            <a:r>
              <a:rPr lang="en-GB" noProof="0" smtClean="0"/>
              <a:t>Click to edit Master subtitle style</a:t>
            </a:r>
          </a:p>
        </p:txBody>
      </p:sp>
      <p:sp>
        <p:nvSpPr>
          <p:cNvPr id="5124" name="Rectangle 1028"/>
          <p:cNvSpPr>
            <a:spLocks noGrp="1" noChangeArrowheads="1"/>
          </p:cNvSpPr>
          <p:nvPr>
            <p:ph type="dt" sz="half" idx="2"/>
          </p:nvPr>
        </p:nvSpPr>
        <p:spPr>
          <a:xfrm>
            <a:off x="3436938" y="6634163"/>
            <a:ext cx="1135062" cy="195262"/>
          </a:xfrm>
        </p:spPr>
        <p:txBody>
          <a:bodyPr/>
          <a:lstStyle>
            <a:lvl1pPr>
              <a:defRPr/>
            </a:lvl1pPr>
          </a:lstStyle>
          <a:p>
            <a:fld id="{C78A2489-3CAE-448B-BA81-61418C1C2E76}" type="datetime8">
              <a:rPr lang="en-GB"/>
              <a:pPr/>
              <a:t>30/09/2014 06:26</a:t>
            </a:fld>
            <a:endParaRPr lang="en-GB"/>
          </a:p>
        </p:txBody>
      </p:sp>
      <p:sp>
        <p:nvSpPr>
          <p:cNvPr id="5125" name="Rectangle 1029"/>
          <p:cNvSpPr>
            <a:spLocks noGrp="1" noChangeArrowheads="1"/>
          </p:cNvSpPr>
          <p:nvPr>
            <p:ph type="ftr" sz="quarter" idx="3"/>
          </p:nvPr>
        </p:nvSpPr>
        <p:spPr>
          <a:xfrm>
            <a:off x="4572000" y="6632575"/>
            <a:ext cx="2395538" cy="225425"/>
          </a:xfrm>
        </p:spPr>
        <p:txBody>
          <a:bodyPr/>
          <a:lstStyle>
            <a:lvl1pPr>
              <a:defRPr/>
            </a:lvl1pPr>
          </a:lstStyle>
          <a:p>
            <a:r>
              <a:rPr lang="en-GB"/>
              <a:t>© ZSL / author  </a:t>
            </a:r>
          </a:p>
        </p:txBody>
      </p:sp>
      <p:sp>
        <p:nvSpPr>
          <p:cNvPr id="5126" name="Rectangle 1030"/>
          <p:cNvSpPr>
            <a:spLocks noGrp="1" noChangeArrowheads="1"/>
          </p:cNvSpPr>
          <p:nvPr>
            <p:ph type="sldNum" sz="quarter" idx="4"/>
          </p:nvPr>
        </p:nvSpPr>
        <p:spPr>
          <a:xfrm>
            <a:off x="2728913" y="6632575"/>
            <a:ext cx="661987" cy="184150"/>
          </a:xfrm>
        </p:spPr>
        <p:txBody>
          <a:bodyPr/>
          <a:lstStyle>
            <a:lvl1pPr>
              <a:defRPr/>
            </a:lvl1pPr>
          </a:lstStyle>
          <a:p>
            <a:r>
              <a:rPr lang="en-GB"/>
              <a:t>Slide </a:t>
            </a:r>
            <a:fld id="{076BEAC7-85C4-43F0-88A5-7EF36C70D377}" type="slidenum">
              <a:rPr lang="en-GB"/>
              <a:pPr/>
              <a:t>‹#›</a:t>
            </a:fld>
            <a:endParaRPr lang="en-GB"/>
          </a:p>
        </p:txBody>
      </p:sp>
      <p:pic>
        <p:nvPicPr>
          <p:cNvPr id="5132" name="Picture 1036" descr="C:\My Documents\ZSL\NewJPGs\WhiteLC.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1138" y="5864225"/>
            <a:ext cx="32004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037" descr="C:\My Documents\ZSL\NewJPGs\WhiteZSLsmalLog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425" y="4992688"/>
            <a:ext cx="1695450" cy="828675"/>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038" descr="C:\My Documents\ZSL\NewJPGs\WhiteIofZsmall.jpg"/>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1300" y="5219700"/>
            <a:ext cx="3228975" cy="52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AEA907-01C7-4D48-B643-69C8271882E3}" type="datetime8">
              <a:rPr lang="en-GB"/>
              <a:pPr/>
              <a:t>30/09/2014 06:26</a:t>
            </a:fld>
            <a:endParaRPr lang="en-GB"/>
          </a:p>
        </p:txBody>
      </p:sp>
      <p:sp>
        <p:nvSpPr>
          <p:cNvPr id="5" name="Footer Placeholder 4"/>
          <p:cNvSpPr>
            <a:spLocks noGrp="1"/>
          </p:cNvSpPr>
          <p:nvPr>
            <p:ph type="ftr" sz="quarter" idx="11"/>
          </p:nvPr>
        </p:nvSpPr>
        <p:spPr/>
        <p:txBody>
          <a:bodyPr/>
          <a:lstStyle>
            <a:lvl1pPr>
              <a:defRPr/>
            </a:lvl1pPr>
          </a:lstStyle>
          <a:p>
            <a:r>
              <a:rPr lang="en-GB"/>
              <a:t>© ZSL / author  </a:t>
            </a:r>
          </a:p>
        </p:txBody>
      </p:sp>
      <p:sp>
        <p:nvSpPr>
          <p:cNvPr id="6" name="Slide Number Placeholder 5"/>
          <p:cNvSpPr>
            <a:spLocks noGrp="1"/>
          </p:cNvSpPr>
          <p:nvPr>
            <p:ph type="sldNum" sz="quarter" idx="12"/>
          </p:nvPr>
        </p:nvSpPr>
        <p:spPr/>
        <p:txBody>
          <a:bodyPr/>
          <a:lstStyle>
            <a:lvl1pPr>
              <a:defRPr/>
            </a:lvl1pPr>
          </a:lstStyle>
          <a:p>
            <a:r>
              <a:rPr lang="en-GB"/>
              <a:t>Slide </a:t>
            </a:r>
            <a:fld id="{B74BC8DD-08C1-4828-B540-02F3858BD32D}" type="slidenum">
              <a:rPr lang="en-GB"/>
              <a:pPr/>
              <a:t>‹#›</a:t>
            </a:fld>
            <a:endParaRPr lang="en-GB"/>
          </a:p>
        </p:txBody>
      </p:sp>
    </p:spTree>
    <p:extLst>
      <p:ext uri="{BB962C8B-B14F-4D97-AF65-F5344CB8AC3E}">
        <p14:creationId xmlns:p14="http://schemas.microsoft.com/office/powerpoint/2010/main" val="244327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93700"/>
            <a:ext cx="2055812" cy="5502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5613" y="393700"/>
            <a:ext cx="6019800" cy="5502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6E06321-BAFA-4B96-8E4F-DE171BC8E8E2}" type="datetime8">
              <a:rPr lang="en-GB"/>
              <a:pPr/>
              <a:t>30/09/2014 06:26</a:t>
            </a:fld>
            <a:endParaRPr lang="en-GB"/>
          </a:p>
        </p:txBody>
      </p:sp>
      <p:sp>
        <p:nvSpPr>
          <p:cNvPr id="5" name="Footer Placeholder 4"/>
          <p:cNvSpPr>
            <a:spLocks noGrp="1"/>
          </p:cNvSpPr>
          <p:nvPr>
            <p:ph type="ftr" sz="quarter" idx="11"/>
          </p:nvPr>
        </p:nvSpPr>
        <p:spPr/>
        <p:txBody>
          <a:bodyPr/>
          <a:lstStyle>
            <a:lvl1pPr>
              <a:defRPr/>
            </a:lvl1pPr>
          </a:lstStyle>
          <a:p>
            <a:r>
              <a:rPr lang="en-GB"/>
              <a:t>© ZSL / author  </a:t>
            </a:r>
          </a:p>
        </p:txBody>
      </p:sp>
      <p:sp>
        <p:nvSpPr>
          <p:cNvPr id="6" name="Slide Number Placeholder 5"/>
          <p:cNvSpPr>
            <a:spLocks noGrp="1"/>
          </p:cNvSpPr>
          <p:nvPr>
            <p:ph type="sldNum" sz="quarter" idx="12"/>
          </p:nvPr>
        </p:nvSpPr>
        <p:spPr/>
        <p:txBody>
          <a:bodyPr/>
          <a:lstStyle>
            <a:lvl1pPr>
              <a:defRPr/>
            </a:lvl1pPr>
          </a:lstStyle>
          <a:p>
            <a:r>
              <a:rPr lang="en-GB"/>
              <a:t>Slide </a:t>
            </a:r>
            <a:fld id="{CA127FD2-46B7-47A1-94F8-C58474880347}" type="slidenum">
              <a:rPr lang="en-GB"/>
              <a:pPr/>
              <a:t>‹#›</a:t>
            </a:fld>
            <a:endParaRPr lang="en-GB"/>
          </a:p>
        </p:txBody>
      </p:sp>
    </p:spTree>
    <p:extLst>
      <p:ext uri="{BB962C8B-B14F-4D97-AF65-F5344CB8AC3E}">
        <p14:creationId xmlns:p14="http://schemas.microsoft.com/office/powerpoint/2010/main" val="1749951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393700"/>
            <a:ext cx="6726237" cy="611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5613" y="1484313"/>
            <a:ext cx="4037012"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5025" y="1484313"/>
            <a:ext cx="4038600" cy="4411662"/>
          </a:xfrm>
        </p:spPr>
        <p:txBody>
          <a:bodyPr/>
          <a:lstStyle/>
          <a:p>
            <a:endParaRPr lang="en-GB"/>
          </a:p>
        </p:txBody>
      </p:sp>
      <p:sp>
        <p:nvSpPr>
          <p:cNvPr id="5" name="Date Placeholder 4"/>
          <p:cNvSpPr>
            <a:spLocks noGrp="1"/>
          </p:cNvSpPr>
          <p:nvPr>
            <p:ph type="dt" sz="half" idx="10"/>
          </p:nvPr>
        </p:nvSpPr>
        <p:spPr>
          <a:xfrm>
            <a:off x="3629025" y="6629400"/>
            <a:ext cx="942975" cy="228600"/>
          </a:xfrm>
        </p:spPr>
        <p:txBody>
          <a:bodyPr/>
          <a:lstStyle>
            <a:lvl1pPr>
              <a:defRPr/>
            </a:lvl1pPr>
          </a:lstStyle>
          <a:p>
            <a:fld id="{4C323E72-9748-471D-8815-17BAB560DD4A}" type="datetime8">
              <a:rPr lang="en-GB"/>
              <a:pPr/>
              <a:t>30/09/2014 06:26</a:t>
            </a:fld>
            <a:endParaRPr lang="en-GB"/>
          </a:p>
        </p:txBody>
      </p:sp>
      <p:sp>
        <p:nvSpPr>
          <p:cNvPr id="6" name="Footer Placeholder 5"/>
          <p:cNvSpPr>
            <a:spLocks noGrp="1"/>
          </p:cNvSpPr>
          <p:nvPr>
            <p:ph type="ftr" sz="quarter" idx="11"/>
          </p:nvPr>
        </p:nvSpPr>
        <p:spPr>
          <a:xfrm>
            <a:off x="4572000" y="6632575"/>
            <a:ext cx="2166938" cy="225425"/>
          </a:xfrm>
        </p:spPr>
        <p:txBody>
          <a:bodyPr/>
          <a:lstStyle>
            <a:lvl1pPr>
              <a:defRPr/>
            </a:lvl1pPr>
          </a:lstStyle>
          <a:p>
            <a:r>
              <a:rPr lang="en-GB"/>
              <a:t>© ZSL / author  </a:t>
            </a:r>
          </a:p>
        </p:txBody>
      </p:sp>
      <p:sp>
        <p:nvSpPr>
          <p:cNvPr id="7" name="Slide Number Placeholder 6"/>
          <p:cNvSpPr>
            <a:spLocks noGrp="1"/>
          </p:cNvSpPr>
          <p:nvPr>
            <p:ph type="sldNum" sz="quarter" idx="12"/>
          </p:nvPr>
        </p:nvSpPr>
        <p:spPr>
          <a:xfrm>
            <a:off x="2813050" y="6632575"/>
            <a:ext cx="817563" cy="225425"/>
          </a:xfrm>
        </p:spPr>
        <p:txBody>
          <a:bodyPr/>
          <a:lstStyle>
            <a:lvl1pPr>
              <a:defRPr/>
            </a:lvl1pPr>
          </a:lstStyle>
          <a:p>
            <a:r>
              <a:rPr lang="en-GB"/>
              <a:t>Slide </a:t>
            </a:r>
            <a:fld id="{50F4DB07-1A6F-4892-A254-F1186A7B935E}" type="slidenum">
              <a:rPr lang="en-GB"/>
              <a:pPr/>
              <a:t>‹#›</a:t>
            </a:fld>
            <a:endParaRPr lang="en-GB"/>
          </a:p>
        </p:txBody>
      </p:sp>
    </p:spTree>
    <p:extLst>
      <p:ext uri="{BB962C8B-B14F-4D97-AF65-F5344CB8AC3E}">
        <p14:creationId xmlns:p14="http://schemas.microsoft.com/office/powerpoint/2010/main" val="2731955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393700"/>
            <a:ext cx="6726237" cy="611188"/>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5613" y="1484313"/>
            <a:ext cx="8228012" cy="4411662"/>
          </a:xfrm>
        </p:spPr>
        <p:txBody>
          <a:bodyPr/>
          <a:lstStyle/>
          <a:p>
            <a:endParaRPr lang="en-GB"/>
          </a:p>
        </p:txBody>
      </p:sp>
      <p:sp>
        <p:nvSpPr>
          <p:cNvPr id="4" name="Date Placeholder 3"/>
          <p:cNvSpPr>
            <a:spLocks noGrp="1"/>
          </p:cNvSpPr>
          <p:nvPr>
            <p:ph type="dt" sz="half" idx="10"/>
          </p:nvPr>
        </p:nvSpPr>
        <p:spPr>
          <a:xfrm>
            <a:off x="3629025" y="6629400"/>
            <a:ext cx="942975" cy="228600"/>
          </a:xfrm>
        </p:spPr>
        <p:txBody>
          <a:bodyPr/>
          <a:lstStyle>
            <a:lvl1pPr>
              <a:defRPr/>
            </a:lvl1pPr>
          </a:lstStyle>
          <a:p>
            <a:fld id="{84D5CBC8-D969-4FC6-B36D-E37F43026C9A}" type="datetime8">
              <a:rPr lang="en-GB"/>
              <a:pPr/>
              <a:t>30/09/2014 06:26</a:t>
            </a:fld>
            <a:endParaRPr lang="en-GB"/>
          </a:p>
        </p:txBody>
      </p:sp>
      <p:sp>
        <p:nvSpPr>
          <p:cNvPr id="5" name="Footer Placeholder 4"/>
          <p:cNvSpPr>
            <a:spLocks noGrp="1"/>
          </p:cNvSpPr>
          <p:nvPr>
            <p:ph type="ftr" sz="quarter" idx="11"/>
          </p:nvPr>
        </p:nvSpPr>
        <p:spPr>
          <a:xfrm>
            <a:off x="4572000" y="6632575"/>
            <a:ext cx="2166938" cy="225425"/>
          </a:xfrm>
        </p:spPr>
        <p:txBody>
          <a:bodyPr/>
          <a:lstStyle>
            <a:lvl1pPr>
              <a:defRPr/>
            </a:lvl1pPr>
          </a:lstStyle>
          <a:p>
            <a:r>
              <a:rPr lang="en-GB"/>
              <a:t>© ZSL / author  </a:t>
            </a:r>
          </a:p>
        </p:txBody>
      </p:sp>
      <p:sp>
        <p:nvSpPr>
          <p:cNvPr id="6" name="Slide Number Placeholder 5"/>
          <p:cNvSpPr>
            <a:spLocks noGrp="1"/>
          </p:cNvSpPr>
          <p:nvPr>
            <p:ph type="sldNum" sz="quarter" idx="12"/>
          </p:nvPr>
        </p:nvSpPr>
        <p:spPr>
          <a:xfrm>
            <a:off x="2813050" y="6632575"/>
            <a:ext cx="817563" cy="225425"/>
          </a:xfrm>
        </p:spPr>
        <p:txBody>
          <a:bodyPr/>
          <a:lstStyle>
            <a:lvl1pPr>
              <a:defRPr/>
            </a:lvl1pPr>
          </a:lstStyle>
          <a:p>
            <a:r>
              <a:rPr lang="en-GB"/>
              <a:t>Slide </a:t>
            </a:r>
            <a:fld id="{A55B20E5-87D9-4C5A-B724-3E4509385939}" type="slidenum">
              <a:rPr lang="en-GB"/>
              <a:pPr/>
              <a:t>‹#›</a:t>
            </a:fld>
            <a:endParaRPr lang="en-GB"/>
          </a:p>
        </p:txBody>
      </p:sp>
    </p:spTree>
    <p:extLst>
      <p:ext uri="{BB962C8B-B14F-4D97-AF65-F5344CB8AC3E}">
        <p14:creationId xmlns:p14="http://schemas.microsoft.com/office/powerpoint/2010/main" val="124755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858F6A3-DF70-4B57-A439-6170068630AD}" type="datetime8">
              <a:rPr lang="en-GB"/>
              <a:pPr/>
              <a:t>30/09/2014 06:26</a:t>
            </a:fld>
            <a:endParaRPr lang="en-GB"/>
          </a:p>
        </p:txBody>
      </p:sp>
      <p:sp>
        <p:nvSpPr>
          <p:cNvPr id="5" name="Footer Placeholder 4"/>
          <p:cNvSpPr>
            <a:spLocks noGrp="1"/>
          </p:cNvSpPr>
          <p:nvPr>
            <p:ph type="ftr" sz="quarter" idx="11"/>
          </p:nvPr>
        </p:nvSpPr>
        <p:spPr/>
        <p:txBody>
          <a:bodyPr/>
          <a:lstStyle>
            <a:lvl1pPr>
              <a:defRPr/>
            </a:lvl1pPr>
          </a:lstStyle>
          <a:p>
            <a:r>
              <a:rPr lang="en-GB"/>
              <a:t>© ZSL / author  </a:t>
            </a:r>
          </a:p>
        </p:txBody>
      </p:sp>
      <p:sp>
        <p:nvSpPr>
          <p:cNvPr id="6" name="Slide Number Placeholder 5"/>
          <p:cNvSpPr>
            <a:spLocks noGrp="1"/>
          </p:cNvSpPr>
          <p:nvPr>
            <p:ph type="sldNum" sz="quarter" idx="12"/>
          </p:nvPr>
        </p:nvSpPr>
        <p:spPr/>
        <p:txBody>
          <a:bodyPr/>
          <a:lstStyle>
            <a:lvl1pPr>
              <a:defRPr/>
            </a:lvl1pPr>
          </a:lstStyle>
          <a:p>
            <a:r>
              <a:rPr lang="en-GB"/>
              <a:t>Slide </a:t>
            </a:r>
            <a:fld id="{BC8AA4AF-B3BD-4AB5-8977-CF545BE311B4}" type="slidenum">
              <a:rPr lang="en-GB"/>
              <a:pPr/>
              <a:t>‹#›</a:t>
            </a:fld>
            <a:endParaRPr lang="en-GB"/>
          </a:p>
        </p:txBody>
      </p:sp>
    </p:spTree>
    <p:extLst>
      <p:ext uri="{BB962C8B-B14F-4D97-AF65-F5344CB8AC3E}">
        <p14:creationId xmlns:p14="http://schemas.microsoft.com/office/powerpoint/2010/main" val="275154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CF24349-98F9-41E9-9F45-31A7045E7483}" type="datetime8">
              <a:rPr lang="en-GB"/>
              <a:pPr/>
              <a:t>30/09/2014 06:26</a:t>
            </a:fld>
            <a:endParaRPr lang="en-GB"/>
          </a:p>
        </p:txBody>
      </p:sp>
      <p:sp>
        <p:nvSpPr>
          <p:cNvPr id="5" name="Footer Placeholder 4"/>
          <p:cNvSpPr>
            <a:spLocks noGrp="1"/>
          </p:cNvSpPr>
          <p:nvPr>
            <p:ph type="ftr" sz="quarter" idx="11"/>
          </p:nvPr>
        </p:nvSpPr>
        <p:spPr/>
        <p:txBody>
          <a:bodyPr/>
          <a:lstStyle>
            <a:lvl1pPr>
              <a:defRPr/>
            </a:lvl1pPr>
          </a:lstStyle>
          <a:p>
            <a:r>
              <a:rPr lang="en-GB"/>
              <a:t>© ZSL / author  </a:t>
            </a:r>
          </a:p>
        </p:txBody>
      </p:sp>
      <p:sp>
        <p:nvSpPr>
          <p:cNvPr id="6" name="Slide Number Placeholder 5"/>
          <p:cNvSpPr>
            <a:spLocks noGrp="1"/>
          </p:cNvSpPr>
          <p:nvPr>
            <p:ph type="sldNum" sz="quarter" idx="12"/>
          </p:nvPr>
        </p:nvSpPr>
        <p:spPr/>
        <p:txBody>
          <a:bodyPr/>
          <a:lstStyle>
            <a:lvl1pPr>
              <a:defRPr/>
            </a:lvl1pPr>
          </a:lstStyle>
          <a:p>
            <a:r>
              <a:rPr lang="en-GB"/>
              <a:t>Slide </a:t>
            </a:r>
            <a:fld id="{1671F8DC-D181-4CE9-8B09-32758084B6CB}" type="slidenum">
              <a:rPr lang="en-GB"/>
              <a:pPr/>
              <a:t>‹#›</a:t>
            </a:fld>
            <a:endParaRPr lang="en-GB"/>
          </a:p>
        </p:txBody>
      </p:sp>
    </p:spTree>
    <p:extLst>
      <p:ext uri="{BB962C8B-B14F-4D97-AF65-F5344CB8AC3E}">
        <p14:creationId xmlns:p14="http://schemas.microsoft.com/office/powerpoint/2010/main" val="136097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5613" y="1484313"/>
            <a:ext cx="4037012"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48431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DAA33093-6BD5-49C7-BE42-F7E0A4CCA57C}" type="datetime8">
              <a:rPr lang="en-GB"/>
              <a:pPr/>
              <a:t>30/09/2014 06:26</a:t>
            </a:fld>
            <a:endParaRPr lang="en-GB"/>
          </a:p>
        </p:txBody>
      </p:sp>
      <p:sp>
        <p:nvSpPr>
          <p:cNvPr id="6" name="Footer Placeholder 5"/>
          <p:cNvSpPr>
            <a:spLocks noGrp="1"/>
          </p:cNvSpPr>
          <p:nvPr>
            <p:ph type="ftr" sz="quarter" idx="11"/>
          </p:nvPr>
        </p:nvSpPr>
        <p:spPr/>
        <p:txBody>
          <a:bodyPr/>
          <a:lstStyle>
            <a:lvl1pPr>
              <a:defRPr/>
            </a:lvl1pPr>
          </a:lstStyle>
          <a:p>
            <a:r>
              <a:rPr lang="en-GB"/>
              <a:t>© ZSL / author  </a:t>
            </a:r>
          </a:p>
        </p:txBody>
      </p:sp>
      <p:sp>
        <p:nvSpPr>
          <p:cNvPr id="7" name="Slide Number Placeholder 6"/>
          <p:cNvSpPr>
            <a:spLocks noGrp="1"/>
          </p:cNvSpPr>
          <p:nvPr>
            <p:ph type="sldNum" sz="quarter" idx="12"/>
          </p:nvPr>
        </p:nvSpPr>
        <p:spPr/>
        <p:txBody>
          <a:bodyPr/>
          <a:lstStyle>
            <a:lvl1pPr>
              <a:defRPr/>
            </a:lvl1pPr>
          </a:lstStyle>
          <a:p>
            <a:r>
              <a:rPr lang="en-GB"/>
              <a:t>Slide </a:t>
            </a:r>
            <a:fld id="{1BDE9CE3-241D-4E72-94A8-D9B172EE61A2}" type="slidenum">
              <a:rPr lang="en-GB"/>
              <a:pPr/>
              <a:t>‹#›</a:t>
            </a:fld>
            <a:endParaRPr lang="en-GB"/>
          </a:p>
        </p:txBody>
      </p:sp>
    </p:spTree>
    <p:extLst>
      <p:ext uri="{BB962C8B-B14F-4D97-AF65-F5344CB8AC3E}">
        <p14:creationId xmlns:p14="http://schemas.microsoft.com/office/powerpoint/2010/main" val="377680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19F61FFC-17EB-4B53-BFEC-A6AAF836974D}" type="datetime8">
              <a:rPr lang="en-GB"/>
              <a:pPr/>
              <a:t>30/09/2014 06:26</a:t>
            </a:fld>
            <a:endParaRPr lang="en-GB"/>
          </a:p>
        </p:txBody>
      </p:sp>
      <p:sp>
        <p:nvSpPr>
          <p:cNvPr id="8" name="Footer Placeholder 7"/>
          <p:cNvSpPr>
            <a:spLocks noGrp="1"/>
          </p:cNvSpPr>
          <p:nvPr>
            <p:ph type="ftr" sz="quarter" idx="11"/>
          </p:nvPr>
        </p:nvSpPr>
        <p:spPr/>
        <p:txBody>
          <a:bodyPr/>
          <a:lstStyle>
            <a:lvl1pPr>
              <a:defRPr/>
            </a:lvl1pPr>
          </a:lstStyle>
          <a:p>
            <a:r>
              <a:rPr lang="en-GB"/>
              <a:t>© ZSL / author  </a:t>
            </a:r>
          </a:p>
        </p:txBody>
      </p:sp>
      <p:sp>
        <p:nvSpPr>
          <p:cNvPr id="9" name="Slide Number Placeholder 8"/>
          <p:cNvSpPr>
            <a:spLocks noGrp="1"/>
          </p:cNvSpPr>
          <p:nvPr>
            <p:ph type="sldNum" sz="quarter" idx="12"/>
          </p:nvPr>
        </p:nvSpPr>
        <p:spPr/>
        <p:txBody>
          <a:bodyPr/>
          <a:lstStyle>
            <a:lvl1pPr>
              <a:defRPr/>
            </a:lvl1pPr>
          </a:lstStyle>
          <a:p>
            <a:r>
              <a:rPr lang="en-GB"/>
              <a:t>Slide </a:t>
            </a:r>
            <a:fld id="{1E7A90E9-48DC-41FE-A8AC-2169F97828E7}" type="slidenum">
              <a:rPr lang="en-GB"/>
              <a:pPr/>
              <a:t>‹#›</a:t>
            </a:fld>
            <a:endParaRPr lang="en-GB"/>
          </a:p>
        </p:txBody>
      </p:sp>
    </p:spTree>
    <p:extLst>
      <p:ext uri="{BB962C8B-B14F-4D97-AF65-F5344CB8AC3E}">
        <p14:creationId xmlns:p14="http://schemas.microsoft.com/office/powerpoint/2010/main" val="373916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916947C-0780-4445-80C2-43D7CEB322AE}" type="datetime8">
              <a:rPr lang="en-GB"/>
              <a:pPr/>
              <a:t>30/09/2014 06:26</a:t>
            </a:fld>
            <a:endParaRPr lang="en-GB"/>
          </a:p>
        </p:txBody>
      </p:sp>
      <p:sp>
        <p:nvSpPr>
          <p:cNvPr id="4" name="Footer Placeholder 3"/>
          <p:cNvSpPr>
            <a:spLocks noGrp="1"/>
          </p:cNvSpPr>
          <p:nvPr>
            <p:ph type="ftr" sz="quarter" idx="11"/>
          </p:nvPr>
        </p:nvSpPr>
        <p:spPr/>
        <p:txBody>
          <a:bodyPr/>
          <a:lstStyle>
            <a:lvl1pPr>
              <a:defRPr/>
            </a:lvl1pPr>
          </a:lstStyle>
          <a:p>
            <a:r>
              <a:rPr lang="en-GB"/>
              <a:t>© ZSL / author  </a:t>
            </a:r>
          </a:p>
        </p:txBody>
      </p:sp>
      <p:sp>
        <p:nvSpPr>
          <p:cNvPr id="5" name="Slide Number Placeholder 4"/>
          <p:cNvSpPr>
            <a:spLocks noGrp="1"/>
          </p:cNvSpPr>
          <p:nvPr>
            <p:ph type="sldNum" sz="quarter" idx="12"/>
          </p:nvPr>
        </p:nvSpPr>
        <p:spPr/>
        <p:txBody>
          <a:bodyPr/>
          <a:lstStyle>
            <a:lvl1pPr>
              <a:defRPr/>
            </a:lvl1pPr>
          </a:lstStyle>
          <a:p>
            <a:r>
              <a:rPr lang="en-GB"/>
              <a:t>Slide </a:t>
            </a:r>
            <a:fld id="{1732C602-87C5-43F1-B9DD-4A2FC1FF4CB4}" type="slidenum">
              <a:rPr lang="en-GB"/>
              <a:pPr/>
              <a:t>‹#›</a:t>
            </a:fld>
            <a:endParaRPr lang="en-GB"/>
          </a:p>
        </p:txBody>
      </p:sp>
    </p:spTree>
    <p:extLst>
      <p:ext uri="{BB962C8B-B14F-4D97-AF65-F5344CB8AC3E}">
        <p14:creationId xmlns:p14="http://schemas.microsoft.com/office/powerpoint/2010/main" val="117307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4C380E8-BBE1-48FF-8470-FEB5C92E2182}" type="datetime8">
              <a:rPr lang="en-GB"/>
              <a:pPr/>
              <a:t>30/09/2014 06:26</a:t>
            </a:fld>
            <a:endParaRPr lang="en-GB"/>
          </a:p>
        </p:txBody>
      </p:sp>
      <p:sp>
        <p:nvSpPr>
          <p:cNvPr id="3" name="Footer Placeholder 2"/>
          <p:cNvSpPr>
            <a:spLocks noGrp="1"/>
          </p:cNvSpPr>
          <p:nvPr>
            <p:ph type="ftr" sz="quarter" idx="11"/>
          </p:nvPr>
        </p:nvSpPr>
        <p:spPr/>
        <p:txBody>
          <a:bodyPr/>
          <a:lstStyle>
            <a:lvl1pPr>
              <a:defRPr/>
            </a:lvl1pPr>
          </a:lstStyle>
          <a:p>
            <a:r>
              <a:rPr lang="en-GB"/>
              <a:t>© ZSL / author  </a:t>
            </a:r>
          </a:p>
        </p:txBody>
      </p:sp>
      <p:sp>
        <p:nvSpPr>
          <p:cNvPr id="4" name="Slide Number Placeholder 3"/>
          <p:cNvSpPr>
            <a:spLocks noGrp="1"/>
          </p:cNvSpPr>
          <p:nvPr>
            <p:ph type="sldNum" sz="quarter" idx="12"/>
          </p:nvPr>
        </p:nvSpPr>
        <p:spPr/>
        <p:txBody>
          <a:bodyPr/>
          <a:lstStyle>
            <a:lvl1pPr>
              <a:defRPr/>
            </a:lvl1pPr>
          </a:lstStyle>
          <a:p>
            <a:r>
              <a:rPr lang="en-GB"/>
              <a:t>Slide </a:t>
            </a:r>
            <a:fld id="{C94D3BD2-EACA-4DE9-A4BF-58014C5C2D8A}" type="slidenum">
              <a:rPr lang="en-GB"/>
              <a:pPr/>
              <a:t>‹#›</a:t>
            </a:fld>
            <a:endParaRPr lang="en-GB"/>
          </a:p>
        </p:txBody>
      </p:sp>
    </p:spTree>
    <p:extLst>
      <p:ext uri="{BB962C8B-B14F-4D97-AF65-F5344CB8AC3E}">
        <p14:creationId xmlns:p14="http://schemas.microsoft.com/office/powerpoint/2010/main" val="364735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FF0C88C-37DD-4764-A2A2-50F17EDD3D05}" type="datetime8">
              <a:rPr lang="en-GB"/>
              <a:pPr/>
              <a:t>30/09/2014 06:26</a:t>
            </a:fld>
            <a:endParaRPr lang="en-GB"/>
          </a:p>
        </p:txBody>
      </p:sp>
      <p:sp>
        <p:nvSpPr>
          <p:cNvPr id="6" name="Footer Placeholder 5"/>
          <p:cNvSpPr>
            <a:spLocks noGrp="1"/>
          </p:cNvSpPr>
          <p:nvPr>
            <p:ph type="ftr" sz="quarter" idx="11"/>
          </p:nvPr>
        </p:nvSpPr>
        <p:spPr/>
        <p:txBody>
          <a:bodyPr/>
          <a:lstStyle>
            <a:lvl1pPr>
              <a:defRPr/>
            </a:lvl1pPr>
          </a:lstStyle>
          <a:p>
            <a:r>
              <a:rPr lang="en-GB"/>
              <a:t>© ZSL / author  </a:t>
            </a:r>
          </a:p>
        </p:txBody>
      </p:sp>
      <p:sp>
        <p:nvSpPr>
          <p:cNvPr id="7" name="Slide Number Placeholder 6"/>
          <p:cNvSpPr>
            <a:spLocks noGrp="1"/>
          </p:cNvSpPr>
          <p:nvPr>
            <p:ph type="sldNum" sz="quarter" idx="12"/>
          </p:nvPr>
        </p:nvSpPr>
        <p:spPr/>
        <p:txBody>
          <a:bodyPr/>
          <a:lstStyle>
            <a:lvl1pPr>
              <a:defRPr/>
            </a:lvl1pPr>
          </a:lstStyle>
          <a:p>
            <a:r>
              <a:rPr lang="en-GB"/>
              <a:t>Slide </a:t>
            </a:r>
            <a:fld id="{A376B6DE-4A2E-4B4E-B82B-0C0F03F0F64C}" type="slidenum">
              <a:rPr lang="en-GB"/>
              <a:pPr/>
              <a:t>‹#›</a:t>
            </a:fld>
            <a:endParaRPr lang="en-GB"/>
          </a:p>
        </p:txBody>
      </p:sp>
    </p:spTree>
    <p:extLst>
      <p:ext uri="{BB962C8B-B14F-4D97-AF65-F5344CB8AC3E}">
        <p14:creationId xmlns:p14="http://schemas.microsoft.com/office/powerpoint/2010/main" val="152112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ADE10C-7FD6-4143-BA2D-9B157BC45A7D}" type="datetime8">
              <a:rPr lang="en-GB"/>
              <a:pPr/>
              <a:t>30/09/2014 06:26</a:t>
            </a:fld>
            <a:endParaRPr lang="en-GB"/>
          </a:p>
        </p:txBody>
      </p:sp>
      <p:sp>
        <p:nvSpPr>
          <p:cNvPr id="6" name="Footer Placeholder 5"/>
          <p:cNvSpPr>
            <a:spLocks noGrp="1"/>
          </p:cNvSpPr>
          <p:nvPr>
            <p:ph type="ftr" sz="quarter" idx="11"/>
          </p:nvPr>
        </p:nvSpPr>
        <p:spPr/>
        <p:txBody>
          <a:bodyPr/>
          <a:lstStyle>
            <a:lvl1pPr>
              <a:defRPr/>
            </a:lvl1pPr>
          </a:lstStyle>
          <a:p>
            <a:r>
              <a:rPr lang="en-GB"/>
              <a:t>© ZSL / author  </a:t>
            </a:r>
          </a:p>
        </p:txBody>
      </p:sp>
      <p:sp>
        <p:nvSpPr>
          <p:cNvPr id="7" name="Slide Number Placeholder 6"/>
          <p:cNvSpPr>
            <a:spLocks noGrp="1"/>
          </p:cNvSpPr>
          <p:nvPr>
            <p:ph type="sldNum" sz="quarter" idx="12"/>
          </p:nvPr>
        </p:nvSpPr>
        <p:spPr/>
        <p:txBody>
          <a:bodyPr/>
          <a:lstStyle>
            <a:lvl1pPr>
              <a:defRPr/>
            </a:lvl1pPr>
          </a:lstStyle>
          <a:p>
            <a:r>
              <a:rPr lang="en-GB"/>
              <a:t>Slide </a:t>
            </a:r>
            <a:fld id="{D659FF86-80CC-4F70-AEBB-E2FA68E4A299}" type="slidenum">
              <a:rPr lang="en-GB"/>
              <a:pPr/>
              <a:t>‹#›</a:t>
            </a:fld>
            <a:endParaRPr lang="en-GB"/>
          </a:p>
        </p:txBody>
      </p:sp>
    </p:spTree>
    <p:extLst>
      <p:ext uri="{BB962C8B-B14F-4D97-AF65-F5344CB8AC3E}">
        <p14:creationId xmlns:p14="http://schemas.microsoft.com/office/powerpoint/2010/main" val="3046391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5613" y="393700"/>
            <a:ext cx="6726237"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5613" y="1484313"/>
            <a:ext cx="8228012"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3629025" y="6629400"/>
            <a:ext cx="942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fld id="{99E401B2-3616-4329-85AC-12F75AE9425F}" type="datetime8">
              <a:rPr lang="en-GB"/>
              <a:pPr/>
              <a:t>30/09/2014 06:26</a:t>
            </a:fld>
            <a:endParaRPr lang="en-GB"/>
          </a:p>
        </p:txBody>
      </p:sp>
      <p:sp>
        <p:nvSpPr>
          <p:cNvPr id="1029" name="Rectangle 5"/>
          <p:cNvSpPr>
            <a:spLocks noGrp="1" noChangeArrowheads="1"/>
          </p:cNvSpPr>
          <p:nvPr>
            <p:ph type="ftr" sz="quarter" idx="3"/>
          </p:nvPr>
        </p:nvSpPr>
        <p:spPr bwMode="auto">
          <a:xfrm>
            <a:off x="4572000" y="6632575"/>
            <a:ext cx="2166938"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00">
                <a:solidFill>
                  <a:schemeClr val="bg1"/>
                </a:solidFill>
              </a:defRPr>
            </a:lvl1pPr>
          </a:lstStyle>
          <a:p>
            <a:r>
              <a:rPr lang="en-GB"/>
              <a:t>© ZSL / author  </a:t>
            </a:r>
          </a:p>
        </p:txBody>
      </p:sp>
      <p:sp>
        <p:nvSpPr>
          <p:cNvPr id="1030" name="Rectangle 6"/>
          <p:cNvSpPr>
            <a:spLocks noGrp="1" noChangeArrowheads="1"/>
          </p:cNvSpPr>
          <p:nvPr>
            <p:ph type="sldNum" sz="quarter" idx="4"/>
          </p:nvPr>
        </p:nvSpPr>
        <p:spPr bwMode="auto">
          <a:xfrm>
            <a:off x="2813050" y="6632575"/>
            <a:ext cx="817563"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00">
                <a:solidFill>
                  <a:schemeClr val="bg1"/>
                </a:solidFill>
              </a:defRPr>
            </a:lvl1pPr>
          </a:lstStyle>
          <a:p>
            <a:r>
              <a:rPr lang="en-GB"/>
              <a:t>Slide </a:t>
            </a:r>
            <a:fld id="{1491FFEF-5CA4-4572-8FCD-9EDA2E09EE10}" type="slidenum">
              <a:rPr lang="en-GB"/>
              <a:pPr/>
              <a:t>‹#›</a:t>
            </a:fld>
            <a:endParaRPr lang="en-GB"/>
          </a:p>
        </p:txBody>
      </p:sp>
      <p:pic>
        <p:nvPicPr>
          <p:cNvPr id="1037" name="Picture 13" descr="C:\My Documents\ZSL\NewJPGs\smallblacklogo.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black">
          <a:xfrm>
            <a:off x="7313613" y="269875"/>
            <a:ext cx="1685925" cy="9334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lnSpc>
          <a:spcPct val="90000"/>
        </a:lnSpc>
        <a:spcBef>
          <a:spcPct val="0"/>
        </a:spcBef>
        <a:spcAft>
          <a:spcPct val="0"/>
        </a:spcAft>
        <a:defRPr sz="3000">
          <a:solidFill>
            <a:srgbClr val="FFFFFF"/>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Arial" charset="0"/>
        </a:defRPr>
      </a:lvl2pPr>
      <a:lvl3pPr algn="l" rtl="0" eaLnBrk="0" fontAlgn="base" hangingPunct="0">
        <a:lnSpc>
          <a:spcPct val="90000"/>
        </a:lnSpc>
        <a:spcBef>
          <a:spcPct val="0"/>
        </a:spcBef>
        <a:spcAft>
          <a:spcPct val="0"/>
        </a:spcAft>
        <a:defRPr sz="3000">
          <a:solidFill>
            <a:srgbClr val="FFFFFF"/>
          </a:solidFill>
          <a:latin typeface="Arial" charset="0"/>
        </a:defRPr>
      </a:lvl3pPr>
      <a:lvl4pPr algn="l" rtl="0" eaLnBrk="0" fontAlgn="base" hangingPunct="0">
        <a:lnSpc>
          <a:spcPct val="90000"/>
        </a:lnSpc>
        <a:spcBef>
          <a:spcPct val="0"/>
        </a:spcBef>
        <a:spcAft>
          <a:spcPct val="0"/>
        </a:spcAft>
        <a:defRPr sz="3000">
          <a:solidFill>
            <a:srgbClr val="FFFFFF"/>
          </a:solidFill>
          <a:latin typeface="Arial" charset="0"/>
        </a:defRPr>
      </a:lvl4pPr>
      <a:lvl5pPr algn="l" rtl="0" eaLnBrk="0" fontAlgn="base" hangingPunct="0">
        <a:lnSpc>
          <a:spcPct val="90000"/>
        </a:lnSpc>
        <a:spcBef>
          <a:spcPct val="0"/>
        </a:spcBef>
        <a:spcAft>
          <a:spcPct val="0"/>
        </a:spcAft>
        <a:defRPr sz="3000">
          <a:solidFill>
            <a:srgbClr val="FFFFFF"/>
          </a:solidFill>
          <a:latin typeface="Arial" charset="0"/>
        </a:defRPr>
      </a:lvl5pPr>
      <a:lvl6pPr marL="457200" algn="l" rtl="0" eaLnBrk="0" fontAlgn="base" hangingPunct="0">
        <a:lnSpc>
          <a:spcPct val="90000"/>
        </a:lnSpc>
        <a:spcBef>
          <a:spcPct val="0"/>
        </a:spcBef>
        <a:spcAft>
          <a:spcPct val="0"/>
        </a:spcAft>
        <a:defRPr sz="3000">
          <a:solidFill>
            <a:srgbClr val="FFFFFF"/>
          </a:solidFill>
          <a:latin typeface="Arial" charset="0"/>
        </a:defRPr>
      </a:lvl6pPr>
      <a:lvl7pPr marL="914400" algn="l" rtl="0" eaLnBrk="0" fontAlgn="base" hangingPunct="0">
        <a:lnSpc>
          <a:spcPct val="90000"/>
        </a:lnSpc>
        <a:spcBef>
          <a:spcPct val="0"/>
        </a:spcBef>
        <a:spcAft>
          <a:spcPct val="0"/>
        </a:spcAft>
        <a:defRPr sz="3000">
          <a:solidFill>
            <a:srgbClr val="FFFFFF"/>
          </a:solidFill>
          <a:latin typeface="Arial" charset="0"/>
        </a:defRPr>
      </a:lvl7pPr>
      <a:lvl8pPr marL="1371600" algn="l" rtl="0" eaLnBrk="0" fontAlgn="base" hangingPunct="0">
        <a:lnSpc>
          <a:spcPct val="90000"/>
        </a:lnSpc>
        <a:spcBef>
          <a:spcPct val="0"/>
        </a:spcBef>
        <a:spcAft>
          <a:spcPct val="0"/>
        </a:spcAft>
        <a:defRPr sz="3000">
          <a:solidFill>
            <a:srgbClr val="FFFFFF"/>
          </a:solidFill>
          <a:latin typeface="Arial" charset="0"/>
        </a:defRPr>
      </a:lvl8pPr>
      <a:lvl9pPr marL="1828800" algn="l" rtl="0" eaLnBrk="0" fontAlgn="base" hangingPunct="0">
        <a:lnSpc>
          <a:spcPct val="90000"/>
        </a:lnSpc>
        <a:spcBef>
          <a:spcPct val="0"/>
        </a:spcBef>
        <a:spcAft>
          <a:spcPct val="0"/>
        </a:spcAft>
        <a:defRPr sz="3000">
          <a:solidFill>
            <a:srgbClr val="FFFFFF"/>
          </a:solidFill>
          <a:latin typeface="Arial" charset="0"/>
        </a:defRPr>
      </a:lvl9pPr>
    </p:titleStyle>
    <p:bodyStyle>
      <a:lvl1pPr marL="188913" indent="-188913" algn="l" rtl="0" eaLnBrk="0" fontAlgn="base" hangingPunct="0">
        <a:spcBef>
          <a:spcPct val="0"/>
        </a:spcBef>
        <a:spcAft>
          <a:spcPct val="35000"/>
        </a:spcAft>
        <a:buClr>
          <a:schemeClr val="bg2"/>
        </a:buClr>
        <a:buSzPct val="110000"/>
        <a:buChar char="•"/>
        <a:defRPr sz="2400">
          <a:solidFill>
            <a:schemeClr val="tx1"/>
          </a:solidFill>
          <a:latin typeface="+mn-lt"/>
          <a:ea typeface="+mn-ea"/>
          <a:cs typeface="+mn-cs"/>
        </a:defRPr>
      </a:lvl1pPr>
      <a:lvl2pPr marL="574675" indent="-195263" algn="l" rtl="0" eaLnBrk="0" fontAlgn="base" hangingPunct="0">
        <a:spcBef>
          <a:spcPct val="0"/>
        </a:spcBef>
        <a:spcAft>
          <a:spcPct val="35000"/>
        </a:spcAft>
        <a:buClr>
          <a:schemeClr val="bg2"/>
        </a:buClr>
        <a:buSzPct val="110000"/>
        <a:buChar char="–"/>
        <a:defRPr sz="2400">
          <a:solidFill>
            <a:schemeClr val="tx1"/>
          </a:solidFill>
          <a:latin typeface="+mn-lt"/>
        </a:defRPr>
      </a:lvl2pPr>
      <a:lvl3pPr marL="952500" indent="-187325" algn="l" rtl="0" eaLnBrk="0" fontAlgn="base" hangingPunct="0">
        <a:spcBef>
          <a:spcPct val="0"/>
        </a:spcBef>
        <a:spcAft>
          <a:spcPct val="35000"/>
        </a:spcAft>
        <a:buClr>
          <a:schemeClr val="bg2"/>
        </a:buClr>
        <a:buSzPct val="110000"/>
        <a:buFont typeface="Wingdings" pitchFamily="2" charset="2"/>
        <a:buChar char="§"/>
        <a:defRPr sz="2400">
          <a:solidFill>
            <a:schemeClr val="tx1"/>
          </a:solidFill>
          <a:latin typeface="+mn-lt"/>
        </a:defRPr>
      </a:lvl3pPr>
      <a:lvl4pPr marL="1330325" indent="-187325" algn="l" rtl="0" eaLnBrk="0" fontAlgn="base" hangingPunct="0">
        <a:spcBef>
          <a:spcPct val="0"/>
        </a:spcBef>
        <a:spcAft>
          <a:spcPct val="35000"/>
        </a:spcAft>
        <a:buClr>
          <a:schemeClr val="bg2"/>
        </a:buClr>
        <a:buSzPct val="110000"/>
        <a:buChar char="–"/>
        <a:defRPr sz="2400">
          <a:solidFill>
            <a:schemeClr val="tx1"/>
          </a:solidFill>
          <a:latin typeface="+mn-lt"/>
        </a:defRPr>
      </a:lvl4pPr>
      <a:lvl5pPr marL="1716088" indent="-188913" algn="l" rtl="0" eaLnBrk="0" fontAlgn="base" hangingPunct="0">
        <a:spcBef>
          <a:spcPct val="0"/>
        </a:spcBef>
        <a:spcAft>
          <a:spcPct val="35000"/>
        </a:spcAft>
        <a:buClr>
          <a:schemeClr val="bg2"/>
        </a:buClr>
        <a:buSzPct val="110000"/>
        <a:buChar char="•"/>
        <a:defRPr sz="2400">
          <a:solidFill>
            <a:schemeClr val="tx1"/>
          </a:solidFill>
          <a:latin typeface="+mn-lt"/>
        </a:defRPr>
      </a:lvl5pPr>
      <a:lvl6pPr marL="2173288" indent="-188913" algn="l" rtl="0" eaLnBrk="0" fontAlgn="base" hangingPunct="0">
        <a:spcBef>
          <a:spcPct val="0"/>
        </a:spcBef>
        <a:spcAft>
          <a:spcPct val="35000"/>
        </a:spcAft>
        <a:buClr>
          <a:schemeClr val="bg2"/>
        </a:buClr>
        <a:buSzPct val="110000"/>
        <a:buChar char="•"/>
        <a:defRPr sz="2400">
          <a:solidFill>
            <a:schemeClr val="tx1"/>
          </a:solidFill>
          <a:latin typeface="+mn-lt"/>
        </a:defRPr>
      </a:lvl6pPr>
      <a:lvl7pPr marL="2630488" indent="-188913" algn="l" rtl="0" eaLnBrk="0" fontAlgn="base" hangingPunct="0">
        <a:spcBef>
          <a:spcPct val="0"/>
        </a:spcBef>
        <a:spcAft>
          <a:spcPct val="35000"/>
        </a:spcAft>
        <a:buClr>
          <a:schemeClr val="bg2"/>
        </a:buClr>
        <a:buSzPct val="110000"/>
        <a:buChar char="•"/>
        <a:defRPr sz="2400">
          <a:solidFill>
            <a:schemeClr val="tx1"/>
          </a:solidFill>
          <a:latin typeface="+mn-lt"/>
        </a:defRPr>
      </a:lvl7pPr>
      <a:lvl8pPr marL="3087688" indent="-188913" algn="l" rtl="0" eaLnBrk="0" fontAlgn="base" hangingPunct="0">
        <a:spcBef>
          <a:spcPct val="0"/>
        </a:spcBef>
        <a:spcAft>
          <a:spcPct val="35000"/>
        </a:spcAft>
        <a:buClr>
          <a:schemeClr val="bg2"/>
        </a:buClr>
        <a:buSzPct val="110000"/>
        <a:buChar char="•"/>
        <a:defRPr sz="2400">
          <a:solidFill>
            <a:schemeClr val="tx1"/>
          </a:solidFill>
          <a:latin typeface="+mn-lt"/>
        </a:defRPr>
      </a:lvl8pPr>
      <a:lvl9pPr marL="3544888" indent="-188913" algn="l" rtl="0" eaLnBrk="0" fontAlgn="base" hangingPunct="0">
        <a:spcBef>
          <a:spcPct val="0"/>
        </a:spcBef>
        <a:spcAft>
          <a:spcPct val="35000"/>
        </a:spcAft>
        <a:buClr>
          <a:schemeClr val="bg2"/>
        </a:buClr>
        <a:buSzPct val="11000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3.jpe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15.jpeg"/><Relationship Id="rId5" Type="http://schemas.openxmlformats.org/officeDocument/2006/relationships/image" Target="../media/image12.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gif"/><Relationship Id="rId3" Type="http://schemas.openxmlformats.org/officeDocument/2006/relationships/image" Target="../media/image41.wmf"/><Relationship Id="rId7" Type="http://schemas.openxmlformats.org/officeDocument/2006/relationships/image" Target="../media/image45.wmf"/><Relationship Id="rId12" Type="http://schemas.openxmlformats.org/officeDocument/2006/relationships/image" Target="../media/image50.gif"/><Relationship Id="rId17" Type="http://schemas.openxmlformats.org/officeDocument/2006/relationships/image" Target="../media/image55.jpeg"/><Relationship Id="rId2" Type="http://schemas.openxmlformats.org/officeDocument/2006/relationships/notesSlide" Target="../notesSlides/notesSlide16.xml"/><Relationship Id="rId16"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4.wmf"/><Relationship Id="rId11" Type="http://schemas.openxmlformats.org/officeDocument/2006/relationships/image" Target="../media/image49.gif"/><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TIF"/><Relationship Id="rId9" Type="http://schemas.openxmlformats.org/officeDocument/2006/relationships/image" Target="../media/image47.png"/><Relationship Id="rId1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t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jpg"/><Relationship Id="rId18" Type="http://schemas.openxmlformats.org/officeDocument/2006/relationships/image" Target="../media/image93.jpg"/><Relationship Id="rId26" Type="http://schemas.openxmlformats.org/officeDocument/2006/relationships/image" Target="../media/image101.jpg"/><Relationship Id="rId3" Type="http://schemas.openxmlformats.org/officeDocument/2006/relationships/image" Target="../media/image78.gif"/><Relationship Id="rId21" Type="http://schemas.openxmlformats.org/officeDocument/2006/relationships/image" Target="../media/image96.jpg"/><Relationship Id="rId7" Type="http://schemas.openxmlformats.org/officeDocument/2006/relationships/image" Target="../media/image82.jpg"/><Relationship Id="rId12" Type="http://schemas.openxmlformats.org/officeDocument/2006/relationships/image" Target="../media/image87.jpg"/><Relationship Id="rId17" Type="http://schemas.openxmlformats.org/officeDocument/2006/relationships/image" Target="../media/image92.jpg"/><Relationship Id="rId25" Type="http://schemas.openxmlformats.org/officeDocument/2006/relationships/image" Target="../media/image100.gif"/><Relationship Id="rId2" Type="http://schemas.openxmlformats.org/officeDocument/2006/relationships/image" Target="../media/image77.jpeg"/><Relationship Id="rId16" Type="http://schemas.openxmlformats.org/officeDocument/2006/relationships/image" Target="../media/image91.gif"/><Relationship Id="rId20" Type="http://schemas.openxmlformats.org/officeDocument/2006/relationships/image" Target="../media/image95.gif"/><Relationship Id="rId1" Type="http://schemas.openxmlformats.org/officeDocument/2006/relationships/slideLayout" Target="../slideLayouts/slideLayout2.xml"/><Relationship Id="rId6" Type="http://schemas.openxmlformats.org/officeDocument/2006/relationships/image" Target="../media/image81.jpg"/><Relationship Id="rId11" Type="http://schemas.openxmlformats.org/officeDocument/2006/relationships/image" Target="../media/image86.jpg"/><Relationship Id="rId24" Type="http://schemas.openxmlformats.org/officeDocument/2006/relationships/image" Target="../media/image99.jpg"/><Relationship Id="rId5" Type="http://schemas.openxmlformats.org/officeDocument/2006/relationships/image" Target="../media/image80.gif"/><Relationship Id="rId15" Type="http://schemas.openxmlformats.org/officeDocument/2006/relationships/image" Target="../media/image90.gif"/><Relationship Id="rId23" Type="http://schemas.openxmlformats.org/officeDocument/2006/relationships/image" Target="../media/image98.gif"/><Relationship Id="rId10" Type="http://schemas.openxmlformats.org/officeDocument/2006/relationships/image" Target="../media/image85.png"/><Relationship Id="rId19" Type="http://schemas.openxmlformats.org/officeDocument/2006/relationships/image" Target="../media/image94.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11076" y="3280619"/>
            <a:ext cx="864096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eaLnBrk="0" fontAlgn="base" hangingPunct="0">
              <a:spcBef>
                <a:spcPct val="0"/>
              </a:spcBef>
              <a:spcAft>
                <a:spcPct val="35000"/>
              </a:spcAft>
              <a:buClr>
                <a:schemeClr val="bg2"/>
              </a:buClr>
              <a:buSzPct val="110000"/>
              <a:buFontTx/>
              <a:buNone/>
              <a:defRPr sz="2400">
                <a:solidFill>
                  <a:schemeClr val="tx1"/>
                </a:solidFill>
                <a:latin typeface="+mn-lt"/>
                <a:ea typeface="+mn-ea"/>
                <a:cs typeface="+mn-cs"/>
              </a:defRPr>
            </a:lvl1pPr>
            <a:lvl2pPr marL="574675" indent="-195263" algn="l" rtl="0" eaLnBrk="0" fontAlgn="base" hangingPunct="0">
              <a:spcBef>
                <a:spcPct val="0"/>
              </a:spcBef>
              <a:spcAft>
                <a:spcPct val="35000"/>
              </a:spcAft>
              <a:buClr>
                <a:schemeClr val="bg2"/>
              </a:buClr>
              <a:buSzPct val="110000"/>
              <a:buChar char="–"/>
              <a:defRPr sz="2400">
                <a:solidFill>
                  <a:schemeClr val="tx1"/>
                </a:solidFill>
                <a:latin typeface="+mn-lt"/>
              </a:defRPr>
            </a:lvl2pPr>
            <a:lvl3pPr marL="952500" indent="-187325" algn="l" rtl="0" eaLnBrk="0" fontAlgn="base" hangingPunct="0">
              <a:spcBef>
                <a:spcPct val="0"/>
              </a:spcBef>
              <a:spcAft>
                <a:spcPct val="35000"/>
              </a:spcAft>
              <a:buClr>
                <a:schemeClr val="bg2"/>
              </a:buClr>
              <a:buSzPct val="110000"/>
              <a:buFont typeface="Wingdings" pitchFamily="2" charset="2"/>
              <a:buChar char="§"/>
              <a:defRPr sz="2400">
                <a:solidFill>
                  <a:schemeClr val="tx1"/>
                </a:solidFill>
                <a:latin typeface="+mn-lt"/>
              </a:defRPr>
            </a:lvl3pPr>
            <a:lvl4pPr marL="1330325" indent="-187325" algn="l" rtl="0" eaLnBrk="0" fontAlgn="base" hangingPunct="0">
              <a:spcBef>
                <a:spcPct val="0"/>
              </a:spcBef>
              <a:spcAft>
                <a:spcPct val="35000"/>
              </a:spcAft>
              <a:buClr>
                <a:schemeClr val="bg2"/>
              </a:buClr>
              <a:buSzPct val="110000"/>
              <a:buChar char="–"/>
              <a:defRPr sz="2400">
                <a:solidFill>
                  <a:schemeClr val="tx1"/>
                </a:solidFill>
                <a:latin typeface="+mn-lt"/>
              </a:defRPr>
            </a:lvl4pPr>
            <a:lvl5pPr marL="1716088" indent="-188913" algn="l" rtl="0" eaLnBrk="0" fontAlgn="base" hangingPunct="0">
              <a:spcBef>
                <a:spcPct val="0"/>
              </a:spcBef>
              <a:spcAft>
                <a:spcPct val="35000"/>
              </a:spcAft>
              <a:buClr>
                <a:schemeClr val="bg2"/>
              </a:buClr>
              <a:buSzPct val="110000"/>
              <a:buChar char="•"/>
              <a:defRPr sz="2400">
                <a:solidFill>
                  <a:schemeClr val="tx1"/>
                </a:solidFill>
                <a:latin typeface="+mn-lt"/>
              </a:defRPr>
            </a:lvl5pPr>
            <a:lvl6pPr marL="2173288" indent="-188913" algn="l" rtl="0" eaLnBrk="0" fontAlgn="base" hangingPunct="0">
              <a:spcBef>
                <a:spcPct val="0"/>
              </a:spcBef>
              <a:spcAft>
                <a:spcPct val="35000"/>
              </a:spcAft>
              <a:buClr>
                <a:schemeClr val="bg2"/>
              </a:buClr>
              <a:buSzPct val="110000"/>
              <a:buChar char="•"/>
              <a:defRPr sz="2400">
                <a:solidFill>
                  <a:schemeClr val="tx1"/>
                </a:solidFill>
                <a:latin typeface="+mn-lt"/>
              </a:defRPr>
            </a:lvl6pPr>
            <a:lvl7pPr marL="2630488" indent="-188913" algn="l" rtl="0" eaLnBrk="0" fontAlgn="base" hangingPunct="0">
              <a:spcBef>
                <a:spcPct val="0"/>
              </a:spcBef>
              <a:spcAft>
                <a:spcPct val="35000"/>
              </a:spcAft>
              <a:buClr>
                <a:schemeClr val="bg2"/>
              </a:buClr>
              <a:buSzPct val="110000"/>
              <a:buChar char="•"/>
              <a:defRPr sz="2400">
                <a:solidFill>
                  <a:schemeClr val="tx1"/>
                </a:solidFill>
                <a:latin typeface="+mn-lt"/>
              </a:defRPr>
            </a:lvl7pPr>
            <a:lvl8pPr marL="3087688" indent="-188913" algn="l" rtl="0" eaLnBrk="0" fontAlgn="base" hangingPunct="0">
              <a:spcBef>
                <a:spcPct val="0"/>
              </a:spcBef>
              <a:spcAft>
                <a:spcPct val="35000"/>
              </a:spcAft>
              <a:buClr>
                <a:schemeClr val="bg2"/>
              </a:buClr>
              <a:buSzPct val="110000"/>
              <a:buChar char="•"/>
              <a:defRPr sz="2400">
                <a:solidFill>
                  <a:schemeClr val="tx1"/>
                </a:solidFill>
                <a:latin typeface="+mn-lt"/>
              </a:defRPr>
            </a:lvl8pPr>
            <a:lvl9pPr marL="3544888" indent="-188913" algn="l" rtl="0" eaLnBrk="0" fontAlgn="base" hangingPunct="0">
              <a:spcBef>
                <a:spcPct val="0"/>
              </a:spcBef>
              <a:spcAft>
                <a:spcPct val="35000"/>
              </a:spcAft>
              <a:buClr>
                <a:schemeClr val="bg2"/>
              </a:buClr>
              <a:buSzPct val="110000"/>
              <a:buChar char="•"/>
              <a:defRPr sz="2400">
                <a:solidFill>
                  <a:schemeClr val="tx1"/>
                </a:solidFill>
                <a:latin typeface="+mn-lt"/>
              </a:defRPr>
            </a:lvl9pPr>
          </a:lstStyle>
          <a:p>
            <a:pPr>
              <a:lnSpc>
                <a:spcPct val="80000"/>
              </a:lnSpc>
            </a:pPr>
            <a:r>
              <a:rPr lang="en-GB" altLang="en-US" dirty="0"/>
              <a:t>Monika Böhm</a:t>
            </a:r>
          </a:p>
          <a:p>
            <a:pPr>
              <a:lnSpc>
                <a:spcPct val="80000"/>
              </a:lnSpc>
            </a:pPr>
            <a:endParaRPr lang="en-GB" altLang="en-US" sz="1400" dirty="0"/>
          </a:p>
          <a:p>
            <a:pPr>
              <a:lnSpc>
                <a:spcPct val="80000"/>
              </a:lnSpc>
            </a:pPr>
            <a:r>
              <a:rPr lang="en-GB" altLang="en-US" sz="2200" dirty="0"/>
              <a:t>Indicators &amp; Assessments Unit</a:t>
            </a:r>
          </a:p>
          <a:p>
            <a:pPr>
              <a:lnSpc>
                <a:spcPct val="80000"/>
              </a:lnSpc>
            </a:pPr>
            <a:r>
              <a:rPr lang="en-GB" altLang="en-US" sz="2200" dirty="0"/>
              <a:t>www.nationalredlist.org</a:t>
            </a:r>
          </a:p>
          <a:p>
            <a:pPr>
              <a:lnSpc>
                <a:spcPct val="80000"/>
              </a:lnSpc>
            </a:pPr>
            <a:r>
              <a:rPr lang="en-GB" altLang="en-US" sz="1600" dirty="0"/>
              <a:t>monika.bohm@ioz.ac.uk</a:t>
            </a:r>
          </a:p>
        </p:txBody>
      </p:sp>
      <p:sp>
        <p:nvSpPr>
          <p:cNvPr id="10" name="Rectangle 2"/>
          <p:cNvSpPr txBox="1">
            <a:spLocks noChangeArrowheads="1"/>
          </p:cNvSpPr>
          <p:nvPr/>
        </p:nvSpPr>
        <p:spPr bwMode="auto">
          <a:xfrm>
            <a:off x="167060" y="1203065"/>
            <a:ext cx="8784976" cy="58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600">
                <a:solidFill>
                  <a:schemeClr val="tx2"/>
                </a:solidFill>
                <a:latin typeface="+mj-lt"/>
                <a:ea typeface="+mj-ea"/>
                <a:cs typeface="+mj-cs"/>
              </a:defRPr>
            </a:lvl1pPr>
            <a:lvl2pPr algn="l" rtl="0" eaLnBrk="0" fontAlgn="base" hangingPunct="0">
              <a:lnSpc>
                <a:spcPct val="90000"/>
              </a:lnSpc>
              <a:spcBef>
                <a:spcPct val="0"/>
              </a:spcBef>
              <a:spcAft>
                <a:spcPct val="0"/>
              </a:spcAft>
              <a:defRPr sz="3000">
                <a:solidFill>
                  <a:srgbClr val="FFFFFF"/>
                </a:solidFill>
                <a:latin typeface="Arial" charset="0"/>
              </a:defRPr>
            </a:lvl2pPr>
            <a:lvl3pPr algn="l" rtl="0" eaLnBrk="0" fontAlgn="base" hangingPunct="0">
              <a:lnSpc>
                <a:spcPct val="90000"/>
              </a:lnSpc>
              <a:spcBef>
                <a:spcPct val="0"/>
              </a:spcBef>
              <a:spcAft>
                <a:spcPct val="0"/>
              </a:spcAft>
              <a:defRPr sz="3000">
                <a:solidFill>
                  <a:srgbClr val="FFFFFF"/>
                </a:solidFill>
                <a:latin typeface="Arial" charset="0"/>
              </a:defRPr>
            </a:lvl3pPr>
            <a:lvl4pPr algn="l" rtl="0" eaLnBrk="0" fontAlgn="base" hangingPunct="0">
              <a:lnSpc>
                <a:spcPct val="90000"/>
              </a:lnSpc>
              <a:spcBef>
                <a:spcPct val="0"/>
              </a:spcBef>
              <a:spcAft>
                <a:spcPct val="0"/>
              </a:spcAft>
              <a:defRPr sz="3000">
                <a:solidFill>
                  <a:srgbClr val="FFFFFF"/>
                </a:solidFill>
                <a:latin typeface="Arial" charset="0"/>
              </a:defRPr>
            </a:lvl4pPr>
            <a:lvl5pPr algn="l" rtl="0" eaLnBrk="0" fontAlgn="base" hangingPunct="0">
              <a:lnSpc>
                <a:spcPct val="90000"/>
              </a:lnSpc>
              <a:spcBef>
                <a:spcPct val="0"/>
              </a:spcBef>
              <a:spcAft>
                <a:spcPct val="0"/>
              </a:spcAft>
              <a:defRPr sz="3000">
                <a:solidFill>
                  <a:srgbClr val="FFFFFF"/>
                </a:solidFill>
                <a:latin typeface="Arial" charset="0"/>
              </a:defRPr>
            </a:lvl5pPr>
            <a:lvl6pPr marL="457200" algn="l" rtl="0" eaLnBrk="0" fontAlgn="base" hangingPunct="0">
              <a:lnSpc>
                <a:spcPct val="90000"/>
              </a:lnSpc>
              <a:spcBef>
                <a:spcPct val="0"/>
              </a:spcBef>
              <a:spcAft>
                <a:spcPct val="0"/>
              </a:spcAft>
              <a:defRPr sz="3000">
                <a:solidFill>
                  <a:srgbClr val="FFFFFF"/>
                </a:solidFill>
                <a:latin typeface="Arial" charset="0"/>
              </a:defRPr>
            </a:lvl6pPr>
            <a:lvl7pPr marL="914400" algn="l" rtl="0" eaLnBrk="0" fontAlgn="base" hangingPunct="0">
              <a:lnSpc>
                <a:spcPct val="90000"/>
              </a:lnSpc>
              <a:spcBef>
                <a:spcPct val="0"/>
              </a:spcBef>
              <a:spcAft>
                <a:spcPct val="0"/>
              </a:spcAft>
              <a:defRPr sz="3000">
                <a:solidFill>
                  <a:srgbClr val="FFFFFF"/>
                </a:solidFill>
                <a:latin typeface="Arial" charset="0"/>
              </a:defRPr>
            </a:lvl7pPr>
            <a:lvl8pPr marL="1371600" algn="l" rtl="0" eaLnBrk="0" fontAlgn="base" hangingPunct="0">
              <a:lnSpc>
                <a:spcPct val="90000"/>
              </a:lnSpc>
              <a:spcBef>
                <a:spcPct val="0"/>
              </a:spcBef>
              <a:spcAft>
                <a:spcPct val="0"/>
              </a:spcAft>
              <a:defRPr sz="3000">
                <a:solidFill>
                  <a:srgbClr val="FFFFFF"/>
                </a:solidFill>
                <a:latin typeface="Arial" charset="0"/>
              </a:defRPr>
            </a:lvl8pPr>
            <a:lvl9pPr marL="1828800" algn="l" rtl="0" eaLnBrk="0" fontAlgn="base" hangingPunct="0">
              <a:lnSpc>
                <a:spcPct val="90000"/>
              </a:lnSpc>
              <a:spcBef>
                <a:spcPct val="0"/>
              </a:spcBef>
              <a:spcAft>
                <a:spcPct val="0"/>
              </a:spcAft>
              <a:defRPr sz="3000">
                <a:solidFill>
                  <a:srgbClr val="FFFFFF"/>
                </a:solidFill>
                <a:latin typeface="Arial" charset="0"/>
              </a:defRPr>
            </a:lvl9pPr>
          </a:lstStyle>
          <a:p>
            <a:pPr algn="ctr">
              <a:lnSpc>
                <a:spcPct val="100000"/>
              </a:lnSpc>
            </a:pPr>
            <a:r>
              <a:rPr lang="en-GB" sz="3000" b="1" dirty="0"/>
              <a:t>The importance of Regional Red Lists for conservation: </a:t>
            </a:r>
            <a:br>
              <a:rPr lang="en-GB" sz="3000" b="1" dirty="0"/>
            </a:br>
            <a:r>
              <a:rPr lang="en-GB" sz="3000" b="1" dirty="0"/>
              <a:t>from assessments to action</a:t>
            </a:r>
            <a:endParaRPr lang="en-GB" sz="3000" b="1" kern="0" dirty="0">
              <a:solidFill>
                <a:srgbClr val="FFFFFF"/>
              </a:solidFill>
            </a:endParaRPr>
          </a:p>
        </p:txBody>
      </p:sp>
      <p:pic>
        <p:nvPicPr>
          <p:cNvPr id="14" name="Picture 25" descr="IU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360" y="3722166"/>
            <a:ext cx="1081088" cy="10493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399" y="3717032"/>
            <a:ext cx="1098252" cy="1098252"/>
          </a:xfrm>
          <a:prstGeom prst="rect">
            <a:avLst/>
          </a:prstGeom>
        </p:spPr>
      </p:pic>
      <p:pic>
        <p:nvPicPr>
          <p:cNvPr id="16" name="Picture 20" descr="Lyriocephalus_scutatus_Ruchira_Somaweera (960 x 6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1844824"/>
            <a:ext cx="1800225" cy="11699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IMG_1058 (855 x 6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613" y="1844824"/>
            <a:ext cx="15843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3" descr="gymnosperm_Aljos Farjon_Kew (1194 x 77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950" y="1844824"/>
            <a:ext cx="1871663"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8" descr="sea f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825" y="1844824"/>
            <a:ext cx="208915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 descr="Platycypha caligata, 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938" y="1844824"/>
            <a:ext cx="1728787" cy="1147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IUCN Red List</a:t>
            </a:r>
            <a:endParaRPr lang="en-GB" dirty="0"/>
          </a:p>
        </p:txBody>
      </p:sp>
      <p:pic>
        <p:nvPicPr>
          <p:cNvPr id="4" name="Picture 8" descr="Platycypha caligata, 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83806"/>
            <a:ext cx="1728787" cy="1147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gymnosperm_Aljos Farjon_Kew (1194 x 77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1408" y="3383806"/>
            <a:ext cx="1871662" cy="12176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ea f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608" y="4607768"/>
            <a:ext cx="2303462" cy="1152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Redlist_en_front_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635995" y="3383806"/>
            <a:ext cx="2054225" cy="2882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6" descr="IMG_1058 (855 x 64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7083" y="5403106"/>
            <a:ext cx="1944687" cy="1338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7" descr="baobab"/>
          <p:cNvPicPr>
            <a:picLocks noChangeAspect="1" noChangeArrowheads="1"/>
          </p:cNvPicPr>
          <p:nvPr/>
        </p:nvPicPr>
        <p:blipFill>
          <a:blip r:embed="rId8">
            <a:extLst>
              <a:ext uri="{28A0092B-C50C-407E-A947-70E740481C1C}">
                <a14:useLocalDpi xmlns:a14="http://schemas.microsoft.com/office/drawing/2010/main" val="0"/>
              </a:ext>
            </a:extLst>
          </a:blip>
          <a:srcRect b="10001"/>
          <a:stretch>
            <a:fillRect/>
          </a:stretch>
        </p:blipFill>
        <p:spPr bwMode="auto">
          <a:xfrm>
            <a:off x="1043608" y="4536331"/>
            <a:ext cx="1728787" cy="1203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IMG_1873 (1296 x 97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27933" y="5391993"/>
            <a:ext cx="1800225" cy="13493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6324" y="1340768"/>
            <a:ext cx="8424936" cy="1938992"/>
          </a:xfrm>
          <a:prstGeom prst="rect">
            <a:avLst/>
          </a:prstGeom>
        </p:spPr>
        <p:txBody>
          <a:bodyPr wrap="square">
            <a:spAutoFit/>
          </a:bodyPr>
          <a:lstStyle/>
          <a:p>
            <a:pPr marL="914400" lvl="1" indent="-457200">
              <a:buClr>
                <a:schemeClr val="bg2"/>
              </a:buClr>
              <a:buFont typeface="Arial" panose="020B0604020202020204" pitchFamily="34" charset="0"/>
              <a:buChar char="•"/>
            </a:pPr>
            <a:r>
              <a:rPr lang="en-US" dirty="0" smtClean="0"/>
              <a:t>most </a:t>
            </a:r>
            <a:r>
              <a:rPr lang="en-US" dirty="0"/>
              <a:t>comprehensive information source for </a:t>
            </a:r>
            <a:r>
              <a:rPr lang="en-US" u="sng" dirty="0"/>
              <a:t>extinction risk of species</a:t>
            </a:r>
            <a:endParaRPr lang="en-GB" altLang="en-US" u="sng" dirty="0" smtClean="0"/>
          </a:p>
          <a:p>
            <a:pPr marL="914400" lvl="1" indent="-457200">
              <a:buClr>
                <a:schemeClr val="bg2"/>
              </a:buClr>
              <a:buFont typeface="Arial" panose="020B0604020202020204" pitchFamily="34" charset="0"/>
              <a:buChar char="•"/>
            </a:pPr>
            <a:r>
              <a:rPr lang="en-GB" altLang="en-US" dirty="0" smtClean="0"/>
              <a:t>provides </a:t>
            </a:r>
            <a:r>
              <a:rPr lang="en-GB" altLang="en-US" dirty="0"/>
              <a:t>an </a:t>
            </a:r>
            <a:r>
              <a:rPr lang="en-GB" altLang="en-US" u="sng" dirty="0"/>
              <a:t>explicit, objective</a:t>
            </a:r>
            <a:r>
              <a:rPr lang="en-GB" altLang="en-US" dirty="0"/>
              <a:t> framework for the classification of the </a:t>
            </a:r>
            <a:r>
              <a:rPr lang="en-GB" altLang="en-US" u="sng" dirty="0"/>
              <a:t>broadest</a:t>
            </a:r>
            <a:r>
              <a:rPr lang="en-GB" altLang="en-US" dirty="0"/>
              <a:t> range of species according to their extinction risk</a:t>
            </a:r>
          </a:p>
        </p:txBody>
      </p:sp>
      <p:pic>
        <p:nvPicPr>
          <p:cNvPr id="14" name="Grafik 17" descr="IUCN Red LIst logo.jpg"/>
          <p:cNvPicPr>
            <a:picLocks noChangeAspect="1"/>
          </p:cNvPicPr>
          <p:nvPr/>
        </p:nvPicPr>
        <p:blipFill>
          <a:blip r:embed="rId10" cstate="print"/>
          <a:stretch>
            <a:fillRect/>
          </a:stretch>
        </p:blipFill>
        <p:spPr>
          <a:xfrm>
            <a:off x="7812360" y="5850769"/>
            <a:ext cx="1175669" cy="891233"/>
          </a:xfrm>
          <a:prstGeom prst="rect">
            <a:avLst/>
          </a:prstGeom>
        </p:spPr>
      </p:pic>
      <p:pic>
        <p:nvPicPr>
          <p:cNvPr id="15" name="Grafik 18" descr="IUCN logo.jpg"/>
          <p:cNvPicPr>
            <a:picLocks noChangeAspect="1"/>
          </p:cNvPicPr>
          <p:nvPr/>
        </p:nvPicPr>
        <p:blipFill>
          <a:blip r:embed="rId11" cstate="print"/>
          <a:stretch>
            <a:fillRect/>
          </a:stretch>
        </p:blipFill>
        <p:spPr>
          <a:xfrm>
            <a:off x="6948264" y="5850769"/>
            <a:ext cx="936104" cy="890599"/>
          </a:xfrm>
          <a:prstGeom prst="rect">
            <a:avLst/>
          </a:prstGeom>
        </p:spPr>
      </p:pic>
    </p:spTree>
    <p:extLst>
      <p:ext uri="{BB962C8B-B14F-4D97-AF65-F5344CB8AC3E}">
        <p14:creationId xmlns:p14="http://schemas.microsoft.com/office/powerpoint/2010/main" val="9097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IUCN Red List</a:t>
            </a:r>
            <a:endParaRPr lang="en-GB" dirty="0"/>
          </a:p>
        </p:txBody>
      </p:sp>
      <p:pic>
        <p:nvPicPr>
          <p:cNvPr id="4" name="Picture 3" descr="Home Page2"/>
          <p:cNvPicPr>
            <a:picLocks noGrp="1" noChangeAspect="1" noChangeArrowheads="1"/>
          </p:cNvPicPr>
          <p:nvPr/>
        </p:nvPicPr>
        <p:blipFill>
          <a:blip r:embed="rId3"/>
          <a:stretch>
            <a:fillRect/>
          </a:stretch>
        </p:blipFill>
        <p:spPr bwMode="auto">
          <a:xfrm>
            <a:off x="4911032" y="2703552"/>
            <a:ext cx="4152900" cy="3389744"/>
          </a:xfrm>
          <a:prstGeom prst="rect">
            <a:avLst/>
          </a:prstGeom>
          <a:noFill/>
          <a:ln w="3175">
            <a:solidFill>
              <a:schemeClr val="tx1"/>
            </a:solidFill>
            <a:miter lim="800000"/>
            <a:headEnd/>
            <a:tailEnd/>
          </a:ln>
        </p:spPr>
      </p:pic>
      <p:sp>
        <p:nvSpPr>
          <p:cNvPr id="5" name="Rectangle 4"/>
          <p:cNvSpPr>
            <a:spLocks noChangeArrowheads="1"/>
          </p:cNvSpPr>
          <p:nvPr/>
        </p:nvSpPr>
        <p:spPr bwMode="gray">
          <a:xfrm>
            <a:off x="80069" y="1406525"/>
            <a:ext cx="4756150" cy="4044950"/>
          </a:xfrm>
          <a:prstGeom prst="rect">
            <a:avLst/>
          </a:prstGeom>
          <a:noFill/>
          <a:ln w="9525">
            <a:noFill/>
            <a:miter lim="800000"/>
            <a:headEnd/>
            <a:tailEnd/>
          </a:ln>
        </p:spPr>
        <p:txBody>
          <a:bodyPr/>
          <a:lstStyle>
            <a:defPPr>
              <a:defRPr lang="en-GB"/>
            </a:defPPr>
            <a:lvl1pPr algn="ctr" rtl="0" fontAlgn="base">
              <a:spcBef>
                <a:spcPct val="0"/>
              </a:spcBef>
              <a:spcAft>
                <a:spcPct val="0"/>
              </a:spcAft>
              <a:defRPr sz="4000" kern="1200">
                <a:solidFill>
                  <a:schemeClr val="tx2"/>
                </a:solidFill>
                <a:latin typeface="Arial" charset="0"/>
                <a:ea typeface="+mn-ea"/>
                <a:cs typeface="+mn-cs"/>
              </a:defRPr>
            </a:lvl1pPr>
            <a:lvl2pPr marL="457200" algn="ctr" rtl="0" fontAlgn="base">
              <a:spcBef>
                <a:spcPct val="0"/>
              </a:spcBef>
              <a:spcAft>
                <a:spcPct val="0"/>
              </a:spcAft>
              <a:defRPr sz="4000" kern="1200">
                <a:solidFill>
                  <a:schemeClr val="tx2"/>
                </a:solidFill>
                <a:latin typeface="Arial" charset="0"/>
                <a:ea typeface="+mn-ea"/>
                <a:cs typeface="+mn-cs"/>
              </a:defRPr>
            </a:lvl2pPr>
            <a:lvl3pPr marL="914400" algn="ctr" rtl="0" fontAlgn="base">
              <a:spcBef>
                <a:spcPct val="0"/>
              </a:spcBef>
              <a:spcAft>
                <a:spcPct val="0"/>
              </a:spcAft>
              <a:defRPr sz="4000" kern="1200">
                <a:solidFill>
                  <a:schemeClr val="tx2"/>
                </a:solidFill>
                <a:latin typeface="Arial" charset="0"/>
                <a:ea typeface="+mn-ea"/>
                <a:cs typeface="+mn-cs"/>
              </a:defRPr>
            </a:lvl3pPr>
            <a:lvl4pPr marL="1371600" algn="ctr" rtl="0" fontAlgn="base">
              <a:spcBef>
                <a:spcPct val="0"/>
              </a:spcBef>
              <a:spcAft>
                <a:spcPct val="0"/>
              </a:spcAft>
              <a:defRPr sz="4000" kern="1200">
                <a:solidFill>
                  <a:schemeClr val="tx2"/>
                </a:solidFill>
                <a:latin typeface="Arial" charset="0"/>
                <a:ea typeface="+mn-ea"/>
                <a:cs typeface="+mn-cs"/>
              </a:defRPr>
            </a:lvl4pPr>
            <a:lvl5pPr marL="1828800" algn="ctr" rtl="0" fontAlgn="base">
              <a:spcBef>
                <a:spcPct val="0"/>
              </a:spcBef>
              <a:spcAft>
                <a:spcPct val="0"/>
              </a:spcAft>
              <a:defRPr sz="4000" kern="1200">
                <a:solidFill>
                  <a:schemeClr val="tx2"/>
                </a:solidFill>
                <a:latin typeface="Arial" charset="0"/>
                <a:ea typeface="+mn-ea"/>
                <a:cs typeface="+mn-cs"/>
              </a:defRPr>
            </a:lvl5pPr>
            <a:lvl6pPr marL="2286000" algn="l" defTabSz="914400" rtl="0" eaLnBrk="1" latinLnBrk="0" hangingPunct="1">
              <a:defRPr sz="4000" kern="1200">
                <a:solidFill>
                  <a:schemeClr val="tx2"/>
                </a:solidFill>
                <a:latin typeface="Arial" charset="0"/>
                <a:ea typeface="+mn-ea"/>
                <a:cs typeface="+mn-cs"/>
              </a:defRPr>
            </a:lvl6pPr>
            <a:lvl7pPr marL="2743200" algn="l" defTabSz="914400" rtl="0" eaLnBrk="1" latinLnBrk="0" hangingPunct="1">
              <a:defRPr sz="4000" kern="1200">
                <a:solidFill>
                  <a:schemeClr val="tx2"/>
                </a:solidFill>
                <a:latin typeface="Arial" charset="0"/>
                <a:ea typeface="+mn-ea"/>
                <a:cs typeface="+mn-cs"/>
              </a:defRPr>
            </a:lvl7pPr>
            <a:lvl8pPr marL="3200400" algn="l" defTabSz="914400" rtl="0" eaLnBrk="1" latinLnBrk="0" hangingPunct="1">
              <a:defRPr sz="4000" kern="1200">
                <a:solidFill>
                  <a:schemeClr val="tx2"/>
                </a:solidFill>
                <a:latin typeface="Arial" charset="0"/>
                <a:ea typeface="+mn-ea"/>
                <a:cs typeface="+mn-cs"/>
              </a:defRPr>
            </a:lvl8pPr>
            <a:lvl9pPr marL="3657600" algn="l" defTabSz="914400" rtl="0" eaLnBrk="1" latinLnBrk="0" hangingPunct="1">
              <a:defRPr sz="4000" kern="1200">
                <a:solidFill>
                  <a:schemeClr val="tx2"/>
                </a:solidFill>
                <a:latin typeface="Arial" charset="0"/>
                <a:ea typeface="+mn-ea"/>
                <a:cs typeface="+mn-cs"/>
              </a:defRPr>
            </a:lvl9pPr>
          </a:lstStyle>
          <a:p>
            <a:pPr marL="285750" indent="-285750" algn="l">
              <a:spcBef>
                <a:spcPct val="40000"/>
              </a:spcBef>
              <a:buClr>
                <a:srgbClr val="00B0F0"/>
              </a:buClr>
              <a:buFontTx/>
              <a:buChar char="•"/>
            </a:pPr>
            <a:r>
              <a:rPr lang="en-US" sz="2300" dirty="0" smtClean="0">
                <a:solidFill>
                  <a:schemeClr val="tx1"/>
                </a:solidFill>
                <a:cs typeface="Arial" pitchFamily="34" charset="0"/>
              </a:rPr>
              <a:t>Not just a list, but a compilation of the status of species at the global level:</a:t>
            </a:r>
          </a:p>
          <a:p>
            <a:pPr marL="742950" lvl="1" indent="-285750" algn="l">
              <a:spcBef>
                <a:spcPct val="40000"/>
              </a:spcBef>
              <a:buClr>
                <a:srgbClr val="00B0F0"/>
              </a:buClr>
              <a:buFontTx/>
              <a:buChar char="•"/>
            </a:pPr>
            <a:r>
              <a:rPr lang="en-GB" sz="2000" dirty="0">
                <a:solidFill>
                  <a:schemeClr val="tx1"/>
                </a:solidFill>
                <a:cs typeface="Arial" charset="0"/>
              </a:rPr>
              <a:t>threats (e.g. invasive species), ecological requirements, and conservation actions</a:t>
            </a:r>
            <a:endParaRPr lang="en-US" sz="2300" dirty="0" smtClean="0">
              <a:solidFill>
                <a:schemeClr val="tx1"/>
              </a:solidFill>
              <a:cs typeface="Arial" pitchFamily="34" charset="0"/>
            </a:endParaRPr>
          </a:p>
          <a:p>
            <a:pPr marL="285750" indent="-285750" algn="l">
              <a:spcBef>
                <a:spcPct val="40000"/>
              </a:spcBef>
              <a:buClr>
                <a:srgbClr val="00B0F0"/>
              </a:buClr>
              <a:buFontTx/>
              <a:buChar char="•"/>
            </a:pPr>
            <a:r>
              <a:rPr lang="en-US" sz="2300" dirty="0" smtClean="0">
                <a:solidFill>
                  <a:schemeClr val="tx1"/>
                </a:solidFill>
              </a:rPr>
              <a:t>Based on the best scientific information available</a:t>
            </a:r>
          </a:p>
          <a:p>
            <a:pPr marL="285750" indent="-285750" algn="l">
              <a:spcBef>
                <a:spcPct val="40000"/>
              </a:spcBef>
              <a:buClr>
                <a:srgbClr val="00B0F0"/>
              </a:buClr>
              <a:buFontTx/>
              <a:buChar char="•"/>
            </a:pPr>
            <a:r>
              <a:rPr lang="en-US" sz="2300" dirty="0" smtClean="0">
                <a:solidFill>
                  <a:schemeClr val="tx1"/>
                </a:solidFill>
              </a:rPr>
              <a:t>Widely used to inform and influence biodiversity conservation</a:t>
            </a:r>
          </a:p>
          <a:p>
            <a:pPr marL="285750" indent="-285750" algn="l">
              <a:spcBef>
                <a:spcPct val="40000"/>
              </a:spcBef>
              <a:buClr>
                <a:srgbClr val="00B0F0"/>
              </a:buClr>
              <a:buFontTx/>
              <a:buChar char="•"/>
            </a:pPr>
            <a:r>
              <a:rPr lang="en-US" sz="2300" dirty="0" smtClean="0">
                <a:solidFill>
                  <a:schemeClr val="tx1"/>
                </a:solidFill>
              </a:rPr>
              <a:t>Based on five criteria which are used to estimate extinction risk of species</a:t>
            </a:r>
            <a:endParaRPr lang="en-US" sz="2300" dirty="0">
              <a:solidFill>
                <a:schemeClr val="tx1"/>
              </a:solidFill>
            </a:endParaRPr>
          </a:p>
        </p:txBody>
      </p:sp>
      <p:pic>
        <p:nvPicPr>
          <p:cNvPr id="6" name="Grafik 17" descr="IUCN Red LIst logo.jpg"/>
          <p:cNvPicPr>
            <a:picLocks noChangeAspect="1"/>
          </p:cNvPicPr>
          <p:nvPr/>
        </p:nvPicPr>
        <p:blipFill>
          <a:blip r:embed="rId4" cstate="print"/>
          <a:stretch>
            <a:fillRect/>
          </a:stretch>
        </p:blipFill>
        <p:spPr>
          <a:xfrm>
            <a:off x="7812360" y="1406525"/>
            <a:ext cx="1175669" cy="891233"/>
          </a:xfrm>
          <a:prstGeom prst="rect">
            <a:avLst/>
          </a:prstGeom>
        </p:spPr>
      </p:pic>
      <p:pic>
        <p:nvPicPr>
          <p:cNvPr id="7" name="Grafik 18" descr="IUCN logo.jpg"/>
          <p:cNvPicPr>
            <a:picLocks noChangeAspect="1"/>
          </p:cNvPicPr>
          <p:nvPr/>
        </p:nvPicPr>
        <p:blipFill>
          <a:blip r:embed="rId5" cstate="print"/>
          <a:stretch>
            <a:fillRect/>
          </a:stretch>
        </p:blipFill>
        <p:spPr>
          <a:xfrm>
            <a:off x="6948264" y="1406525"/>
            <a:ext cx="936104" cy="890599"/>
          </a:xfrm>
          <a:prstGeom prst="rect">
            <a:avLst/>
          </a:prstGeom>
        </p:spPr>
      </p:pic>
    </p:spTree>
    <p:extLst>
      <p:ext uri="{BB962C8B-B14F-4D97-AF65-F5344CB8AC3E}">
        <p14:creationId xmlns:p14="http://schemas.microsoft.com/office/powerpoint/2010/main" val="88961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IUCN Red List</a:t>
            </a:r>
            <a:endParaRPr lang="en-GB" dirty="0"/>
          </a:p>
        </p:txBody>
      </p:sp>
      <p:grpSp>
        <p:nvGrpSpPr>
          <p:cNvPr id="4" name="Gruppieren 19"/>
          <p:cNvGrpSpPr/>
          <p:nvPr/>
        </p:nvGrpSpPr>
        <p:grpSpPr>
          <a:xfrm>
            <a:off x="35497" y="1971200"/>
            <a:ext cx="9108503" cy="4327087"/>
            <a:chOff x="35497" y="1706558"/>
            <a:chExt cx="9108503" cy="4327087"/>
          </a:xfrm>
        </p:grpSpPr>
        <p:sp>
          <p:nvSpPr>
            <p:cNvPr id="5" name="Text Box 37"/>
            <p:cNvSpPr txBox="1">
              <a:spLocks noChangeArrowheads="1"/>
            </p:cNvSpPr>
            <p:nvPr/>
          </p:nvSpPr>
          <p:spPr bwMode="auto">
            <a:xfrm rot="16200000">
              <a:off x="-1345749" y="3087804"/>
              <a:ext cx="31626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GB" sz="2000" dirty="0">
                  <a:latin typeface="Calibri" pitchFamily="34" charset="0"/>
                </a:rPr>
                <a:t>Increasing extinction risk</a:t>
              </a:r>
            </a:p>
          </p:txBody>
        </p:sp>
        <p:grpSp>
          <p:nvGrpSpPr>
            <p:cNvPr id="6" name="Group 5"/>
            <p:cNvGrpSpPr/>
            <p:nvPr/>
          </p:nvGrpSpPr>
          <p:grpSpPr>
            <a:xfrm>
              <a:off x="469887" y="1706558"/>
              <a:ext cx="8674113" cy="4327087"/>
              <a:chOff x="469887" y="1058438"/>
              <a:chExt cx="8674113" cy="4327087"/>
            </a:xfrm>
          </p:grpSpPr>
          <p:sp>
            <p:nvSpPr>
              <p:cNvPr id="7" name="Freeform 20"/>
              <p:cNvSpPr>
                <a:spLocks/>
              </p:cNvSpPr>
              <p:nvPr/>
            </p:nvSpPr>
            <p:spPr bwMode="auto">
              <a:xfrm>
                <a:off x="7810500" y="2278063"/>
                <a:ext cx="936625" cy="588962"/>
              </a:xfrm>
              <a:custGeom>
                <a:avLst/>
                <a:gdLst>
                  <a:gd name="T0" fmla="*/ 207215280 w 1008"/>
                  <a:gd name="T1" fmla="*/ 0 h 624"/>
                  <a:gd name="T2" fmla="*/ 538759253 w 1008"/>
                  <a:gd name="T3" fmla="*/ 85522186 h 624"/>
                  <a:gd name="T4" fmla="*/ 870303980 w 1008"/>
                  <a:gd name="T5" fmla="*/ 256565645 h 624"/>
                  <a:gd name="T6" fmla="*/ 663088758 w 1008"/>
                  <a:gd name="T7" fmla="*/ 555891425 h 624"/>
                  <a:gd name="T8" fmla="*/ 290101056 w 1008"/>
                  <a:gd name="T9" fmla="*/ 384847937 h 624"/>
                  <a:gd name="T10" fmla="*/ 0 w 1008"/>
                  <a:gd name="T11" fmla="*/ 299325780 h 624"/>
                  <a:gd name="T12" fmla="*/ 248658197 w 1008"/>
                  <a:gd name="T13" fmla="*/ 0 h 624"/>
                  <a:gd name="T14" fmla="*/ 0 60000 65536"/>
                  <a:gd name="T15" fmla="*/ 0 60000 65536"/>
                  <a:gd name="T16" fmla="*/ 0 60000 65536"/>
                  <a:gd name="T17" fmla="*/ 0 60000 65536"/>
                  <a:gd name="T18" fmla="*/ 0 60000 65536"/>
                  <a:gd name="T19" fmla="*/ 0 60000 65536"/>
                  <a:gd name="T20" fmla="*/ 0 60000 65536"/>
                  <a:gd name="T21" fmla="*/ 0 w 1008"/>
                  <a:gd name="T22" fmla="*/ 0 h 624"/>
                  <a:gd name="T23" fmla="*/ 1008 w 1008"/>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08" h="624">
                    <a:moveTo>
                      <a:pt x="240" y="0"/>
                    </a:moveTo>
                    <a:lnTo>
                      <a:pt x="624" y="96"/>
                    </a:lnTo>
                    <a:lnTo>
                      <a:pt x="1008" y="288"/>
                    </a:lnTo>
                    <a:lnTo>
                      <a:pt x="768" y="624"/>
                    </a:lnTo>
                    <a:lnTo>
                      <a:pt x="336" y="432"/>
                    </a:lnTo>
                    <a:lnTo>
                      <a:pt x="0" y="336"/>
                    </a:lnTo>
                    <a:lnTo>
                      <a:pt x="2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a:spAutoFit/>
              </a:bodyPr>
              <a:lstStyle/>
              <a:p>
                <a:endParaRPr lang="en-GB"/>
              </a:p>
            </p:txBody>
          </p:sp>
          <p:sp>
            <p:nvSpPr>
              <p:cNvPr id="8" name="Rectangle 21"/>
              <p:cNvSpPr>
                <a:spLocks noChangeArrowheads="1"/>
              </p:cNvSpPr>
              <p:nvPr/>
            </p:nvSpPr>
            <p:spPr bwMode="auto">
              <a:xfrm>
                <a:off x="666408" y="1952527"/>
                <a:ext cx="3513138" cy="414337"/>
              </a:xfrm>
              <a:prstGeom prst="rect">
                <a:avLst/>
              </a:prstGeom>
              <a:solidFill>
                <a:srgbClr val="FF0000"/>
              </a:solidFill>
              <a:ln w="25400">
                <a:solidFill>
                  <a:srgbClr val="FF0000"/>
                </a:solidFill>
                <a:miter lim="800000"/>
                <a:headEnd/>
                <a:tailEnd/>
              </a:ln>
            </p:spPr>
            <p:txBody>
              <a:bodyPr lIns="92075" tIns="46038" rIns="92075" bIns="46038"/>
              <a:lstStyle/>
              <a:p>
                <a:pPr>
                  <a:spcBef>
                    <a:spcPct val="50000"/>
                  </a:spcBef>
                </a:pPr>
                <a:r>
                  <a:rPr lang="en-US" b="1" dirty="0">
                    <a:latin typeface="Calibri" pitchFamily="34" charset="0"/>
                  </a:rPr>
                  <a:t>Critically Endangered (CR) </a:t>
                </a:r>
                <a:r>
                  <a:rPr lang="en-US" b="1" dirty="0">
                    <a:solidFill>
                      <a:schemeClr val="bg1"/>
                    </a:solidFill>
                  </a:rPr>
                  <a:t>(CR)</a:t>
                </a:r>
                <a:endParaRPr lang="en-US" sz="3600" b="1" dirty="0">
                  <a:solidFill>
                    <a:schemeClr val="bg1"/>
                  </a:solidFill>
                </a:endParaRPr>
              </a:p>
            </p:txBody>
          </p:sp>
          <p:sp>
            <p:nvSpPr>
              <p:cNvPr id="9" name="Rectangle 22"/>
              <p:cNvSpPr>
                <a:spLocks noChangeArrowheads="1"/>
              </p:cNvSpPr>
              <p:nvPr/>
            </p:nvSpPr>
            <p:spPr bwMode="auto">
              <a:xfrm>
                <a:off x="666408" y="2400202"/>
                <a:ext cx="3513138" cy="414337"/>
              </a:xfrm>
              <a:prstGeom prst="rect">
                <a:avLst/>
              </a:prstGeom>
              <a:solidFill>
                <a:srgbClr val="FFC000"/>
              </a:solidFill>
              <a:ln w="25400">
                <a:solidFill>
                  <a:srgbClr val="FFC000"/>
                </a:solidFill>
                <a:miter lim="800000"/>
                <a:headEnd/>
                <a:tailEnd/>
              </a:ln>
            </p:spPr>
            <p:txBody>
              <a:bodyPr lIns="92075" tIns="46038" rIns="92075" bIns="46038"/>
              <a:lstStyle/>
              <a:p>
                <a:pPr>
                  <a:spcBef>
                    <a:spcPct val="50000"/>
                  </a:spcBef>
                </a:pPr>
                <a:r>
                  <a:rPr lang="en-US" b="1" dirty="0">
                    <a:latin typeface="Calibri" pitchFamily="34" charset="0"/>
                  </a:rPr>
                  <a:t>Endangered (EN)</a:t>
                </a:r>
              </a:p>
            </p:txBody>
          </p:sp>
          <p:sp>
            <p:nvSpPr>
              <p:cNvPr id="10" name="Rectangle 23"/>
              <p:cNvSpPr>
                <a:spLocks noChangeArrowheads="1"/>
              </p:cNvSpPr>
              <p:nvPr/>
            </p:nvSpPr>
            <p:spPr bwMode="auto">
              <a:xfrm>
                <a:off x="666408" y="2846289"/>
                <a:ext cx="3513138" cy="414338"/>
              </a:xfrm>
              <a:prstGeom prst="rect">
                <a:avLst/>
              </a:prstGeom>
              <a:solidFill>
                <a:srgbClr val="FFFF00"/>
              </a:solidFill>
              <a:ln w="25400">
                <a:solidFill>
                  <a:srgbClr val="FFFF00"/>
                </a:solidFill>
                <a:miter lim="800000"/>
                <a:headEnd/>
                <a:tailEnd/>
              </a:ln>
            </p:spPr>
            <p:txBody>
              <a:bodyPr lIns="92075" tIns="46038" rIns="92075" bIns="46038"/>
              <a:lstStyle/>
              <a:p>
                <a:pPr>
                  <a:spcBef>
                    <a:spcPct val="50000"/>
                  </a:spcBef>
                </a:pPr>
                <a:r>
                  <a:rPr lang="en-US" b="1">
                    <a:latin typeface="Calibri" pitchFamily="34" charset="0"/>
                  </a:rPr>
                  <a:t>Vulnerable (VU)</a:t>
                </a:r>
              </a:p>
            </p:txBody>
          </p:sp>
          <p:sp>
            <p:nvSpPr>
              <p:cNvPr id="11" name="Text Box 24"/>
              <p:cNvSpPr txBox="1">
                <a:spLocks noChangeArrowheads="1"/>
              </p:cNvSpPr>
              <p:nvPr/>
            </p:nvSpPr>
            <p:spPr bwMode="auto">
              <a:xfrm>
                <a:off x="666408" y="3293964"/>
                <a:ext cx="3513138" cy="414338"/>
              </a:xfrm>
              <a:prstGeom prst="rect">
                <a:avLst/>
              </a:prstGeom>
              <a:solidFill>
                <a:srgbClr val="92D050"/>
              </a:solidFill>
              <a:ln w="25400">
                <a:solidFill>
                  <a:srgbClr val="92D050"/>
                </a:solidFill>
                <a:miter lim="800000"/>
                <a:headEnd type="none" w="sm" len="sm"/>
                <a:tailEnd type="none" w="sm" len="sm"/>
              </a:ln>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en-US" b="1">
                    <a:latin typeface="Calibri" pitchFamily="34" charset="0"/>
                  </a:rPr>
                  <a:t>Near Threatened (NT)</a:t>
                </a:r>
                <a:endParaRPr lang="en-US" sz="3600" b="1">
                  <a:latin typeface="Calibri" pitchFamily="34" charset="0"/>
                </a:endParaRPr>
              </a:p>
            </p:txBody>
          </p:sp>
          <p:sp>
            <p:nvSpPr>
              <p:cNvPr id="12" name="Rectangle 25"/>
              <p:cNvSpPr>
                <a:spLocks noChangeArrowheads="1"/>
              </p:cNvSpPr>
              <p:nvPr/>
            </p:nvSpPr>
            <p:spPr bwMode="auto">
              <a:xfrm>
                <a:off x="666408" y="3740052"/>
                <a:ext cx="3516313" cy="414337"/>
              </a:xfrm>
              <a:prstGeom prst="rect">
                <a:avLst/>
              </a:prstGeom>
              <a:solidFill>
                <a:srgbClr val="00B050"/>
              </a:solidFill>
              <a:ln w="25400">
                <a:solidFill>
                  <a:srgbClr val="00B050"/>
                </a:solidFill>
                <a:miter lim="800000"/>
                <a:headEnd/>
                <a:tailEnd/>
              </a:ln>
            </p:spPr>
            <p:txBody>
              <a:bodyPr lIns="92075" tIns="46038" rIns="92075" bIns="46038"/>
              <a:lstStyle/>
              <a:p>
                <a:pPr>
                  <a:spcBef>
                    <a:spcPct val="50000"/>
                  </a:spcBef>
                </a:pPr>
                <a:r>
                  <a:rPr lang="en-US" b="1" dirty="0">
                    <a:latin typeface="Calibri" pitchFamily="34" charset="0"/>
                  </a:rPr>
                  <a:t>Least Concern (LC)</a:t>
                </a:r>
                <a:endParaRPr lang="en-US" sz="3600" b="1" dirty="0">
                  <a:latin typeface="Calibri" pitchFamily="34" charset="0"/>
                </a:endParaRPr>
              </a:p>
            </p:txBody>
          </p:sp>
          <p:sp>
            <p:nvSpPr>
              <p:cNvPr id="13" name="Rectangle 26"/>
              <p:cNvSpPr>
                <a:spLocks noChangeArrowheads="1"/>
              </p:cNvSpPr>
              <p:nvPr/>
            </p:nvSpPr>
            <p:spPr bwMode="auto">
              <a:xfrm>
                <a:off x="666408" y="4187727"/>
                <a:ext cx="3516313" cy="414337"/>
              </a:xfrm>
              <a:prstGeom prst="rect">
                <a:avLst/>
              </a:prstGeom>
              <a:solidFill>
                <a:schemeClr val="bg1">
                  <a:lumMod val="60000"/>
                  <a:lumOff val="40000"/>
                </a:schemeClr>
              </a:solidFill>
              <a:ln w="25400">
                <a:solidFill>
                  <a:schemeClr val="bg1">
                    <a:lumMod val="60000"/>
                    <a:lumOff val="40000"/>
                  </a:schemeClr>
                </a:solidFill>
                <a:miter lim="800000"/>
                <a:headEnd/>
                <a:tailEnd/>
              </a:ln>
            </p:spPr>
            <p:txBody>
              <a:bodyPr lIns="92075" tIns="46038" rIns="92075" bIns="46038"/>
              <a:lstStyle/>
              <a:p>
                <a:pPr>
                  <a:spcBef>
                    <a:spcPct val="50000"/>
                  </a:spcBef>
                </a:pPr>
                <a:r>
                  <a:rPr lang="en-US" b="1" dirty="0">
                    <a:latin typeface="Calibri" pitchFamily="34" charset="0"/>
                  </a:rPr>
                  <a:t>Data Deficient (DD)</a:t>
                </a:r>
              </a:p>
            </p:txBody>
          </p:sp>
          <p:sp>
            <p:nvSpPr>
              <p:cNvPr id="15" name="Line 36"/>
              <p:cNvSpPr>
                <a:spLocks noChangeShapeType="1"/>
              </p:cNvSpPr>
              <p:nvPr/>
            </p:nvSpPr>
            <p:spPr bwMode="auto">
              <a:xfrm flipV="1">
                <a:off x="469887" y="1058438"/>
                <a:ext cx="0" cy="309786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TextBox 15"/>
              <p:cNvSpPr txBox="1"/>
              <p:nvPr/>
            </p:nvSpPr>
            <p:spPr>
              <a:xfrm>
                <a:off x="669583" y="5108526"/>
                <a:ext cx="2632452" cy="276999"/>
              </a:xfrm>
              <a:prstGeom prst="rect">
                <a:avLst/>
              </a:prstGeom>
              <a:noFill/>
            </p:spPr>
            <p:txBody>
              <a:bodyPr wrap="none" rtlCol="0">
                <a:spAutoFit/>
              </a:bodyPr>
              <a:lstStyle/>
              <a:p>
                <a:r>
                  <a:rPr lang="en-GB" sz="1200" dirty="0" smtClean="0"/>
                  <a:t>IUCN Red List Categories &amp; Criteria</a:t>
                </a:r>
                <a:endParaRPr lang="en-GB" sz="12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410" y="1412728"/>
                <a:ext cx="4750590" cy="3695798"/>
              </a:xfrm>
              <a:prstGeom prst="rect">
                <a:avLst/>
              </a:prstGeom>
            </p:spPr>
          </p:pic>
        </p:grpSp>
      </p:grpSp>
      <p:pic>
        <p:nvPicPr>
          <p:cNvPr id="18" name="Grafik 17" descr="IUCN Red LIst logo.jpg"/>
          <p:cNvPicPr>
            <a:picLocks noChangeAspect="1"/>
          </p:cNvPicPr>
          <p:nvPr/>
        </p:nvPicPr>
        <p:blipFill>
          <a:blip r:embed="rId4" cstate="print"/>
          <a:stretch>
            <a:fillRect/>
          </a:stretch>
        </p:blipFill>
        <p:spPr>
          <a:xfrm>
            <a:off x="7812360" y="1196752"/>
            <a:ext cx="1175669" cy="891233"/>
          </a:xfrm>
          <a:prstGeom prst="rect">
            <a:avLst/>
          </a:prstGeom>
        </p:spPr>
      </p:pic>
      <p:pic>
        <p:nvPicPr>
          <p:cNvPr id="19" name="Grafik 18" descr="IUCN logo.jpg"/>
          <p:cNvPicPr>
            <a:picLocks noChangeAspect="1"/>
          </p:cNvPicPr>
          <p:nvPr/>
        </p:nvPicPr>
        <p:blipFill>
          <a:blip r:embed="rId5" cstate="print"/>
          <a:stretch>
            <a:fillRect/>
          </a:stretch>
        </p:blipFill>
        <p:spPr>
          <a:xfrm>
            <a:off x="6948264" y="1196752"/>
            <a:ext cx="936104" cy="890599"/>
          </a:xfrm>
          <a:prstGeom prst="rect">
            <a:avLst/>
          </a:prstGeom>
        </p:spPr>
      </p:pic>
      <p:sp>
        <p:nvSpPr>
          <p:cNvPr id="20" name="TextBox 19"/>
          <p:cNvSpPr txBox="1"/>
          <p:nvPr/>
        </p:nvSpPr>
        <p:spPr>
          <a:xfrm>
            <a:off x="3768719" y="6088607"/>
            <a:ext cx="5211298" cy="461665"/>
          </a:xfrm>
          <a:prstGeom prst="rect">
            <a:avLst/>
          </a:prstGeom>
          <a:noFill/>
        </p:spPr>
        <p:txBody>
          <a:bodyPr wrap="none" rtlCol="0">
            <a:spAutoFit/>
          </a:bodyPr>
          <a:lstStyle/>
          <a:p>
            <a:r>
              <a:rPr lang="en-GB" dirty="0" smtClean="0"/>
              <a:t>Currently: 74,106 species (v. 2014.2)</a:t>
            </a:r>
            <a:endParaRPr lang="en-GB" dirty="0"/>
          </a:p>
        </p:txBody>
      </p:sp>
      <p:sp>
        <p:nvSpPr>
          <p:cNvPr id="21" name="Plus 20"/>
          <p:cNvSpPr/>
          <p:nvPr/>
        </p:nvSpPr>
        <p:spPr bwMode="auto">
          <a:xfrm>
            <a:off x="8532440" y="2624782"/>
            <a:ext cx="214685" cy="240507"/>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35607" y="1427986"/>
            <a:ext cx="5251759" cy="461665"/>
          </a:xfrm>
          <a:prstGeom prst="rect">
            <a:avLst/>
          </a:prstGeom>
          <a:noFill/>
        </p:spPr>
        <p:txBody>
          <a:bodyPr wrap="none" rtlCol="0">
            <a:spAutoFit/>
          </a:bodyPr>
          <a:lstStyle/>
          <a:p>
            <a:r>
              <a:rPr lang="en-GB" dirty="0" smtClean="0"/>
              <a:t>Global-scale assessments of species</a:t>
            </a:r>
            <a:endParaRPr lang="en-GB" dirty="0"/>
          </a:p>
        </p:txBody>
      </p:sp>
      <p:sp>
        <p:nvSpPr>
          <p:cNvPr id="23" name="Rectangle 72"/>
          <p:cNvSpPr>
            <a:spLocks noChangeArrowheads="1"/>
          </p:cNvSpPr>
          <p:nvPr/>
        </p:nvSpPr>
        <p:spPr bwMode="gray">
          <a:xfrm>
            <a:off x="647700" y="2383482"/>
            <a:ext cx="3535021" cy="462307"/>
          </a:xfrm>
          <a:prstGeom prst="rect">
            <a:avLst/>
          </a:prstGeom>
          <a:solidFill>
            <a:srgbClr val="5F5F5F"/>
          </a:solidFill>
          <a:ln w="254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spcBef>
                <a:spcPct val="50000"/>
              </a:spcBef>
            </a:pPr>
            <a:r>
              <a:rPr lang="en-US" altLang="en-US" b="1" dirty="0">
                <a:solidFill>
                  <a:srgbClr val="FFFFFF"/>
                </a:solidFill>
                <a:latin typeface="Calibri" panose="020F0502020204030204" pitchFamily="34" charset="0"/>
              </a:rPr>
              <a:t>Extinct in the Wild (EW)</a:t>
            </a:r>
          </a:p>
        </p:txBody>
      </p:sp>
      <p:sp>
        <p:nvSpPr>
          <p:cNvPr id="24" name="Rectangle 28"/>
          <p:cNvSpPr>
            <a:spLocks noChangeArrowheads="1"/>
          </p:cNvSpPr>
          <p:nvPr/>
        </p:nvSpPr>
        <p:spPr bwMode="auto">
          <a:xfrm>
            <a:off x="647700" y="2006551"/>
            <a:ext cx="3531847" cy="414337"/>
          </a:xfrm>
          <a:prstGeom prst="rect">
            <a:avLst/>
          </a:prstGeom>
          <a:solidFill>
            <a:schemeClr val="tx1"/>
          </a:solidFill>
          <a:ln w="25400">
            <a:solidFill>
              <a:schemeClr val="tx1"/>
            </a:solidFill>
            <a:miter lim="800000"/>
            <a:headEnd/>
            <a:tailEnd/>
          </a:ln>
        </p:spPr>
        <p:txBody>
          <a:bodyPr lIns="92075" tIns="46038" rIns="92075" bIns="46038"/>
          <a:lstStyle/>
          <a:p>
            <a:pPr>
              <a:spcBef>
                <a:spcPct val="50000"/>
              </a:spcBef>
            </a:pPr>
            <a:r>
              <a:rPr lang="en-US" b="1" dirty="0">
                <a:solidFill>
                  <a:srgbClr val="FFFFFF"/>
                </a:solidFill>
                <a:latin typeface="Calibri" pitchFamily="34" charset="0"/>
              </a:rPr>
              <a:t>Extinct (EX)</a:t>
            </a:r>
            <a:endParaRPr lang="en-US" sz="3600" b="1" dirty="0">
              <a:solidFill>
                <a:srgbClr val="FFFFFF"/>
              </a:solidFill>
              <a:latin typeface="Calibri" pitchFamily="34" charset="0"/>
            </a:endParaRPr>
          </a:p>
        </p:txBody>
      </p:sp>
      <p:sp>
        <p:nvSpPr>
          <p:cNvPr id="25" name="Rectangle 26"/>
          <p:cNvSpPr>
            <a:spLocks noChangeArrowheads="1"/>
          </p:cNvSpPr>
          <p:nvPr/>
        </p:nvSpPr>
        <p:spPr bwMode="auto">
          <a:xfrm>
            <a:off x="647700" y="5534943"/>
            <a:ext cx="3535021" cy="414337"/>
          </a:xfrm>
          <a:prstGeom prst="rect">
            <a:avLst/>
          </a:prstGeom>
          <a:noFill/>
          <a:ln w="3175">
            <a:solidFill>
              <a:schemeClr val="accent5"/>
            </a:solidFill>
            <a:miter lim="800000"/>
            <a:headEnd/>
            <a:tailEnd/>
          </a:ln>
        </p:spPr>
        <p:txBody>
          <a:bodyPr lIns="92075" tIns="46038" rIns="92075" bIns="46038"/>
          <a:lstStyle/>
          <a:p>
            <a:pPr>
              <a:spcBef>
                <a:spcPct val="50000"/>
              </a:spcBef>
            </a:pPr>
            <a:r>
              <a:rPr lang="en-US" b="1" smtClean="0">
                <a:latin typeface="Calibri" pitchFamily="34" charset="0"/>
              </a:rPr>
              <a:t>Not Evaluated (</a:t>
            </a:r>
            <a:r>
              <a:rPr lang="en-US" b="1" dirty="0" smtClean="0">
                <a:latin typeface="Calibri" pitchFamily="34" charset="0"/>
              </a:rPr>
              <a:t>NE)</a:t>
            </a:r>
            <a:endParaRPr lang="en-US" b="1" dirty="0">
              <a:latin typeface="Calibri" pitchFamily="34" charset="0"/>
            </a:endParaRPr>
          </a:p>
        </p:txBody>
      </p:sp>
      <p:sp>
        <p:nvSpPr>
          <p:cNvPr id="3" name="Rectangle 2"/>
          <p:cNvSpPr/>
          <p:nvPr/>
        </p:nvSpPr>
        <p:spPr bwMode="auto">
          <a:xfrm>
            <a:off x="647700" y="2845789"/>
            <a:ext cx="3531846" cy="132760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7620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IUCN Red List Criteria: brief overview</a:t>
            </a:r>
            <a:endParaRPr lang="en-GB" dirty="0"/>
          </a:p>
        </p:txBody>
      </p:sp>
      <p:sp>
        <p:nvSpPr>
          <p:cNvPr id="3" name="Content Placeholder 2"/>
          <p:cNvSpPr>
            <a:spLocks noGrp="1"/>
          </p:cNvSpPr>
          <p:nvPr>
            <p:ph idx="1"/>
          </p:nvPr>
        </p:nvSpPr>
        <p:spPr>
          <a:xfrm>
            <a:off x="455613" y="1610097"/>
            <a:ext cx="8228012" cy="4699223"/>
          </a:xfrm>
        </p:spPr>
        <p:txBody>
          <a:bodyPr/>
          <a:lstStyle/>
          <a:p>
            <a:pPr>
              <a:lnSpc>
                <a:spcPct val="90000"/>
              </a:lnSpc>
            </a:pPr>
            <a:r>
              <a:rPr lang="en-GB" altLang="en-US" sz="2600" dirty="0"/>
              <a:t>Five criteria are used, because:</a:t>
            </a:r>
          </a:p>
          <a:p>
            <a:pPr lvl="1">
              <a:lnSpc>
                <a:spcPct val="90000"/>
              </a:lnSpc>
            </a:pPr>
            <a:r>
              <a:rPr lang="en-GB" altLang="en-US" sz="2200" dirty="0"/>
              <a:t>n</a:t>
            </a:r>
            <a:r>
              <a:rPr lang="en-GB" altLang="en-US" sz="2200" dirty="0" smtClean="0"/>
              <a:t>umber of factors contribute to extinction risk</a:t>
            </a:r>
          </a:p>
          <a:p>
            <a:pPr lvl="1">
              <a:lnSpc>
                <a:spcPct val="90000"/>
              </a:lnSpc>
            </a:pPr>
            <a:r>
              <a:rPr lang="en-GB" altLang="en-US" sz="2200" dirty="0" smtClean="0"/>
              <a:t>not </a:t>
            </a:r>
            <a:r>
              <a:rPr lang="en-GB" altLang="en-US" sz="2200" dirty="0"/>
              <a:t>all criteria are appropriate to all taxa</a:t>
            </a:r>
          </a:p>
          <a:p>
            <a:pPr lvl="1">
              <a:lnSpc>
                <a:spcPct val="90000"/>
              </a:lnSpc>
            </a:pPr>
            <a:r>
              <a:rPr lang="en-GB" altLang="en-US" sz="2200" dirty="0"/>
              <a:t>e.g. population data may be available for large vertebrates, but not for smaller taxa/invertebrates</a:t>
            </a:r>
          </a:p>
          <a:p>
            <a:pPr>
              <a:lnSpc>
                <a:spcPct val="90000"/>
              </a:lnSpc>
            </a:pPr>
            <a:r>
              <a:rPr lang="en-GB" altLang="en-US" sz="2600" dirty="0" smtClean="0">
                <a:cs typeface="Times New Roman" pitchFamily="18" charset="0"/>
              </a:rPr>
              <a:t>Meeting </a:t>
            </a:r>
            <a:r>
              <a:rPr lang="en-GB" altLang="en-US" sz="2600" u="sng" dirty="0">
                <a:cs typeface="Times New Roman" pitchFamily="18" charset="0"/>
              </a:rPr>
              <a:t>any one</a:t>
            </a:r>
            <a:r>
              <a:rPr lang="en-GB" altLang="en-US" sz="2600" dirty="0">
                <a:cs typeface="Times New Roman" pitchFamily="18" charset="0"/>
              </a:rPr>
              <a:t> of the criteria qualifies a taxon for listing at that level of threat</a:t>
            </a:r>
          </a:p>
          <a:p>
            <a:endParaRPr lang="en-GB" dirty="0"/>
          </a:p>
        </p:txBody>
      </p:sp>
      <p:pic>
        <p:nvPicPr>
          <p:cNvPr id="4" name="Grafik 17" descr="IUCN Red LIst logo.jpg"/>
          <p:cNvPicPr>
            <a:picLocks noChangeAspect="1"/>
          </p:cNvPicPr>
          <p:nvPr/>
        </p:nvPicPr>
        <p:blipFill>
          <a:blip r:embed="rId3" cstate="print"/>
          <a:stretch>
            <a:fillRect/>
          </a:stretch>
        </p:blipFill>
        <p:spPr>
          <a:xfrm>
            <a:off x="7812360" y="1196752"/>
            <a:ext cx="1175669" cy="891233"/>
          </a:xfrm>
          <a:prstGeom prst="rect">
            <a:avLst/>
          </a:prstGeom>
        </p:spPr>
      </p:pic>
      <p:pic>
        <p:nvPicPr>
          <p:cNvPr id="5" name="Grafik 18" descr="IUCN logo.jpg"/>
          <p:cNvPicPr>
            <a:picLocks noChangeAspect="1"/>
          </p:cNvPicPr>
          <p:nvPr/>
        </p:nvPicPr>
        <p:blipFill>
          <a:blip r:embed="rId4" cstate="print"/>
          <a:stretch>
            <a:fillRect/>
          </a:stretch>
        </p:blipFill>
        <p:spPr>
          <a:xfrm>
            <a:off x="6948264" y="1196752"/>
            <a:ext cx="936104" cy="8905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44" y="4985201"/>
            <a:ext cx="2705062" cy="168416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206" y="4985200"/>
            <a:ext cx="2664954" cy="168416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5004" y="5009711"/>
            <a:ext cx="2403420" cy="1659649"/>
          </a:xfrm>
          <a:prstGeom prst="rect">
            <a:avLst/>
          </a:prstGeom>
        </p:spPr>
      </p:pic>
    </p:spTree>
    <p:extLst>
      <p:ext uri="{BB962C8B-B14F-4D97-AF65-F5344CB8AC3E}">
        <p14:creationId xmlns:p14="http://schemas.microsoft.com/office/powerpoint/2010/main" val="4054636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IUCN Red List Criteria: brief overview</a:t>
            </a:r>
            <a:endParaRPr lang="en-GB" dirty="0"/>
          </a:p>
        </p:txBody>
      </p:sp>
      <p:sp>
        <p:nvSpPr>
          <p:cNvPr id="3" name="Content Placeholder 2"/>
          <p:cNvSpPr>
            <a:spLocks noGrp="1"/>
          </p:cNvSpPr>
          <p:nvPr>
            <p:ph idx="1"/>
          </p:nvPr>
        </p:nvSpPr>
        <p:spPr>
          <a:xfrm>
            <a:off x="455613" y="1268760"/>
            <a:ext cx="8228012" cy="4411662"/>
          </a:xfrm>
        </p:spPr>
        <p:txBody>
          <a:bodyPr/>
          <a:lstStyle/>
          <a:p>
            <a:pPr>
              <a:lnSpc>
                <a:spcPct val="90000"/>
              </a:lnSpc>
            </a:pPr>
            <a:r>
              <a:rPr lang="en-GB" altLang="en-US" sz="2600" dirty="0" smtClean="0"/>
              <a:t>Criteria relate to factors which heighten the extinction risk of a species:</a:t>
            </a:r>
          </a:p>
          <a:p>
            <a:pPr>
              <a:lnSpc>
                <a:spcPct val="90000"/>
              </a:lnSpc>
            </a:pPr>
            <a:endParaRPr lang="en-GB" altLang="en-US" sz="2600" dirty="0">
              <a:cs typeface="Times New Roman" pitchFamily="18" charset="0"/>
            </a:endParaRPr>
          </a:p>
          <a:p>
            <a:endParaRPr lang="en-GB" dirty="0"/>
          </a:p>
        </p:txBody>
      </p:sp>
      <p:grpSp>
        <p:nvGrpSpPr>
          <p:cNvPr id="4" name="Group 46"/>
          <p:cNvGrpSpPr>
            <a:grpSpLocks/>
          </p:cNvGrpSpPr>
          <p:nvPr/>
        </p:nvGrpSpPr>
        <p:grpSpPr bwMode="auto">
          <a:xfrm>
            <a:off x="425450" y="2673350"/>
            <a:ext cx="2974975" cy="639763"/>
            <a:chOff x="264" y="1320"/>
            <a:chExt cx="1874" cy="403"/>
          </a:xfrm>
        </p:grpSpPr>
        <p:sp>
          <p:nvSpPr>
            <p:cNvPr id="5" name="Text Box 47"/>
            <p:cNvSpPr txBox="1">
              <a:spLocks noChangeArrowheads="1"/>
            </p:cNvSpPr>
            <p:nvPr/>
          </p:nvSpPr>
          <p:spPr bwMode="gray">
            <a:xfrm>
              <a:off x="264" y="1320"/>
              <a:ext cx="403" cy="4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3200" b="1"/>
                <a:t>A</a:t>
              </a:r>
            </a:p>
          </p:txBody>
        </p:sp>
        <p:sp>
          <p:nvSpPr>
            <p:cNvPr id="6" name="Text Box 48"/>
            <p:cNvSpPr txBox="1">
              <a:spLocks noChangeArrowheads="1"/>
            </p:cNvSpPr>
            <p:nvPr/>
          </p:nvSpPr>
          <p:spPr bwMode="gray">
            <a:xfrm>
              <a:off x="756" y="1320"/>
              <a:ext cx="1382" cy="403"/>
            </a:xfrm>
            <a:prstGeom prst="rect">
              <a:avLst/>
            </a:prstGeom>
            <a:solidFill>
              <a:srgbClr val="C0C0C0"/>
            </a:solidFill>
            <a:ln w="9525">
              <a:solidFill>
                <a:schemeClr val="tx1"/>
              </a:solidFill>
              <a:miter lim="800000"/>
              <a:headEnd/>
              <a:tailEnd/>
            </a:ln>
          </p:spPr>
          <p:txBody>
            <a:bodyPr/>
            <a:lstStyle/>
            <a:p>
              <a:pPr algn="ctr" eaLnBrk="1" hangingPunct="1"/>
              <a:r>
                <a:rPr lang="en-US" altLang="en-US" sz="1600" b="1" dirty="0"/>
                <a:t>Population reduction</a:t>
              </a:r>
            </a:p>
          </p:txBody>
        </p:sp>
      </p:grpSp>
      <p:grpSp>
        <p:nvGrpSpPr>
          <p:cNvPr id="7" name="Group 49"/>
          <p:cNvGrpSpPr>
            <a:grpSpLocks/>
          </p:cNvGrpSpPr>
          <p:nvPr/>
        </p:nvGrpSpPr>
        <p:grpSpPr bwMode="auto">
          <a:xfrm>
            <a:off x="425450" y="3473450"/>
            <a:ext cx="2974975" cy="647700"/>
            <a:chOff x="264" y="1824"/>
            <a:chExt cx="1874" cy="408"/>
          </a:xfrm>
        </p:grpSpPr>
        <p:sp>
          <p:nvSpPr>
            <p:cNvPr id="8" name="Text Box 50"/>
            <p:cNvSpPr txBox="1">
              <a:spLocks noChangeArrowheads="1"/>
            </p:cNvSpPr>
            <p:nvPr/>
          </p:nvSpPr>
          <p:spPr bwMode="gray">
            <a:xfrm>
              <a:off x="264" y="1829"/>
              <a:ext cx="403" cy="4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3200" b="1"/>
                <a:t>B</a:t>
              </a:r>
            </a:p>
          </p:txBody>
        </p:sp>
        <p:sp>
          <p:nvSpPr>
            <p:cNvPr id="9" name="Text Box 51"/>
            <p:cNvSpPr txBox="1">
              <a:spLocks noChangeArrowheads="1"/>
            </p:cNvSpPr>
            <p:nvPr/>
          </p:nvSpPr>
          <p:spPr bwMode="gray">
            <a:xfrm>
              <a:off x="756" y="1824"/>
              <a:ext cx="1382" cy="403"/>
            </a:xfrm>
            <a:prstGeom prst="rect">
              <a:avLst/>
            </a:prstGeom>
            <a:solidFill>
              <a:srgbClr val="C0C0C0"/>
            </a:solidFill>
            <a:ln w="9525">
              <a:solidFill>
                <a:schemeClr val="tx1"/>
              </a:solidFill>
              <a:miter lim="800000"/>
              <a:headEnd/>
              <a:tailEnd/>
            </a:ln>
          </p:spPr>
          <p:txBody>
            <a:bodyPr/>
            <a:lstStyle/>
            <a:p>
              <a:pPr algn="ctr" eaLnBrk="1" hangingPunct="1"/>
              <a:r>
                <a:rPr lang="en-US" altLang="en-US" sz="1600" b="1" dirty="0"/>
                <a:t>Restricted geographic range</a:t>
              </a:r>
            </a:p>
          </p:txBody>
        </p:sp>
      </p:grpSp>
      <p:grpSp>
        <p:nvGrpSpPr>
          <p:cNvPr id="10" name="Group 52"/>
          <p:cNvGrpSpPr>
            <a:grpSpLocks/>
          </p:cNvGrpSpPr>
          <p:nvPr/>
        </p:nvGrpSpPr>
        <p:grpSpPr bwMode="auto">
          <a:xfrm>
            <a:off x="433388" y="4273550"/>
            <a:ext cx="2967037" cy="647700"/>
            <a:chOff x="269" y="2328"/>
            <a:chExt cx="1869" cy="408"/>
          </a:xfrm>
        </p:grpSpPr>
        <p:sp>
          <p:nvSpPr>
            <p:cNvPr id="11" name="Text Box 53"/>
            <p:cNvSpPr txBox="1">
              <a:spLocks noChangeArrowheads="1"/>
            </p:cNvSpPr>
            <p:nvPr/>
          </p:nvSpPr>
          <p:spPr bwMode="gray">
            <a:xfrm>
              <a:off x="269" y="2333"/>
              <a:ext cx="403" cy="4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3200" b="1"/>
                <a:t>C</a:t>
              </a:r>
            </a:p>
          </p:txBody>
        </p:sp>
        <p:sp>
          <p:nvSpPr>
            <p:cNvPr id="12" name="Text Box 54"/>
            <p:cNvSpPr txBox="1">
              <a:spLocks noChangeArrowheads="1"/>
            </p:cNvSpPr>
            <p:nvPr/>
          </p:nvSpPr>
          <p:spPr bwMode="gray">
            <a:xfrm>
              <a:off x="756" y="2328"/>
              <a:ext cx="1382" cy="403"/>
            </a:xfrm>
            <a:prstGeom prst="rect">
              <a:avLst/>
            </a:prstGeom>
            <a:solidFill>
              <a:srgbClr val="C0C0C0"/>
            </a:solidFill>
            <a:ln w="9525">
              <a:solidFill>
                <a:schemeClr val="tx1"/>
              </a:solidFill>
              <a:miter lim="800000"/>
              <a:headEnd/>
              <a:tailEnd/>
            </a:ln>
          </p:spPr>
          <p:txBody>
            <a:bodyPr/>
            <a:lstStyle/>
            <a:p>
              <a:pPr algn="ctr" eaLnBrk="1" hangingPunct="1"/>
              <a:r>
                <a:rPr lang="en-US" altLang="en-US" sz="1600" b="1"/>
                <a:t>Small population size &amp; decline</a:t>
              </a:r>
            </a:p>
          </p:txBody>
        </p:sp>
      </p:grpSp>
      <p:grpSp>
        <p:nvGrpSpPr>
          <p:cNvPr id="13" name="Group 55"/>
          <p:cNvGrpSpPr>
            <a:grpSpLocks/>
          </p:cNvGrpSpPr>
          <p:nvPr/>
        </p:nvGrpSpPr>
        <p:grpSpPr bwMode="auto">
          <a:xfrm>
            <a:off x="433388" y="5051425"/>
            <a:ext cx="2986087" cy="822325"/>
            <a:chOff x="137" y="2734"/>
            <a:chExt cx="1881" cy="518"/>
          </a:xfrm>
        </p:grpSpPr>
        <p:sp>
          <p:nvSpPr>
            <p:cNvPr id="14" name="Text Box 56"/>
            <p:cNvSpPr txBox="1">
              <a:spLocks noChangeArrowheads="1"/>
            </p:cNvSpPr>
            <p:nvPr/>
          </p:nvSpPr>
          <p:spPr bwMode="gray">
            <a:xfrm>
              <a:off x="636" y="2734"/>
              <a:ext cx="1382" cy="518"/>
            </a:xfrm>
            <a:prstGeom prst="rect">
              <a:avLst/>
            </a:prstGeom>
            <a:solidFill>
              <a:srgbClr val="C0C0C0"/>
            </a:solidFill>
            <a:ln w="9525">
              <a:solidFill>
                <a:schemeClr val="tx1"/>
              </a:solidFill>
              <a:miter lim="800000"/>
              <a:headEnd/>
              <a:tailEnd/>
            </a:ln>
          </p:spPr>
          <p:txBody>
            <a:bodyPr/>
            <a:lstStyle/>
            <a:p>
              <a:pPr algn="ctr" eaLnBrk="1" hangingPunct="1"/>
              <a:r>
                <a:rPr lang="en-US" altLang="en-US" sz="1600" b="1"/>
                <a:t>Very small or restricted population</a:t>
              </a:r>
            </a:p>
          </p:txBody>
        </p:sp>
        <p:sp>
          <p:nvSpPr>
            <p:cNvPr id="15" name="Text Box 57"/>
            <p:cNvSpPr txBox="1">
              <a:spLocks noChangeArrowheads="1"/>
            </p:cNvSpPr>
            <p:nvPr/>
          </p:nvSpPr>
          <p:spPr bwMode="gray">
            <a:xfrm>
              <a:off x="137" y="2806"/>
              <a:ext cx="403" cy="4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3200" b="1"/>
                <a:t>D</a:t>
              </a:r>
            </a:p>
          </p:txBody>
        </p:sp>
      </p:grpSp>
      <p:grpSp>
        <p:nvGrpSpPr>
          <p:cNvPr id="16" name="Group 58"/>
          <p:cNvGrpSpPr>
            <a:grpSpLocks/>
          </p:cNvGrpSpPr>
          <p:nvPr/>
        </p:nvGrpSpPr>
        <p:grpSpPr bwMode="auto">
          <a:xfrm>
            <a:off x="425450" y="6021387"/>
            <a:ext cx="2974975" cy="647700"/>
            <a:chOff x="132" y="3345"/>
            <a:chExt cx="1874" cy="408"/>
          </a:xfrm>
        </p:grpSpPr>
        <p:sp>
          <p:nvSpPr>
            <p:cNvPr id="17" name="Text Box 59"/>
            <p:cNvSpPr txBox="1">
              <a:spLocks noChangeArrowheads="1"/>
            </p:cNvSpPr>
            <p:nvPr/>
          </p:nvSpPr>
          <p:spPr bwMode="gray">
            <a:xfrm>
              <a:off x="132" y="3350"/>
              <a:ext cx="403" cy="4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sz="3200" b="1"/>
                <a:t>E</a:t>
              </a:r>
            </a:p>
          </p:txBody>
        </p:sp>
        <p:sp>
          <p:nvSpPr>
            <p:cNvPr id="18" name="Text Box 60"/>
            <p:cNvSpPr txBox="1">
              <a:spLocks noChangeArrowheads="1"/>
            </p:cNvSpPr>
            <p:nvPr/>
          </p:nvSpPr>
          <p:spPr bwMode="gray">
            <a:xfrm>
              <a:off x="624" y="3345"/>
              <a:ext cx="1382" cy="403"/>
            </a:xfrm>
            <a:prstGeom prst="rect">
              <a:avLst/>
            </a:prstGeom>
            <a:solidFill>
              <a:srgbClr val="C0C0C0"/>
            </a:solidFill>
            <a:ln w="9525">
              <a:solidFill>
                <a:schemeClr val="tx1"/>
              </a:solidFill>
              <a:miter lim="800000"/>
              <a:headEnd/>
              <a:tailEnd/>
            </a:ln>
          </p:spPr>
          <p:txBody>
            <a:bodyPr/>
            <a:lstStyle/>
            <a:p>
              <a:pPr algn="ctr" eaLnBrk="1" hangingPunct="1"/>
              <a:r>
                <a:rPr lang="en-US" altLang="en-US" sz="1600" b="1"/>
                <a:t>Quantitative analysis</a:t>
              </a:r>
            </a:p>
          </p:txBody>
        </p:sp>
      </p:grpSp>
      <p:sp>
        <p:nvSpPr>
          <p:cNvPr id="19" name="Text Box 61"/>
          <p:cNvSpPr txBox="1">
            <a:spLocks noChangeArrowheads="1"/>
          </p:cNvSpPr>
          <p:nvPr/>
        </p:nvSpPr>
        <p:spPr bwMode="gray">
          <a:xfrm>
            <a:off x="828675" y="2063750"/>
            <a:ext cx="230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800" dirty="0"/>
              <a:t>CRITERIA</a:t>
            </a:r>
          </a:p>
        </p:txBody>
      </p:sp>
      <p:sp>
        <p:nvSpPr>
          <p:cNvPr id="20" name="Text Box 63"/>
          <p:cNvSpPr txBox="1">
            <a:spLocks noChangeArrowheads="1"/>
          </p:cNvSpPr>
          <p:nvPr/>
        </p:nvSpPr>
        <p:spPr bwMode="gray">
          <a:xfrm>
            <a:off x="3530600" y="431165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1" hangingPunct="1"/>
            <a:r>
              <a:rPr lang="en-US" altLang="en-US" sz="1600" b="1" dirty="0"/>
              <a:t>Quantitative thresholds</a:t>
            </a:r>
          </a:p>
        </p:txBody>
      </p:sp>
      <p:sp>
        <p:nvSpPr>
          <p:cNvPr id="21" name="AutoShape 64"/>
          <p:cNvSpPr>
            <a:spLocks noChangeArrowheads="1"/>
          </p:cNvSpPr>
          <p:nvPr/>
        </p:nvSpPr>
        <p:spPr bwMode="gray">
          <a:xfrm>
            <a:off x="3587750" y="3625850"/>
            <a:ext cx="1905000" cy="2057400"/>
          </a:xfrm>
          <a:prstGeom prst="rightArrow">
            <a:avLst>
              <a:gd name="adj1" fmla="val 64509"/>
              <a:gd name="adj2" fmla="val 67417"/>
            </a:avLst>
          </a:prstGeom>
          <a:noFill/>
          <a:ln w="9525">
            <a:solidFill>
              <a:schemeClr val="tx1"/>
            </a:solidFill>
            <a:miter lim="800000"/>
            <a:headEnd/>
            <a:tailEnd/>
          </a:ln>
          <a:extLst>
            <a:ext uri="{909E8E84-426E-40DD-AFC4-6F175D3DCCD1}">
              <a14:hiddenFill xmlns:a14="http://schemas.microsoft.com/office/drawing/2010/main">
                <a:solidFill>
                  <a:srgbClr val="C0C0C0"/>
                </a:solidFill>
              </a14:hiddenFill>
            </a:ext>
          </a:extLst>
        </p:spPr>
        <p:txBody>
          <a:bodyPr/>
          <a:lstStyle/>
          <a:p>
            <a:endParaRPr lang="en-GB"/>
          </a:p>
        </p:txBody>
      </p:sp>
      <p:grpSp>
        <p:nvGrpSpPr>
          <p:cNvPr id="22" name="Group 66"/>
          <p:cNvGrpSpPr>
            <a:grpSpLocks/>
          </p:cNvGrpSpPr>
          <p:nvPr/>
        </p:nvGrpSpPr>
        <p:grpSpPr bwMode="auto">
          <a:xfrm>
            <a:off x="5535488" y="1989138"/>
            <a:ext cx="3429000" cy="3476625"/>
            <a:chOff x="3504" y="915"/>
            <a:chExt cx="2160" cy="2190"/>
          </a:xfrm>
        </p:grpSpPr>
        <p:sp>
          <p:nvSpPr>
            <p:cNvPr id="23" name="Text Box 67"/>
            <p:cNvSpPr txBox="1">
              <a:spLocks noChangeArrowheads="1"/>
            </p:cNvSpPr>
            <p:nvPr/>
          </p:nvSpPr>
          <p:spPr bwMode="gray">
            <a:xfrm>
              <a:off x="3504" y="915"/>
              <a:ext cx="2112"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en-US" altLang="en-US" sz="2800" dirty="0"/>
                <a:t>THREATENED CATEGORIES</a:t>
              </a:r>
            </a:p>
          </p:txBody>
        </p:sp>
        <p:grpSp>
          <p:nvGrpSpPr>
            <p:cNvPr id="24" name="Group 68"/>
            <p:cNvGrpSpPr>
              <a:grpSpLocks/>
            </p:cNvGrpSpPr>
            <p:nvPr/>
          </p:nvGrpSpPr>
          <p:grpSpPr bwMode="auto">
            <a:xfrm>
              <a:off x="3530" y="2016"/>
              <a:ext cx="2134" cy="1089"/>
              <a:chOff x="3530" y="2016"/>
              <a:chExt cx="2134" cy="1089"/>
            </a:xfrm>
          </p:grpSpPr>
          <p:sp>
            <p:nvSpPr>
              <p:cNvPr id="25" name="Rectangle 69"/>
              <p:cNvSpPr>
                <a:spLocks noChangeArrowheads="1"/>
              </p:cNvSpPr>
              <p:nvPr/>
            </p:nvSpPr>
            <p:spPr bwMode="gray">
              <a:xfrm>
                <a:off x="3530" y="2016"/>
                <a:ext cx="2134" cy="345"/>
              </a:xfrm>
              <a:prstGeom prst="rect">
                <a:avLst/>
              </a:prstGeom>
              <a:solidFill>
                <a:srgbClr val="8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50000"/>
                  </a:spcBef>
                </a:pPr>
                <a:r>
                  <a:rPr lang="en-US" altLang="en-US" sz="1900" b="1" dirty="0">
                    <a:solidFill>
                      <a:srgbClr val="FFFFFF"/>
                    </a:solidFill>
                  </a:rPr>
                  <a:t>Critically Endangered (CR)</a:t>
                </a:r>
              </a:p>
            </p:txBody>
          </p:sp>
          <p:sp>
            <p:nvSpPr>
              <p:cNvPr id="26" name="Rectangle 70"/>
              <p:cNvSpPr>
                <a:spLocks noChangeArrowheads="1"/>
              </p:cNvSpPr>
              <p:nvPr/>
            </p:nvSpPr>
            <p:spPr bwMode="gray">
              <a:xfrm>
                <a:off x="3530" y="2388"/>
                <a:ext cx="2134" cy="345"/>
              </a:xfrm>
              <a:prstGeom prst="rect">
                <a:avLst/>
              </a:prstGeom>
              <a:solidFill>
                <a:srgbClr val="BA2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50000"/>
                  </a:spcBef>
                </a:pPr>
                <a:r>
                  <a:rPr lang="en-US" altLang="en-US" sz="1900" b="1" dirty="0">
                    <a:solidFill>
                      <a:srgbClr val="FFFFFF"/>
                    </a:solidFill>
                  </a:rPr>
                  <a:t>Endangered (EN)</a:t>
                </a:r>
              </a:p>
            </p:txBody>
          </p:sp>
          <p:sp>
            <p:nvSpPr>
              <p:cNvPr id="27" name="Rectangle 71"/>
              <p:cNvSpPr>
                <a:spLocks noChangeArrowheads="1"/>
              </p:cNvSpPr>
              <p:nvPr/>
            </p:nvSpPr>
            <p:spPr bwMode="gray">
              <a:xfrm>
                <a:off x="3530" y="2760"/>
                <a:ext cx="2134" cy="345"/>
              </a:xfrm>
              <a:prstGeom prst="rect">
                <a:avLst/>
              </a:prstGeom>
              <a:solidFill>
                <a:srgbClr val="D857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50000"/>
                  </a:spcBef>
                </a:pPr>
                <a:r>
                  <a:rPr lang="en-US" altLang="en-US" sz="1900" b="1" dirty="0">
                    <a:solidFill>
                      <a:srgbClr val="FFFFFF"/>
                    </a:solidFill>
                  </a:rPr>
                  <a:t>Vulnerable (VU)</a:t>
                </a:r>
              </a:p>
            </p:txBody>
          </p:sp>
        </p:grpSp>
      </p:grpSp>
      <p:pic>
        <p:nvPicPr>
          <p:cNvPr id="28" name="Grafik 17" descr="IUCN Red LIst logo.jpg"/>
          <p:cNvPicPr>
            <a:picLocks noChangeAspect="1"/>
          </p:cNvPicPr>
          <p:nvPr/>
        </p:nvPicPr>
        <p:blipFill>
          <a:blip r:embed="rId3" cstate="print"/>
          <a:stretch>
            <a:fillRect/>
          </a:stretch>
        </p:blipFill>
        <p:spPr>
          <a:xfrm>
            <a:off x="7884368" y="5801618"/>
            <a:ext cx="1175669" cy="891233"/>
          </a:xfrm>
          <a:prstGeom prst="rect">
            <a:avLst/>
          </a:prstGeom>
        </p:spPr>
      </p:pic>
      <p:pic>
        <p:nvPicPr>
          <p:cNvPr id="29" name="Grafik 18" descr="IUCN logo.jpg"/>
          <p:cNvPicPr>
            <a:picLocks noChangeAspect="1"/>
          </p:cNvPicPr>
          <p:nvPr/>
        </p:nvPicPr>
        <p:blipFill>
          <a:blip r:embed="rId4" cstate="print"/>
          <a:stretch>
            <a:fillRect/>
          </a:stretch>
        </p:blipFill>
        <p:spPr>
          <a:xfrm>
            <a:off x="7020272" y="5801618"/>
            <a:ext cx="936104" cy="890599"/>
          </a:xfrm>
          <a:prstGeom prst="rect">
            <a:avLst/>
          </a:prstGeom>
        </p:spPr>
      </p:pic>
    </p:spTree>
    <p:extLst>
      <p:ext uri="{BB962C8B-B14F-4D97-AF65-F5344CB8AC3E}">
        <p14:creationId xmlns:p14="http://schemas.microsoft.com/office/powerpoint/2010/main" val="38215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IUCN Red List Criteria: brief overview</a:t>
            </a:r>
          </a:p>
        </p:txBody>
      </p:sp>
      <p:sp>
        <p:nvSpPr>
          <p:cNvPr id="4" name="Rectangle 3"/>
          <p:cNvSpPr>
            <a:spLocks noGrp="1" noChangeArrowheads="1"/>
          </p:cNvSpPr>
          <p:nvPr>
            <p:ph idx="1"/>
          </p:nvPr>
        </p:nvSpPr>
        <p:spPr>
          <a:xfrm>
            <a:off x="455613" y="1196752"/>
            <a:ext cx="8228012" cy="4411662"/>
          </a:xfrm>
        </p:spPr>
        <p:txBody>
          <a:bodyPr/>
          <a:lstStyle/>
          <a:p>
            <a:pPr marL="457200" indent="-457200">
              <a:buFontTx/>
              <a:buNone/>
            </a:pPr>
            <a:r>
              <a:rPr lang="en-GB" altLang="en-US" sz="2600" dirty="0"/>
              <a:t>Five criteria account for:</a:t>
            </a:r>
          </a:p>
          <a:p>
            <a:pPr marL="457200" indent="-457200">
              <a:buFontTx/>
              <a:buAutoNum type="alphaUcPeriod"/>
            </a:pPr>
            <a:r>
              <a:rPr lang="en-GB" altLang="en-US" sz="2600" dirty="0"/>
              <a:t>Population reduction (past, present or future)</a:t>
            </a:r>
          </a:p>
          <a:p>
            <a:pPr marL="457200" indent="-457200">
              <a:buFontTx/>
              <a:buAutoNum type="alphaUcPeriod"/>
            </a:pPr>
            <a:r>
              <a:rPr lang="en-US" altLang="en-US" sz="2600" dirty="0"/>
              <a:t>Restricted geographic range and fragmentation, decline or extreme fluctuations</a:t>
            </a:r>
          </a:p>
          <a:p>
            <a:pPr marL="457200" indent="-457200">
              <a:buFontTx/>
              <a:buAutoNum type="alphaUcPeriod"/>
            </a:pPr>
            <a:r>
              <a:rPr lang="en-US" altLang="en-US" sz="2600" dirty="0"/>
              <a:t>Small population size and decline</a:t>
            </a:r>
          </a:p>
          <a:p>
            <a:pPr marL="457200" indent="-457200">
              <a:buFontTx/>
              <a:buAutoNum type="alphaUcPeriod"/>
            </a:pPr>
            <a:r>
              <a:rPr lang="en-US" altLang="en-US" sz="2600" dirty="0"/>
              <a:t>Very small or restricted populations</a:t>
            </a:r>
          </a:p>
          <a:p>
            <a:pPr marL="457200" indent="-457200">
              <a:buFontTx/>
              <a:buAutoNum type="alphaUcPeriod"/>
            </a:pPr>
            <a:r>
              <a:rPr lang="en-US" altLang="en-US" sz="2600" dirty="0" smtClean="0"/>
              <a:t>Estimated extinction risk from quantitative </a:t>
            </a:r>
            <a:r>
              <a:rPr lang="en-US" altLang="en-US" sz="2600" dirty="0"/>
              <a:t>analysis (very rare!)</a:t>
            </a:r>
          </a:p>
          <a:p>
            <a:pPr marL="457200" indent="-457200">
              <a:buFontTx/>
              <a:buNone/>
            </a:pPr>
            <a:endParaRPr lang="en-US" altLang="en-US" sz="3000" dirty="0"/>
          </a:p>
          <a:p>
            <a:pPr marL="836613" lvl="1" indent="-457200"/>
            <a:endParaRPr lang="en-US" altLang="en-US" dirty="0"/>
          </a:p>
          <a:p>
            <a:pPr marL="457200" indent="-457200"/>
            <a:endParaRPr lang="en-GB" altLang="en-US" sz="3000" dirty="0"/>
          </a:p>
          <a:p>
            <a:pPr marL="457200" indent="-457200"/>
            <a:endParaRPr lang="en-GB" altLang="en-US" sz="3000" dirty="0"/>
          </a:p>
        </p:txBody>
      </p:sp>
      <p:pic>
        <p:nvPicPr>
          <p:cNvPr id="5" name="Picture 2"/>
          <p:cNvPicPr>
            <a:picLocks noChangeAspect="1" noChangeArrowheads="1"/>
          </p:cNvPicPr>
          <p:nvPr/>
        </p:nvPicPr>
        <p:blipFill>
          <a:blip r:embed="rId3" cstate="print"/>
          <a:srcRect/>
          <a:stretch>
            <a:fillRect/>
          </a:stretch>
        </p:blipFill>
        <p:spPr bwMode="auto">
          <a:xfrm>
            <a:off x="90149" y="5229200"/>
            <a:ext cx="8963702" cy="3744416"/>
          </a:xfrm>
          <a:prstGeom prst="rect">
            <a:avLst/>
          </a:prstGeom>
          <a:noFill/>
          <a:ln w="9525">
            <a:noFill/>
            <a:miter lim="800000"/>
            <a:headEnd/>
            <a:tailEnd/>
          </a:ln>
        </p:spPr>
      </p:pic>
      <p:sp>
        <p:nvSpPr>
          <p:cNvPr id="6" name="Rectangle 5"/>
          <p:cNvSpPr/>
          <p:nvPr/>
        </p:nvSpPr>
        <p:spPr bwMode="auto">
          <a:xfrm>
            <a:off x="90149" y="5877272"/>
            <a:ext cx="8963702" cy="576064"/>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pic>
        <p:nvPicPr>
          <p:cNvPr id="7" name="Grafik 17" descr="IUCN Red LIst logo.jpg"/>
          <p:cNvPicPr>
            <a:picLocks noChangeAspect="1"/>
          </p:cNvPicPr>
          <p:nvPr/>
        </p:nvPicPr>
        <p:blipFill>
          <a:blip r:embed="rId4" cstate="print"/>
          <a:stretch>
            <a:fillRect/>
          </a:stretch>
        </p:blipFill>
        <p:spPr>
          <a:xfrm>
            <a:off x="7878182" y="2105719"/>
            <a:ext cx="1175669" cy="891233"/>
          </a:xfrm>
          <a:prstGeom prst="rect">
            <a:avLst/>
          </a:prstGeom>
        </p:spPr>
      </p:pic>
      <p:pic>
        <p:nvPicPr>
          <p:cNvPr id="8" name="Grafik 18" descr="IUCN logo.jpg"/>
          <p:cNvPicPr>
            <a:picLocks noChangeAspect="1"/>
          </p:cNvPicPr>
          <p:nvPr/>
        </p:nvPicPr>
        <p:blipFill>
          <a:blip r:embed="rId5" cstate="print"/>
          <a:stretch>
            <a:fillRect/>
          </a:stretch>
        </p:blipFill>
        <p:spPr>
          <a:xfrm>
            <a:off x="7997964" y="1196751"/>
            <a:ext cx="936104" cy="890599"/>
          </a:xfrm>
          <a:prstGeom prst="rect">
            <a:avLst/>
          </a:prstGeom>
        </p:spPr>
      </p:pic>
    </p:spTree>
    <p:extLst>
      <p:ext uri="{BB962C8B-B14F-4D97-AF65-F5344CB8AC3E}">
        <p14:creationId xmlns:p14="http://schemas.microsoft.com/office/powerpoint/2010/main" val="239681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IUCN Red List – why?</a:t>
            </a:r>
            <a:endParaRPr lang="en-GB" dirty="0"/>
          </a:p>
        </p:txBody>
      </p:sp>
      <p:sp>
        <p:nvSpPr>
          <p:cNvPr id="4" name="Rectangle 4"/>
          <p:cNvSpPr>
            <a:spLocks noChangeArrowheads="1"/>
          </p:cNvSpPr>
          <p:nvPr/>
        </p:nvSpPr>
        <p:spPr bwMode="gray">
          <a:xfrm>
            <a:off x="586771" y="1151760"/>
            <a:ext cx="6547069" cy="2591901"/>
          </a:xfrm>
          <a:prstGeom prst="rect">
            <a:avLst/>
          </a:prstGeom>
          <a:noFill/>
          <a:ln w="9525">
            <a:noFill/>
            <a:miter lim="800000"/>
            <a:headEnd/>
            <a:tailEnd/>
          </a:ln>
        </p:spPr>
        <p:txBody>
          <a:bodyPr/>
          <a:lstStyle/>
          <a:p>
            <a:pPr marL="285750" indent="-285750">
              <a:spcBef>
                <a:spcPct val="40000"/>
              </a:spcBef>
              <a:buClr>
                <a:srgbClr val="FF0000"/>
              </a:buClr>
              <a:buFontTx/>
              <a:buChar char="•"/>
            </a:pPr>
            <a:r>
              <a:rPr lang="en-GB" sz="2000" b="1" dirty="0">
                <a:cs typeface="Arial" pitchFamily="34" charset="0"/>
              </a:rPr>
              <a:t>Analysis and information</a:t>
            </a:r>
          </a:p>
          <a:p>
            <a:pPr marL="285750" indent="-285750">
              <a:spcBef>
                <a:spcPct val="40000"/>
              </a:spcBef>
              <a:buClr>
                <a:srgbClr val="FF0000"/>
              </a:buClr>
              <a:buFontTx/>
              <a:buChar char="•"/>
            </a:pPr>
            <a:r>
              <a:rPr lang="en-GB" sz="2000" b="1" dirty="0">
                <a:cs typeface="Arial" pitchFamily="34" charset="0"/>
              </a:rPr>
              <a:t>Conservation planning and priority-setting</a:t>
            </a:r>
          </a:p>
          <a:p>
            <a:pPr marL="285750" indent="-285750">
              <a:spcBef>
                <a:spcPct val="40000"/>
              </a:spcBef>
              <a:buClr>
                <a:srgbClr val="FF0000"/>
              </a:buClr>
              <a:buFontTx/>
              <a:buChar char="•"/>
            </a:pPr>
            <a:r>
              <a:rPr lang="en-GB" sz="2000" b="1" dirty="0">
                <a:cs typeface="Arial" pitchFamily="34" charset="0"/>
              </a:rPr>
              <a:t>International conservation policy</a:t>
            </a:r>
          </a:p>
          <a:p>
            <a:pPr marL="285750" indent="-285750">
              <a:spcBef>
                <a:spcPct val="40000"/>
              </a:spcBef>
              <a:buClr>
                <a:srgbClr val="FF0000"/>
              </a:buClr>
              <a:buFontTx/>
              <a:buChar char="•"/>
            </a:pPr>
            <a:r>
              <a:rPr lang="en-GB" sz="2000" b="1" dirty="0">
                <a:cs typeface="Arial" pitchFamily="34" charset="0"/>
              </a:rPr>
              <a:t>Influencing funding allocations</a:t>
            </a:r>
          </a:p>
          <a:p>
            <a:pPr marL="285750" indent="-285750">
              <a:spcBef>
                <a:spcPct val="40000"/>
              </a:spcBef>
              <a:buClr>
                <a:srgbClr val="FF0000"/>
              </a:buClr>
              <a:buFontTx/>
              <a:buChar char="•"/>
            </a:pPr>
            <a:r>
              <a:rPr lang="en-GB" sz="2000" b="1" dirty="0">
                <a:cs typeface="Arial" pitchFamily="34" charset="0"/>
              </a:rPr>
              <a:t>Private sector decision-making</a:t>
            </a:r>
            <a:endParaRPr lang="es-ES" sz="2000" b="1" dirty="0"/>
          </a:p>
          <a:p>
            <a:pPr marL="285750" indent="-285750">
              <a:spcBef>
                <a:spcPct val="40000"/>
              </a:spcBef>
              <a:buClr>
                <a:srgbClr val="FF0000"/>
              </a:buClr>
              <a:buFontTx/>
              <a:buChar char="•"/>
            </a:pPr>
            <a:r>
              <a:rPr lang="en-GB" sz="2000" b="1" dirty="0">
                <a:cs typeface="Arial" pitchFamily="34" charset="0"/>
              </a:rPr>
              <a:t>Education and public awareness</a:t>
            </a:r>
          </a:p>
        </p:txBody>
      </p:sp>
      <p:pic>
        <p:nvPicPr>
          <p:cNvPr id="5" name="Picture 12"/>
          <p:cNvPicPr>
            <a:picLocks noChangeAspect="1" noChangeArrowheads="1"/>
          </p:cNvPicPr>
          <p:nvPr/>
        </p:nvPicPr>
        <p:blipFill>
          <a:blip r:embed="rId3" cstate="print"/>
          <a:srcRect/>
          <a:stretch>
            <a:fillRect/>
          </a:stretch>
        </p:blipFill>
        <p:spPr bwMode="auto">
          <a:xfrm>
            <a:off x="9144" y="3715422"/>
            <a:ext cx="1693304" cy="2361305"/>
          </a:xfrm>
          <a:prstGeom prst="rect">
            <a:avLst/>
          </a:prstGeom>
          <a:noFill/>
          <a:ln w="9525">
            <a:solidFill>
              <a:schemeClr val="tx1"/>
            </a:solidFill>
            <a:miter lim="800000"/>
            <a:headEnd/>
            <a:tailEnd/>
          </a:ln>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465636"/>
            <a:ext cx="1728192" cy="2359941"/>
          </a:xfrm>
          <a:prstGeom prst="rect">
            <a:avLst/>
          </a:prstGeom>
        </p:spPr>
      </p:pic>
      <p:grpSp>
        <p:nvGrpSpPr>
          <p:cNvPr id="20" name="Group 19"/>
          <p:cNvGrpSpPr/>
          <p:nvPr/>
        </p:nvGrpSpPr>
        <p:grpSpPr>
          <a:xfrm>
            <a:off x="1547664" y="3743661"/>
            <a:ext cx="2995901" cy="3081916"/>
            <a:chOff x="1108038" y="3342673"/>
            <a:chExt cx="3560900" cy="3515327"/>
          </a:xfrm>
        </p:grpSpPr>
        <p:grpSp>
          <p:nvGrpSpPr>
            <p:cNvPr id="21" name="Group 24"/>
            <p:cNvGrpSpPr/>
            <p:nvPr/>
          </p:nvGrpSpPr>
          <p:grpSpPr>
            <a:xfrm>
              <a:off x="1108038" y="3342673"/>
              <a:ext cx="3257445" cy="3515327"/>
              <a:chOff x="1108038" y="3342673"/>
              <a:chExt cx="3257445" cy="3515327"/>
            </a:xfrm>
          </p:grpSpPr>
          <p:pic>
            <p:nvPicPr>
              <p:cNvPr id="23" name="Picture 22" descr="freshwater_med_chapter_thr"/>
              <p:cNvPicPr>
                <a:picLocks noChangeAspect="1" noChangeArrowheads="1"/>
              </p:cNvPicPr>
              <p:nvPr/>
            </p:nvPicPr>
            <p:blipFill>
              <a:blip r:embed="rId5" cstate="print"/>
              <a:srcRect/>
              <a:stretch>
                <a:fillRect/>
              </a:stretch>
            </p:blipFill>
            <p:spPr bwMode="auto">
              <a:xfrm>
                <a:off x="1108038" y="5088367"/>
                <a:ext cx="3257445" cy="1769633"/>
              </a:xfrm>
              <a:prstGeom prst="rect">
                <a:avLst/>
              </a:prstGeom>
              <a:noFill/>
              <a:ln w="3175">
                <a:solidFill>
                  <a:schemeClr val="tx1"/>
                </a:solidFill>
                <a:miter lim="800000"/>
                <a:headEnd/>
                <a:tailEnd/>
              </a:ln>
            </p:spPr>
          </p:pic>
          <p:pic>
            <p:nvPicPr>
              <p:cNvPr id="24" name="Picture 5"/>
              <p:cNvPicPr>
                <a:picLocks noChangeAspect="1" noChangeArrowheads="1"/>
              </p:cNvPicPr>
              <p:nvPr/>
            </p:nvPicPr>
            <p:blipFill>
              <a:blip r:embed="rId6" cstate="print"/>
              <a:srcRect/>
              <a:stretch>
                <a:fillRect/>
              </a:stretch>
            </p:blipFill>
            <p:spPr bwMode="auto">
              <a:xfrm>
                <a:off x="1709867" y="3342673"/>
                <a:ext cx="1425203" cy="2003884"/>
              </a:xfrm>
              <a:prstGeom prst="rect">
                <a:avLst/>
              </a:prstGeom>
              <a:noFill/>
              <a:ln w="9525" algn="ctr">
                <a:noFill/>
                <a:miter lim="800000"/>
                <a:headEnd/>
                <a:tailEnd/>
              </a:ln>
            </p:spPr>
          </p:pic>
        </p:grpSp>
        <p:pic>
          <p:nvPicPr>
            <p:cNvPr id="22" name="Picture 4"/>
            <p:cNvPicPr>
              <a:picLocks noChangeAspect="1" noChangeArrowheads="1"/>
            </p:cNvPicPr>
            <p:nvPr/>
          </p:nvPicPr>
          <p:blipFill>
            <a:blip r:embed="rId7" cstate="print"/>
            <a:srcRect/>
            <a:stretch>
              <a:fillRect/>
            </a:stretch>
          </p:blipFill>
          <p:spPr bwMode="auto">
            <a:xfrm>
              <a:off x="3109496" y="3342766"/>
              <a:ext cx="1559442" cy="2005200"/>
            </a:xfrm>
            <a:prstGeom prst="rect">
              <a:avLst/>
            </a:prstGeom>
            <a:noFill/>
            <a:ln w="9525" algn="ctr">
              <a:noFill/>
              <a:miter lim="800000"/>
              <a:headEnd/>
              <a:tailEnd/>
            </a:ln>
          </p:spPr>
        </p:pic>
      </p:grpSp>
      <p:pic>
        <p:nvPicPr>
          <p:cNvPr id="33" name="Picture 2"/>
          <p:cNvPicPr>
            <a:picLocks noChangeAspect="1" noChangeArrowheads="1"/>
          </p:cNvPicPr>
          <p:nvPr/>
        </p:nvPicPr>
        <p:blipFill>
          <a:blip r:embed="rId8"/>
          <a:srcRect/>
          <a:stretch>
            <a:fillRect/>
          </a:stretch>
        </p:blipFill>
        <p:spPr bwMode="auto">
          <a:xfrm>
            <a:off x="6638925" y="2960124"/>
            <a:ext cx="2505075" cy="2324100"/>
          </a:xfrm>
          <a:prstGeom prst="rect">
            <a:avLst/>
          </a:prstGeom>
          <a:noFill/>
          <a:ln w="9525">
            <a:noFill/>
            <a:miter lim="800000"/>
            <a:headEnd/>
            <a:tailEnd/>
          </a:ln>
        </p:spPr>
      </p:pic>
      <p:grpSp>
        <p:nvGrpSpPr>
          <p:cNvPr id="34" name="Group 23"/>
          <p:cNvGrpSpPr/>
          <p:nvPr/>
        </p:nvGrpSpPr>
        <p:grpSpPr>
          <a:xfrm>
            <a:off x="6253316" y="1119369"/>
            <a:ext cx="2905432" cy="2258013"/>
            <a:chOff x="5845363" y="2159123"/>
            <a:chExt cx="3298637" cy="2550505"/>
          </a:xfrm>
        </p:grpSpPr>
        <p:pic>
          <p:nvPicPr>
            <p:cNvPr id="35" name="Picture 9" descr="The Mohamed bin Zayed Species Conservation Fund"/>
            <p:cNvPicPr>
              <a:picLocks noChangeAspect="1" noChangeArrowheads="1"/>
            </p:cNvPicPr>
            <p:nvPr/>
          </p:nvPicPr>
          <p:blipFill>
            <a:blip r:embed="rId9"/>
            <a:srcRect/>
            <a:stretch>
              <a:fillRect/>
            </a:stretch>
          </p:blipFill>
          <p:spPr bwMode="auto">
            <a:xfrm>
              <a:off x="5845363" y="3989628"/>
              <a:ext cx="3122787" cy="720000"/>
            </a:xfrm>
            <a:prstGeom prst="rect">
              <a:avLst/>
            </a:prstGeom>
            <a:noFill/>
          </p:spPr>
        </p:pic>
        <p:pic>
          <p:nvPicPr>
            <p:cNvPr id="36" name="Picture 7" descr="SOS | Save Our Species"/>
            <p:cNvPicPr>
              <a:picLocks noChangeAspect="1" noChangeArrowheads="1"/>
            </p:cNvPicPr>
            <p:nvPr/>
          </p:nvPicPr>
          <p:blipFill>
            <a:blip r:embed="rId10"/>
            <a:srcRect/>
            <a:stretch>
              <a:fillRect/>
            </a:stretch>
          </p:blipFill>
          <p:spPr bwMode="auto">
            <a:xfrm>
              <a:off x="6028831" y="3453678"/>
              <a:ext cx="1103607" cy="720000"/>
            </a:xfrm>
            <a:prstGeom prst="rect">
              <a:avLst/>
            </a:prstGeom>
            <a:noFill/>
          </p:spPr>
        </p:pic>
        <p:pic>
          <p:nvPicPr>
            <p:cNvPr id="37" name="Picture 11" descr="CEPF"/>
            <p:cNvPicPr>
              <a:picLocks noChangeAspect="1" noChangeArrowheads="1"/>
            </p:cNvPicPr>
            <p:nvPr/>
          </p:nvPicPr>
          <p:blipFill>
            <a:blip r:embed="rId11"/>
            <a:srcRect/>
            <a:stretch>
              <a:fillRect/>
            </a:stretch>
          </p:blipFill>
          <p:spPr bwMode="auto">
            <a:xfrm>
              <a:off x="6486034" y="2159123"/>
              <a:ext cx="2324100" cy="781051"/>
            </a:xfrm>
            <a:prstGeom prst="rect">
              <a:avLst/>
            </a:prstGeom>
            <a:noFill/>
          </p:spPr>
        </p:pic>
        <p:pic>
          <p:nvPicPr>
            <p:cNvPr id="38" name="Picture 5" descr="home"/>
            <p:cNvPicPr>
              <a:picLocks noChangeAspect="1" noChangeArrowheads="1"/>
            </p:cNvPicPr>
            <p:nvPr/>
          </p:nvPicPr>
          <p:blipFill>
            <a:blip r:embed="rId12"/>
            <a:srcRect/>
            <a:stretch>
              <a:fillRect/>
            </a:stretch>
          </p:blipFill>
          <p:spPr bwMode="auto">
            <a:xfrm>
              <a:off x="6298560" y="2699241"/>
              <a:ext cx="2845440" cy="720000"/>
            </a:xfrm>
            <a:prstGeom prst="rect">
              <a:avLst/>
            </a:prstGeom>
            <a:noFill/>
          </p:spPr>
        </p:pic>
      </p:grpSp>
      <p:grpSp>
        <p:nvGrpSpPr>
          <p:cNvPr id="39" name="Group 18"/>
          <p:cNvGrpSpPr/>
          <p:nvPr/>
        </p:nvGrpSpPr>
        <p:grpSpPr>
          <a:xfrm>
            <a:off x="4503195" y="4694725"/>
            <a:ext cx="2296103" cy="2163275"/>
            <a:chOff x="4503193" y="4694725"/>
            <a:chExt cx="2296103" cy="2163275"/>
          </a:xfrm>
        </p:grpSpPr>
        <p:pic>
          <p:nvPicPr>
            <p:cNvPr id="40" name="Picture 4" descr="CBD logo"/>
            <p:cNvPicPr>
              <a:picLocks noChangeAspect="1" noChangeArrowheads="1"/>
            </p:cNvPicPr>
            <p:nvPr/>
          </p:nvPicPr>
          <p:blipFill>
            <a:blip r:embed="rId13" cstate="print"/>
            <a:srcRect/>
            <a:stretch>
              <a:fillRect/>
            </a:stretch>
          </p:blipFill>
          <p:spPr bwMode="auto">
            <a:xfrm>
              <a:off x="4503193" y="4694725"/>
              <a:ext cx="978281" cy="1085785"/>
            </a:xfrm>
            <a:prstGeom prst="rect">
              <a:avLst/>
            </a:prstGeom>
            <a:noFill/>
          </p:spPr>
        </p:pic>
        <p:grpSp>
          <p:nvGrpSpPr>
            <p:cNvPr id="41" name="Group 25"/>
            <p:cNvGrpSpPr/>
            <p:nvPr/>
          </p:nvGrpSpPr>
          <p:grpSpPr>
            <a:xfrm>
              <a:off x="4540664" y="5328138"/>
              <a:ext cx="2258632" cy="1529862"/>
              <a:chOff x="4626728" y="5328138"/>
              <a:chExt cx="2258632" cy="1529862"/>
            </a:xfrm>
          </p:grpSpPr>
          <p:pic>
            <p:nvPicPr>
              <p:cNvPr id="42" name="Picture 41"/>
              <p:cNvPicPr>
                <a:picLocks noChangeAspect="1" noChangeArrowheads="1"/>
              </p:cNvPicPr>
              <p:nvPr/>
            </p:nvPicPr>
            <p:blipFill>
              <a:blip r:embed="rId14" cstate="print"/>
              <a:srcRect r="81" b="-93"/>
              <a:stretch>
                <a:fillRect/>
              </a:stretch>
            </p:blipFill>
            <p:spPr bwMode="auto">
              <a:xfrm>
                <a:off x="5647551" y="5328138"/>
                <a:ext cx="1237809" cy="1529862"/>
              </a:xfrm>
              <a:prstGeom prst="rect">
                <a:avLst/>
              </a:prstGeom>
              <a:noFill/>
              <a:ln w="9525">
                <a:noFill/>
                <a:miter lim="800000"/>
                <a:headEnd/>
                <a:tailEnd/>
              </a:ln>
            </p:spPr>
          </p:pic>
          <p:pic>
            <p:nvPicPr>
              <p:cNvPr id="43" name="Picture 42" descr="CITES.bmp"/>
              <p:cNvPicPr>
                <a:picLocks noChangeAspect="1"/>
              </p:cNvPicPr>
              <p:nvPr/>
            </p:nvPicPr>
            <p:blipFill>
              <a:blip r:embed="rId15" cstate="print"/>
              <a:srcRect/>
              <a:stretch>
                <a:fillRect/>
              </a:stretch>
            </p:blipFill>
            <p:spPr bwMode="auto">
              <a:xfrm>
                <a:off x="4626728" y="5877093"/>
                <a:ext cx="980907" cy="980907"/>
              </a:xfrm>
              <a:prstGeom prst="rect">
                <a:avLst/>
              </a:prstGeom>
              <a:noFill/>
              <a:ln w="9525">
                <a:noFill/>
                <a:miter lim="800000"/>
                <a:headEnd/>
                <a:tailEnd/>
              </a:ln>
            </p:spPr>
          </p:pic>
        </p:grpSp>
      </p:grpSp>
      <p:grpSp>
        <p:nvGrpSpPr>
          <p:cNvPr id="44" name="Group 27"/>
          <p:cNvGrpSpPr/>
          <p:nvPr/>
        </p:nvGrpSpPr>
        <p:grpSpPr>
          <a:xfrm>
            <a:off x="6970024" y="5400415"/>
            <a:ext cx="2148453" cy="1440000"/>
            <a:chOff x="6970024" y="5400414"/>
            <a:chExt cx="2148453" cy="1440000"/>
          </a:xfrm>
        </p:grpSpPr>
        <p:pic>
          <p:nvPicPr>
            <p:cNvPr id="45" name="Picture 32" descr="SOTD_example"/>
            <p:cNvPicPr>
              <a:picLocks noChangeAspect="1" noChangeArrowheads="1"/>
            </p:cNvPicPr>
            <p:nvPr/>
          </p:nvPicPr>
          <p:blipFill>
            <a:blip r:embed="rId16" cstate="print"/>
            <a:srcRect/>
            <a:stretch>
              <a:fillRect/>
            </a:stretch>
          </p:blipFill>
          <p:spPr bwMode="auto">
            <a:xfrm>
              <a:off x="8103626" y="5400414"/>
              <a:ext cx="1014851" cy="1440000"/>
            </a:xfrm>
            <a:prstGeom prst="rect">
              <a:avLst/>
            </a:prstGeom>
            <a:noFill/>
            <a:ln w="9525">
              <a:solidFill>
                <a:schemeClr val="tx1"/>
              </a:solidFill>
              <a:miter lim="800000"/>
              <a:headEnd/>
              <a:tailEnd/>
            </a:ln>
          </p:spPr>
        </p:pic>
        <p:pic>
          <p:nvPicPr>
            <p:cNvPr id="46" name="Picture 2" descr="http://www.eaza.net/News/newsblog/Lists/Photos/030910_1501_Increasingu1.jpg"/>
            <p:cNvPicPr>
              <a:picLocks noChangeAspect="1" noChangeArrowheads="1"/>
            </p:cNvPicPr>
            <p:nvPr/>
          </p:nvPicPr>
          <p:blipFill>
            <a:blip r:embed="rId17" cstate="print"/>
            <a:srcRect/>
            <a:stretch>
              <a:fillRect/>
            </a:stretch>
          </p:blipFill>
          <p:spPr bwMode="auto">
            <a:xfrm>
              <a:off x="6970024" y="5400414"/>
              <a:ext cx="1083728" cy="1440000"/>
            </a:xfrm>
            <a:prstGeom prst="rect">
              <a:avLst/>
            </a:prstGeom>
            <a:noFill/>
            <a:ln w="3175">
              <a:solidFill>
                <a:schemeClr val="tx1"/>
              </a:solidFill>
              <a:miter lim="800000"/>
              <a:headEnd/>
              <a:tailEnd/>
            </a:ln>
          </p:spPr>
        </p:pic>
      </p:grpSp>
    </p:spTree>
    <p:extLst>
      <p:ext uri="{BB962C8B-B14F-4D97-AF65-F5344CB8AC3E}">
        <p14:creationId xmlns:p14="http://schemas.microsoft.com/office/powerpoint/2010/main" val="7589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smtClean="0"/>
              <a:t>Why National Red Lists?</a:t>
            </a:r>
            <a:endParaRPr lang="en-GB" dirty="0"/>
          </a:p>
        </p:txBody>
      </p:sp>
      <p:sp>
        <p:nvSpPr>
          <p:cNvPr id="3" name="TextBox 2"/>
          <p:cNvSpPr txBox="1"/>
          <p:nvPr/>
        </p:nvSpPr>
        <p:spPr>
          <a:xfrm>
            <a:off x="251520" y="1412776"/>
            <a:ext cx="7361311" cy="461665"/>
          </a:xfrm>
          <a:prstGeom prst="rect">
            <a:avLst/>
          </a:prstGeom>
          <a:noFill/>
        </p:spPr>
        <p:txBody>
          <a:bodyPr wrap="none" rtlCol="0">
            <a:spAutoFit/>
          </a:bodyPr>
          <a:lstStyle/>
          <a:p>
            <a:r>
              <a:rPr lang="en-GB" dirty="0" smtClean="0"/>
              <a:t>Decision making occurs at national or regional levels</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3" y="1968276"/>
            <a:ext cx="9014294" cy="3620964"/>
          </a:xfrm>
          <a:prstGeom prst="rect">
            <a:avLst/>
          </a:prstGeom>
        </p:spPr>
      </p:pic>
      <p:sp>
        <p:nvSpPr>
          <p:cNvPr id="8" name="TextBox 7"/>
          <p:cNvSpPr txBox="1"/>
          <p:nvPr/>
        </p:nvSpPr>
        <p:spPr>
          <a:xfrm>
            <a:off x="179512" y="4032354"/>
            <a:ext cx="8784976" cy="2492990"/>
          </a:xfrm>
          <a:prstGeom prst="rect">
            <a:avLst/>
          </a:prstGeom>
          <a:solidFill>
            <a:srgbClr val="FFFFFF"/>
          </a:solidFill>
        </p:spPr>
        <p:txBody>
          <a:bodyPr wrap="square" rtlCol="0">
            <a:spAutoFit/>
          </a:bodyPr>
          <a:lstStyle/>
          <a:p>
            <a:r>
              <a:rPr lang="en-GB" b="1" dirty="0" smtClean="0"/>
              <a:t>Tools for:</a:t>
            </a:r>
          </a:p>
          <a:p>
            <a:endParaRPr lang="en-GB" sz="1200" dirty="0"/>
          </a:p>
          <a:p>
            <a:pPr marL="342900" indent="-342900">
              <a:buFont typeface="Arial" panose="020B0604020202020204" pitchFamily="34" charset="0"/>
              <a:buChar char="•"/>
            </a:pPr>
            <a:r>
              <a:rPr lang="en-GB" dirty="0"/>
              <a:t>Local, national or regional conservation planning</a:t>
            </a:r>
          </a:p>
          <a:p>
            <a:pPr marL="342900" indent="-342900">
              <a:buFont typeface="Arial" panose="020B0604020202020204" pitchFamily="34" charset="0"/>
              <a:buChar char="•"/>
            </a:pPr>
            <a:r>
              <a:rPr lang="en-GB" dirty="0"/>
              <a:t>National-level biodiversity monitoring and biodiversity indicators</a:t>
            </a:r>
          </a:p>
          <a:p>
            <a:pPr marL="342900" indent="-342900">
              <a:buFont typeface="Arial" panose="020B0604020202020204" pitchFamily="34" charset="0"/>
              <a:buChar char="•"/>
            </a:pPr>
            <a:r>
              <a:rPr lang="en-GB" dirty="0"/>
              <a:t>Measuring progress towards the CBD 2020 Aichi Targets</a:t>
            </a:r>
          </a:p>
          <a:p>
            <a:pPr marL="342900" indent="-342900">
              <a:buFont typeface="Arial" panose="020B0604020202020204" pitchFamily="34" charset="0"/>
              <a:buChar char="•"/>
            </a:pPr>
            <a:endParaRPr lang="en-GB" dirty="0"/>
          </a:p>
        </p:txBody>
      </p:sp>
      <p:sp>
        <p:nvSpPr>
          <p:cNvPr id="6" name="TextBox 5"/>
          <p:cNvSpPr txBox="1"/>
          <p:nvPr/>
        </p:nvSpPr>
        <p:spPr>
          <a:xfrm>
            <a:off x="6418177" y="6156012"/>
            <a:ext cx="2557175" cy="369332"/>
          </a:xfrm>
          <a:prstGeom prst="rect">
            <a:avLst/>
          </a:prstGeom>
          <a:noFill/>
        </p:spPr>
        <p:txBody>
          <a:bodyPr wrap="none" rtlCol="0">
            <a:spAutoFit/>
          </a:bodyPr>
          <a:lstStyle/>
          <a:p>
            <a:r>
              <a:rPr lang="en-GB" sz="1800" dirty="0" smtClean="0"/>
              <a:t>www.nationalredlist.org</a:t>
            </a:r>
            <a:endParaRPr lang="en-GB" sz="18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6236" y="1325315"/>
            <a:ext cx="1098252" cy="10982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CBD &amp; National Red Lists</a:t>
            </a:r>
            <a:endParaRPr lang="en-GB" dirty="0"/>
          </a:p>
        </p:txBody>
      </p:sp>
      <p:sp>
        <p:nvSpPr>
          <p:cNvPr id="3" name="Content Placeholder 2"/>
          <p:cNvSpPr>
            <a:spLocks noGrp="1"/>
          </p:cNvSpPr>
          <p:nvPr>
            <p:ph idx="1"/>
          </p:nvPr>
        </p:nvSpPr>
        <p:spPr>
          <a:xfrm>
            <a:off x="455613" y="1484313"/>
            <a:ext cx="8228012" cy="1584647"/>
          </a:xfrm>
        </p:spPr>
        <p:txBody>
          <a:bodyPr/>
          <a:lstStyle/>
          <a:p>
            <a:pPr marL="0" indent="0">
              <a:buNone/>
            </a:pPr>
            <a:r>
              <a:rPr lang="en-GB" b="1" dirty="0"/>
              <a:t>Target 12: </a:t>
            </a:r>
            <a:r>
              <a:rPr lang="en-GB" dirty="0"/>
              <a:t>By 2020, the extinction of known threatened species has been prevented and their conservation status, particularly of those most in decline, has been improved and sustained.</a:t>
            </a:r>
          </a:p>
        </p:txBody>
      </p:sp>
      <p:cxnSp>
        <p:nvCxnSpPr>
          <p:cNvPr id="5" name="Straight Arrow Connector 4"/>
          <p:cNvCxnSpPr/>
          <p:nvPr/>
        </p:nvCxnSpPr>
        <p:spPr bwMode="auto">
          <a:xfrm>
            <a:off x="1979712" y="3068960"/>
            <a:ext cx="0" cy="57606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a:off x="6876256" y="3068960"/>
            <a:ext cx="0" cy="57606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323528" y="3810277"/>
            <a:ext cx="3528392" cy="830997"/>
          </a:xfrm>
          <a:prstGeom prst="rect">
            <a:avLst/>
          </a:prstGeom>
          <a:noFill/>
        </p:spPr>
        <p:txBody>
          <a:bodyPr wrap="square" rtlCol="0">
            <a:spAutoFit/>
          </a:bodyPr>
          <a:lstStyle/>
          <a:p>
            <a:pPr algn="ctr"/>
            <a:r>
              <a:rPr lang="en-GB" dirty="0" smtClean="0">
                <a:solidFill>
                  <a:srgbClr val="FF0000"/>
                </a:solidFill>
              </a:rPr>
              <a:t>Which species are threatened?</a:t>
            </a:r>
            <a:endParaRPr lang="en-GB" dirty="0">
              <a:solidFill>
                <a:srgbClr val="FF0000"/>
              </a:solidFill>
            </a:endParaRPr>
          </a:p>
        </p:txBody>
      </p:sp>
      <p:sp>
        <p:nvSpPr>
          <p:cNvPr id="8" name="TextBox 7"/>
          <p:cNvSpPr txBox="1"/>
          <p:nvPr/>
        </p:nvSpPr>
        <p:spPr>
          <a:xfrm>
            <a:off x="5148064" y="3717032"/>
            <a:ext cx="3528392" cy="1200329"/>
          </a:xfrm>
          <a:prstGeom prst="rect">
            <a:avLst/>
          </a:prstGeom>
          <a:noFill/>
        </p:spPr>
        <p:txBody>
          <a:bodyPr wrap="square" rtlCol="0">
            <a:spAutoFit/>
          </a:bodyPr>
          <a:lstStyle/>
          <a:p>
            <a:pPr algn="ctr"/>
            <a:r>
              <a:rPr lang="en-GB" dirty="0" smtClean="0">
                <a:solidFill>
                  <a:srgbClr val="FF0000"/>
                </a:solidFill>
              </a:rPr>
              <a:t>Targeted conservation action for species recovery</a:t>
            </a:r>
            <a:endParaRPr lang="en-GB" dirty="0">
              <a:solidFill>
                <a:srgbClr val="FF0000"/>
              </a:solidFill>
            </a:endParaRPr>
          </a:p>
        </p:txBody>
      </p:sp>
      <p:cxnSp>
        <p:nvCxnSpPr>
          <p:cNvPr id="10" name="Straight Arrow Connector 9"/>
          <p:cNvCxnSpPr/>
          <p:nvPr/>
        </p:nvCxnSpPr>
        <p:spPr bwMode="auto">
          <a:xfrm>
            <a:off x="2087724" y="5022468"/>
            <a:ext cx="540060" cy="49476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6228184" y="5022468"/>
            <a:ext cx="576064" cy="548640"/>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2699792" y="5445224"/>
            <a:ext cx="3528392" cy="1200329"/>
          </a:xfrm>
          <a:prstGeom prst="rect">
            <a:avLst/>
          </a:prstGeom>
          <a:noFill/>
        </p:spPr>
        <p:txBody>
          <a:bodyPr wrap="square" rtlCol="0">
            <a:spAutoFit/>
          </a:bodyPr>
          <a:lstStyle/>
          <a:p>
            <a:pPr algn="ctr"/>
            <a:r>
              <a:rPr lang="en-GB" b="1" dirty="0" smtClean="0"/>
              <a:t>Red Lists </a:t>
            </a:r>
            <a:r>
              <a:rPr lang="en-GB" dirty="0" smtClean="0"/>
              <a:t>(incl. National and Regional) + </a:t>
            </a:r>
            <a:r>
              <a:rPr lang="en-GB" b="1" dirty="0" smtClean="0"/>
              <a:t>Action Plans</a:t>
            </a:r>
            <a:endParaRPr lang="en-GB" b="1"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6236" y="5571108"/>
            <a:ext cx="1098252" cy="1098252"/>
          </a:xfrm>
          <a:prstGeom prst="rect">
            <a:avLst/>
          </a:prstGeom>
        </p:spPr>
      </p:pic>
    </p:spTree>
    <p:extLst>
      <p:ext uri="{BB962C8B-B14F-4D97-AF65-F5344CB8AC3E}">
        <p14:creationId xmlns:p14="http://schemas.microsoft.com/office/powerpoint/2010/main" val="2923786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IUCN Red List Categories for NRLs</a:t>
            </a:r>
            <a:endParaRPr lang="en-GB"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73" y="1176870"/>
            <a:ext cx="8087854" cy="5420482"/>
          </a:xfrm>
          <a:prstGeom prst="rect">
            <a:avLst/>
          </a:prstGeom>
        </p:spPr>
      </p:pic>
      <p:cxnSp>
        <p:nvCxnSpPr>
          <p:cNvPr id="21" name="Straight Arrow Connector 20"/>
          <p:cNvCxnSpPr/>
          <p:nvPr/>
        </p:nvCxnSpPr>
        <p:spPr bwMode="auto">
          <a:xfrm flipH="1">
            <a:off x="7740352" y="2204864"/>
            <a:ext cx="1080120"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a:off x="7740352" y="5805264"/>
            <a:ext cx="1080120" cy="0"/>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755576" y="2348880"/>
            <a:ext cx="7860351" cy="3170099"/>
          </a:xfrm>
          <a:prstGeom prst="rect">
            <a:avLst/>
          </a:prstGeom>
          <a:solidFill>
            <a:srgbClr val="FFFFFF"/>
          </a:solidFill>
          <a:ln>
            <a:solidFill>
              <a:schemeClr val="tx1"/>
            </a:solidFill>
          </a:ln>
        </p:spPr>
        <p:txBody>
          <a:bodyPr wrap="square" rtlCol="0">
            <a:spAutoFit/>
          </a:bodyPr>
          <a:lstStyle/>
          <a:p>
            <a:pPr eaLnBrk="1" hangingPunct="1"/>
            <a:endParaRPr lang="en-GB" altLang="en-US" sz="2200" dirty="0" smtClean="0">
              <a:cs typeface="Times New Roman" pitchFamily="18" charset="0"/>
            </a:endParaRPr>
          </a:p>
          <a:p>
            <a:pPr eaLnBrk="1" hangingPunct="1"/>
            <a:r>
              <a:rPr lang="en-GB" altLang="en-US" sz="2200" dirty="0" smtClean="0">
                <a:cs typeface="Times New Roman" pitchFamily="18" charset="0"/>
              </a:rPr>
              <a:t>A </a:t>
            </a:r>
            <a:r>
              <a:rPr lang="en-GB" altLang="en-US" sz="2200" dirty="0">
                <a:cs typeface="Times New Roman" pitchFamily="18" charset="0"/>
              </a:rPr>
              <a:t>taxon is </a:t>
            </a:r>
            <a:r>
              <a:rPr lang="en-GB" altLang="en-US" sz="2200" b="1" dirty="0">
                <a:cs typeface="Times New Roman" pitchFamily="18" charset="0"/>
              </a:rPr>
              <a:t>Not Applicable </a:t>
            </a:r>
            <a:r>
              <a:rPr lang="en-GB" altLang="en-US" sz="2200" dirty="0">
                <a:cs typeface="Times New Roman" pitchFamily="18" charset="0"/>
              </a:rPr>
              <a:t>if it is unsuitable for inclusion in the regional/national Red List, for example:</a:t>
            </a:r>
          </a:p>
          <a:p>
            <a:pPr lvl="1" eaLnBrk="1" hangingPunct="1">
              <a:buFontTx/>
              <a:buChar char="•"/>
            </a:pPr>
            <a:r>
              <a:rPr lang="en-GB" altLang="en-US" sz="2200" dirty="0">
                <a:cs typeface="Times New Roman" pitchFamily="18" charset="0"/>
              </a:rPr>
              <a:t>Not a wild population</a:t>
            </a:r>
          </a:p>
          <a:p>
            <a:pPr lvl="1" eaLnBrk="1" hangingPunct="1">
              <a:buFontTx/>
              <a:buChar char="•"/>
            </a:pPr>
            <a:r>
              <a:rPr lang="en-GB" altLang="en-US" sz="2200" dirty="0">
                <a:cs typeface="Times New Roman" pitchFamily="18" charset="0"/>
              </a:rPr>
              <a:t>Vagrant</a:t>
            </a:r>
          </a:p>
          <a:p>
            <a:pPr lvl="1" eaLnBrk="1" hangingPunct="1">
              <a:buFontTx/>
              <a:buChar char="•"/>
            </a:pPr>
            <a:r>
              <a:rPr lang="en-GB" altLang="en-US" sz="2200" dirty="0">
                <a:cs typeface="Times New Roman" pitchFamily="18" charset="0"/>
              </a:rPr>
              <a:t>Low numbers in the region (a “filter” can be applied by National Red List authority</a:t>
            </a:r>
            <a:r>
              <a:rPr lang="en-GB" altLang="en-US" sz="2200" dirty="0" smtClean="0">
                <a:cs typeface="Times New Roman" pitchFamily="18" charset="0"/>
              </a:rPr>
              <a:t>)</a:t>
            </a:r>
          </a:p>
          <a:p>
            <a:pPr lvl="1" eaLnBrk="1" hangingPunct="1">
              <a:buFontTx/>
              <a:buChar char="•"/>
            </a:pPr>
            <a:endParaRPr lang="en-US" altLang="en-US" sz="2200" dirty="0">
              <a:cs typeface="Times New Roman" pitchFamily="18" charset="0"/>
            </a:endParaRPr>
          </a:p>
          <a:p>
            <a:endParaRPr lang="en-GB" dirty="0"/>
          </a:p>
        </p:txBody>
      </p:sp>
      <p:pic>
        <p:nvPicPr>
          <p:cNvPr id="24" name="Grafik 17" descr="IUCN Red LIst logo.jpg"/>
          <p:cNvPicPr>
            <a:picLocks noChangeAspect="1"/>
          </p:cNvPicPr>
          <p:nvPr/>
        </p:nvPicPr>
        <p:blipFill>
          <a:blip r:embed="rId4" cstate="print"/>
          <a:stretch>
            <a:fillRect/>
          </a:stretch>
        </p:blipFill>
        <p:spPr>
          <a:xfrm>
            <a:off x="1043608" y="1196752"/>
            <a:ext cx="1175669" cy="891233"/>
          </a:xfrm>
          <a:prstGeom prst="rect">
            <a:avLst/>
          </a:prstGeom>
        </p:spPr>
      </p:pic>
      <p:pic>
        <p:nvPicPr>
          <p:cNvPr id="25" name="Grafik 18" descr="IUCN logo.jpg"/>
          <p:cNvPicPr>
            <a:picLocks noChangeAspect="1"/>
          </p:cNvPicPr>
          <p:nvPr/>
        </p:nvPicPr>
        <p:blipFill>
          <a:blip r:embed="rId5" cstate="print"/>
          <a:stretch>
            <a:fillRect/>
          </a:stretch>
        </p:blipFill>
        <p:spPr>
          <a:xfrm>
            <a:off x="179512" y="1196752"/>
            <a:ext cx="936104" cy="890599"/>
          </a:xfrm>
          <a:prstGeom prst="rect">
            <a:avLst/>
          </a:prstGeom>
        </p:spPr>
      </p:pic>
    </p:spTree>
    <p:extLst>
      <p:ext uri="{BB962C8B-B14F-4D97-AF65-F5344CB8AC3E}">
        <p14:creationId xmlns:p14="http://schemas.microsoft.com/office/powerpoint/2010/main" val="36511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IUCN – brief intro!</a:t>
            </a:r>
            <a:endParaRPr lang="en-GB" dirty="0"/>
          </a:p>
        </p:txBody>
      </p:sp>
      <p:sp>
        <p:nvSpPr>
          <p:cNvPr id="4" name="AutoShape 8"/>
          <p:cNvSpPr>
            <a:spLocks noGrp="1" noChangeAspect="1" noChangeArrowheads="1" noTextEdit="1"/>
          </p:cNvSpPr>
          <p:nvPr/>
        </p:nvSpPr>
        <p:spPr bwMode="auto">
          <a:xfrm>
            <a:off x="890588" y="1708877"/>
            <a:ext cx="4038600" cy="4525962"/>
          </a:xfrm>
          <a:prstGeom prst="rect">
            <a:avLst/>
          </a:prstGeom>
          <a:noFill/>
          <a:ln w="9525">
            <a:noFill/>
            <a:miter lim="800000"/>
            <a:headEnd/>
            <a:tailEnd/>
          </a:ln>
        </p:spPr>
        <p:txBody>
          <a:bodyPr/>
          <a:lstStyle/>
          <a:p>
            <a:endParaRPr lang="en-US"/>
          </a:p>
        </p:txBody>
      </p:sp>
      <p:sp>
        <p:nvSpPr>
          <p:cNvPr id="5" name="Rectangle 2"/>
          <p:cNvSpPr>
            <a:spLocks noChangeArrowheads="1"/>
          </p:cNvSpPr>
          <p:nvPr/>
        </p:nvSpPr>
        <p:spPr bwMode="auto">
          <a:xfrm>
            <a:off x="2088863" y="1130790"/>
            <a:ext cx="1481062" cy="630237"/>
          </a:xfrm>
          <a:prstGeom prst="rect">
            <a:avLst/>
          </a:prstGeom>
          <a:noFill/>
          <a:ln w="9525">
            <a:noFill/>
            <a:miter lim="800000"/>
            <a:headEnd/>
            <a:tailEnd/>
          </a:ln>
        </p:spPr>
        <p:txBody>
          <a:bodyPr/>
          <a:lstStyle/>
          <a:p>
            <a:r>
              <a:rPr lang="en-GB" sz="3600" b="1" dirty="0" smtClean="0">
                <a:solidFill>
                  <a:schemeClr val="tx1"/>
                </a:solidFill>
              </a:rPr>
              <a:t>IUCN</a:t>
            </a:r>
            <a:endParaRPr lang="en-GB" sz="3600" b="1" dirty="0">
              <a:solidFill>
                <a:schemeClr val="tx1"/>
              </a:solidFill>
            </a:endParaRPr>
          </a:p>
        </p:txBody>
      </p:sp>
      <p:sp>
        <p:nvSpPr>
          <p:cNvPr id="6" name="_s169993"/>
          <p:cNvSpPr>
            <a:spLocks noChangeArrowheads="1" noTextEdit="1"/>
          </p:cNvSpPr>
          <p:nvPr/>
        </p:nvSpPr>
        <p:spPr bwMode="auto">
          <a:xfrm>
            <a:off x="2012796" y="2528027"/>
            <a:ext cx="1514475" cy="1639887"/>
          </a:xfrm>
          <a:prstGeom prst="ellipse">
            <a:avLst/>
          </a:prstGeom>
          <a:gradFill rotWithShape="1">
            <a:gsLst>
              <a:gs pos="0">
                <a:schemeClr val="accent4">
                  <a:lumMod val="50000"/>
                  <a:alpha val="50000"/>
                </a:schemeClr>
              </a:gs>
              <a:gs pos="100000">
                <a:srgbClr val="FFFFFF">
                  <a:alpha val="50000"/>
                </a:srgbClr>
              </a:gs>
            </a:gsLst>
            <a:path path="rect">
              <a:fillToRect r="100000" b="100000"/>
            </a:path>
          </a:gradFill>
          <a:ln w="9525">
            <a:solidFill>
              <a:schemeClr val="accent4">
                <a:lumMod val="50000"/>
              </a:schemeClr>
            </a:solidFill>
            <a:round/>
            <a:headEnd/>
            <a:tailEnd/>
          </a:ln>
        </p:spPr>
        <p:txBody>
          <a:bodyPr lIns="0" tIns="0" rIns="0" bIns="0" anchor="ctr"/>
          <a:lstStyle/>
          <a:p>
            <a:pPr>
              <a:defRPr/>
            </a:pPr>
            <a:endParaRPr lang="en-US">
              <a:latin typeface="Arial" pitchFamily="34" charset="0"/>
            </a:endParaRPr>
          </a:p>
        </p:txBody>
      </p:sp>
      <p:sp>
        <p:nvSpPr>
          <p:cNvPr id="7" name="_s169995"/>
          <p:cNvSpPr>
            <a:spLocks noChangeArrowheads="1" noTextEdit="1"/>
          </p:cNvSpPr>
          <p:nvPr/>
        </p:nvSpPr>
        <p:spPr bwMode="auto">
          <a:xfrm>
            <a:off x="2560484" y="2958239"/>
            <a:ext cx="1512887" cy="1639888"/>
          </a:xfrm>
          <a:prstGeom prst="ellipse">
            <a:avLst/>
          </a:prstGeom>
          <a:gradFill rotWithShape="1">
            <a:gsLst>
              <a:gs pos="0">
                <a:schemeClr val="hlink">
                  <a:alpha val="50000"/>
                </a:schemeClr>
              </a:gs>
              <a:gs pos="100000">
                <a:srgbClr val="FFFFFF">
                  <a:alpha val="50000"/>
                </a:srgbClr>
              </a:gs>
            </a:gsLst>
            <a:path path="rect">
              <a:fillToRect r="100000" b="100000"/>
            </a:path>
          </a:gradFill>
          <a:ln w="9525">
            <a:solidFill>
              <a:schemeClr val="hlink"/>
            </a:solidFill>
            <a:round/>
            <a:headEnd/>
            <a:tailEnd/>
          </a:ln>
        </p:spPr>
        <p:txBody>
          <a:bodyPr lIns="0" tIns="0" rIns="0" bIns="0" anchor="ctr"/>
          <a:lstStyle/>
          <a:p>
            <a:endParaRPr lang="en-US"/>
          </a:p>
        </p:txBody>
      </p:sp>
      <p:sp>
        <p:nvSpPr>
          <p:cNvPr id="8" name="_s169997"/>
          <p:cNvSpPr>
            <a:spLocks noChangeArrowheads="1" noTextEdit="1"/>
          </p:cNvSpPr>
          <p:nvPr/>
        </p:nvSpPr>
        <p:spPr bwMode="auto">
          <a:xfrm>
            <a:off x="2350934" y="3655152"/>
            <a:ext cx="1514475" cy="1639887"/>
          </a:xfrm>
          <a:prstGeom prst="ellipse">
            <a:avLst/>
          </a:prstGeom>
          <a:gradFill rotWithShape="1">
            <a:gsLst>
              <a:gs pos="0">
                <a:srgbClr val="7030A0">
                  <a:alpha val="50000"/>
                </a:srgbClr>
              </a:gs>
              <a:gs pos="100000">
                <a:srgbClr val="FFFFFF">
                  <a:alpha val="50000"/>
                </a:srgbClr>
              </a:gs>
            </a:gsLst>
            <a:path path="rect">
              <a:fillToRect r="100000" b="100000"/>
            </a:path>
          </a:gradFill>
          <a:ln w="9525">
            <a:solidFill>
              <a:srgbClr val="7030A0"/>
            </a:solidFill>
            <a:round/>
            <a:headEnd/>
            <a:tailEnd/>
          </a:ln>
        </p:spPr>
        <p:txBody>
          <a:bodyPr lIns="0" tIns="0" rIns="0" bIns="0" anchor="ctr"/>
          <a:lstStyle/>
          <a:p>
            <a:endParaRPr lang="en-US"/>
          </a:p>
        </p:txBody>
      </p:sp>
      <p:sp>
        <p:nvSpPr>
          <p:cNvPr id="9" name="_s169999"/>
          <p:cNvSpPr>
            <a:spLocks noChangeArrowheads="1" noTextEdit="1"/>
          </p:cNvSpPr>
          <p:nvPr/>
        </p:nvSpPr>
        <p:spPr bwMode="auto">
          <a:xfrm>
            <a:off x="1674659" y="3655152"/>
            <a:ext cx="1514475" cy="1639887"/>
          </a:xfrm>
          <a:prstGeom prst="ellipse">
            <a:avLst/>
          </a:prstGeom>
          <a:gradFill rotWithShape="1">
            <a:gsLst>
              <a:gs pos="0">
                <a:schemeClr val="accent1">
                  <a:alpha val="50000"/>
                </a:schemeClr>
              </a:gs>
              <a:gs pos="100000">
                <a:srgbClr val="FFFFFF">
                  <a:alpha val="50000"/>
                </a:srgbClr>
              </a:gs>
            </a:gsLst>
            <a:path path="rect">
              <a:fillToRect r="100000" b="100000"/>
            </a:path>
          </a:gradFill>
          <a:ln w="9525">
            <a:solidFill>
              <a:schemeClr val="accent1"/>
            </a:solidFill>
            <a:round/>
            <a:headEnd/>
            <a:tailEnd/>
          </a:ln>
        </p:spPr>
        <p:txBody>
          <a:bodyPr lIns="0" tIns="0" rIns="0" bIns="0" anchor="ctr"/>
          <a:lstStyle/>
          <a:p>
            <a:endParaRPr lang="en-US"/>
          </a:p>
        </p:txBody>
      </p:sp>
      <p:sp>
        <p:nvSpPr>
          <p:cNvPr id="10" name="_s170001"/>
          <p:cNvSpPr>
            <a:spLocks noChangeArrowheads="1" noTextEdit="1"/>
          </p:cNvSpPr>
          <p:nvPr/>
        </p:nvSpPr>
        <p:spPr bwMode="auto">
          <a:xfrm>
            <a:off x="1466696" y="2958239"/>
            <a:ext cx="1514475" cy="1639888"/>
          </a:xfrm>
          <a:prstGeom prst="ellipse">
            <a:avLst/>
          </a:prstGeom>
          <a:gradFill rotWithShape="1">
            <a:gsLst>
              <a:gs pos="0">
                <a:schemeClr val="folHlink">
                  <a:alpha val="50000"/>
                </a:schemeClr>
              </a:gs>
              <a:gs pos="100000">
                <a:srgbClr val="FFFFFF">
                  <a:alpha val="50000"/>
                </a:srgbClr>
              </a:gs>
            </a:gsLst>
            <a:path path="rect">
              <a:fillToRect r="100000" b="100000"/>
            </a:path>
          </a:gradFill>
          <a:ln w="9525">
            <a:solidFill>
              <a:schemeClr val="folHlink"/>
            </a:solidFill>
            <a:round/>
            <a:headEnd/>
            <a:tailEnd/>
          </a:ln>
        </p:spPr>
        <p:txBody>
          <a:bodyPr lIns="0" tIns="0" rIns="0" bIns="0" anchor="ctr"/>
          <a:lstStyle/>
          <a:p>
            <a:endParaRPr lang="en-US"/>
          </a:p>
        </p:txBody>
      </p:sp>
      <p:sp>
        <p:nvSpPr>
          <p:cNvPr id="11" name="Oval 19"/>
          <p:cNvSpPr>
            <a:spLocks noChangeArrowheads="1"/>
          </p:cNvSpPr>
          <p:nvPr/>
        </p:nvSpPr>
        <p:spPr bwMode="auto">
          <a:xfrm>
            <a:off x="1079346" y="2167664"/>
            <a:ext cx="3333750" cy="3636963"/>
          </a:xfrm>
          <a:prstGeom prst="ellipse">
            <a:avLst/>
          </a:prstGeom>
          <a:noFill/>
          <a:ln w="38100" cap="rnd">
            <a:solidFill>
              <a:srgbClr val="DDDDDD"/>
            </a:solidFill>
            <a:prstDash val="sysDot"/>
            <a:round/>
            <a:headEnd/>
            <a:tailEnd/>
          </a:ln>
        </p:spPr>
        <p:txBody>
          <a:bodyPr wrap="none" lIns="92075" tIns="46038" rIns="92075" bIns="46038" anchor="ctr"/>
          <a:lstStyle/>
          <a:p>
            <a:endParaRPr lang="en-US"/>
          </a:p>
        </p:txBody>
      </p:sp>
      <p:sp>
        <p:nvSpPr>
          <p:cNvPr id="12" name="Oval 20"/>
          <p:cNvSpPr>
            <a:spLocks noChangeArrowheads="1"/>
          </p:cNvSpPr>
          <p:nvPr/>
        </p:nvSpPr>
        <p:spPr bwMode="auto">
          <a:xfrm>
            <a:off x="888846" y="1966052"/>
            <a:ext cx="3705225" cy="3990975"/>
          </a:xfrm>
          <a:prstGeom prst="ellipse">
            <a:avLst/>
          </a:prstGeom>
          <a:noFill/>
          <a:ln w="38100" cap="rnd">
            <a:solidFill>
              <a:srgbClr val="EAEAEA"/>
            </a:solidFill>
            <a:prstDash val="sysDot"/>
            <a:round/>
            <a:headEnd/>
            <a:tailEnd/>
          </a:ln>
        </p:spPr>
        <p:txBody>
          <a:bodyPr wrap="none" lIns="92075" tIns="46038" rIns="92075" bIns="46038" anchor="ctr"/>
          <a:lstStyle/>
          <a:p>
            <a:endParaRPr lang="en-US"/>
          </a:p>
        </p:txBody>
      </p:sp>
      <p:sp>
        <p:nvSpPr>
          <p:cNvPr id="13" name="_s169994"/>
          <p:cNvSpPr>
            <a:spLocks noChangeArrowheads="1"/>
          </p:cNvSpPr>
          <p:nvPr/>
        </p:nvSpPr>
        <p:spPr bwMode="auto">
          <a:xfrm>
            <a:off x="2568421" y="2118452"/>
            <a:ext cx="403225" cy="409575"/>
          </a:xfrm>
          <a:prstGeom prst="rect">
            <a:avLst/>
          </a:prstGeom>
          <a:noFill/>
          <a:ln w="9525">
            <a:noFill/>
            <a:miter lim="800000"/>
            <a:headEnd/>
            <a:tailEnd/>
          </a:ln>
        </p:spPr>
        <p:txBody>
          <a:bodyPr wrap="none" lIns="0" tIns="0" rIns="0" bIns="0" anchor="ctr"/>
          <a:lstStyle/>
          <a:p>
            <a:r>
              <a:rPr lang="en-GB" sz="1600" dirty="0">
                <a:solidFill>
                  <a:schemeClr val="tx1"/>
                </a:solidFill>
                <a:cs typeface="Arial" charset="0"/>
              </a:rPr>
              <a:t>Members</a:t>
            </a:r>
          </a:p>
        </p:txBody>
      </p:sp>
      <p:sp>
        <p:nvSpPr>
          <p:cNvPr id="14" name="_s169996"/>
          <p:cNvSpPr>
            <a:spLocks noChangeArrowheads="1"/>
          </p:cNvSpPr>
          <p:nvPr/>
        </p:nvSpPr>
        <p:spPr bwMode="auto">
          <a:xfrm>
            <a:off x="4009871" y="3064602"/>
            <a:ext cx="403225" cy="409575"/>
          </a:xfrm>
          <a:prstGeom prst="rect">
            <a:avLst/>
          </a:prstGeom>
          <a:noFill/>
          <a:ln w="9525">
            <a:noFill/>
            <a:miter lim="800000"/>
            <a:headEnd/>
            <a:tailEnd/>
          </a:ln>
        </p:spPr>
        <p:txBody>
          <a:bodyPr wrap="none" lIns="0" tIns="0" rIns="0" bIns="0" anchor="ctr"/>
          <a:lstStyle/>
          <a:p>
            <a:r>
              <a:rPr lang="en-GB" sz="1600" dirty="0">
                <a:solidFill>
                  <a:schemeClr val="tx1"/>
                </a:solidFill>
                <a:cs typeface="Arial" charset="0"/>
              </a:rPr>
              <a:t>Secretariat</a:t>
            </a:r>
          </a:p>
        </p:txBody>
      </p:sp>
      <p:sp>
        <p:nvSpPr>
          <p:cNvPr id="15" name="_s170002"/>
          <p:cNvSpPr>
            <a:spLocks noChangeArrowheads="1"/>
          </p:cNvSpPr>
          <p:nvPr/>
        </p:nvSpPr>
        <p:spPr bwMode="auto">
          <a:xfrm>
            <a:off x="557338" y="3157696"/>
            <a:ext cx="403225" cy="409575"/>
          </a:xfrm>
          <a:prstGeom prst="rect">
            <a:avLst/>
          </a:prstGeom>
          <a:noFill/>
          <a:ln w="9525">
            <a:noFill/>
            <a:miter lim="800000"/>
            <a:headEnd/>
            <a:tailEnd/>
          </a:ln>
        </p:spPr>
        <p:txBody>
          <a:bodyPr wrap="none" lIns="0" tIns="0" rIns="0" bIns="0" anchor="ctr"/>
          <a:lstStyle/>
          <a:p>
            <a:r>
              <a:rPr lang="en-GB" sz="1600" dirty="0">
                <a:solidFill>
                  <a:schemeClr val="tx1"/>
                </a:solidFill>
                <a:cs typeface="Arial" charset="0"/>
              </a:rPr>
              <a:t>Commissions</a:t>
            </a:r>
          </a:p>
        </p:txBody>
      </p:sp>
      <p:sp>
        <p:nvSpPr>
          <p:cNvPr id="16" name="_s170000"/>
          <p:cNvSpPr>
            <a:spLocks noChangeArrowheads="1"/>
          </p:cNvSpPr>
          <p:nvPr/>
        </p:nvSpPr>
        <p:spPr bwMode="auto">
          <a:xfrm>
            <a:off x="1265083" y="5063264"/>
            <a:ext cx="403225" cy="409575"/>
          </a:xfrm>
          <a:prstGeom prst="rect">
            <a:avLst/>
          </a:prstGeom>
          <a:noFill/>
          <a:ln w="9525">
            <a:noFill/>
            <a:miter lim="800000"/>
            <a:headEnd/>
            <a:tailEnd/>
          </a:ln>
        </p:spPr>
        <p:txBody>
          <a:bodyPr wrap="none" lIns="0" tIns="0" rIns="0" bIns="0" anchor="ctr"/>
          <a:lstStyle/>
          <a:p>
            <a:r>
              <a:rPr lang="en-GB" sz="1600" dirty="0">
                <a:solidFill>
                  <a:schemeClr val="tx1"/>
                </a:solidFill>
                <a:cs typeface="Arial" charset="0"/>
              </a:rPr>
              <a:t>Partners</a:t>
            </a:r>
          </a:p>
        </p:txBody>
      </p:sp>
      <p:sp>
        <p:nvSpPr>
          <p:cNvPr id="17" name="_s169998"/>
          <p:cNvSpPr>
            <a:spLocks noChangeArrowheads="1"/>
          </p:cNvSpPr>
          <p:nvPr/>
        </p:nvSpPr>
        <p:spPr bwMode="auto">
          <a:xfrm>
            <a:off x="3569925" y="5171506"/>
            <a:ext cx="401638" cy="409575"/>
          </a:xfrm>
          <a:prstGeom prst="rect">
            <a:avLst/>
          </a:prstGeom>
          <a:noFill/>
          <a:ln w="9525">
            <a:noFill/>
            <a:miter lim="800000"/>
            <a:headEnd/>
            <a:tailEnd/>
          </a:ln>
        </p:spPr>
        <p:txBody>
          <a:bodyPr wrap="none" lIns="0" tIns="0" rIns="0" bIns="0" anchor="ctr"/>
          <a:lstStyle/>
          <a:p>
            <a:r>
              <a:rPr lang="en-GB" sz="1600" dirty="0">
                <a:solidFill>
                  <a:schemeClr val="tx1"/>
                </a:solidFill>
                <a:cs typeface="Arial" charset="0"/>
              </a:rPr>
              <a:t>Non-Commission</a:t>
            </a:r>
          </a:p>
          <a:p>
            <a:r>
              <a:rPr lang="en-GB" sz="1600" dirty="0">
                <a:solidFill>
                  <a:schemeClr val="tx1"/>
                </a:solidFill>
                <a:cs typeface="Arial" charset="0"/>
              </a:rPr>
              <a:t>Experts</a:t>
            </a:r>
          </a:p>
        </p:txBody>
      </p:sp>
      <p:sp>
        <p:nvSpPr>
          <p:cNvPr id="18" name="Text Box 3"/>
          <p:cNvSpPr txBox="1">
            <a:spLocks noChangeArrowheads="1"/>
          </p:cNvSpPr>
          <p:nvPr/>
        </p:nvSpPr>
        <p:spPr bwMode="auto">
          <a:xfrm>
            <a:off x="5181600" y="1547244"/>
            <a:ext cx="3129487" cy="4863512"/>
          </a:xfrm>
          <a:prstGeom prst="rect">
            <a:avLst/>
          </a:prstGeom>
          <a:noFill/>
          <a:ln w="9525">
            <a:noFill/>
            <a:miter lim="800000"/>
            <a:headEnd/>
            <a:tailEnd/>
          </a:ln>
        </p:spPr>
        <p:txBody>
          <a:bodyPr wrap="square" lIns="92075" tIns="46038" rIns="92075" bIns="46038">
            <a:spAutoFit/>
          </a:bodyPr>
          <a:lstStyle/>
          <a:p>
            <a:pPr algn="l">
              <a:spcBef>
                <a:spcPct val="50000"/>
              </a:spcBef>
              <a:tabLst>
                <a:tab pos="446088" algn="l"/>
              </a:tabLst>
            </a:pPr>
            <a:r>
              <a:rPr lang="en-GB" sz="1800" dirty="0" smtClean="0">
                <a:solidFill>
                  <a:schemeClr val="tx1"/>
                </a:solidFill>
                <a:cs typeface="Arial" charset="0"/>
              </a:rPr>
              <a:t>Created in </a:t>
            </a:r>
            <a:r>
              <a:rPr lang="en-GB" sz="1800" dirty="0">
                <a:solidFill>
                  <a:schemeClr val="tx1"/>
                </a:solidFill>
                <a:cs typeface="Arial" charset="0"/>
              </a:rPr>
              <a:t>1948</a:t>
            </a:r>
          </a:p>
          <a:p>
            <a:pPr algn="l">
              <a:tabLst>
                <a:tab pos="446088" algn="l"/>
              </a:tabLst>
            </a:pPr>
            <a:endParaRPr lang="en-GB" sz="1400" dirty="0">
              <a:solidFill>
                <a:schemeClr val="tx1"/>
              </a:solidFill>
              <a:cs typeface="Arial" charset="0"/>
            </a:endParaRPr>
          </a:p>
          <a:p>
            <a:pPr algn="l">
              <a:tabLst>
                <a:tab pos="446088" algn="l"/>
              </a:tabLst>
            </a:pPr>
            <a:r>
              <a:rPr lang="en-GB" sz="1400" dirty="0" smtClean="0">
                <a:solidFill>
                  <a:schemeClr val="tx1"/>
                </a:solidFill>
                <a:cs typeface="Arial" charset="0"/>
              </a:rPr>
              <a:t>&gt;1,000 member organizations</a:t>
            </a:r>
            <a:endParaRPr lang="en-GB" sz="1400" dirty="0">
              <a:solidFill>
                <a:schemeClr val="tx1"/>
              </a:solidFill>
              <a:cs typeface="Arial" charset="0"/>
            </a:endParaRPr>
          </a:p>
          <a:p>
            <a:pPr algn="l">
              <a:tabLst>
                <a:tab pos="446088" algn="l"/>
              </a:tabLst>
            </a:pPr>
            <a:r>
              <a:rPr lang="en-GB" sz="1400" dirty="0">
                <a:solidFill>
                  <a:schemeClr val="tx1"/>
                </a:solidFill>
                <a:cs typeface="Arial" charset="0"/>
              </a:rPr>
              <a:t> </a:t>
            </a:r>
            <a:r>
              <a:rPr lang="en-GB" sz="1400" dirty="0" smtClean="0">
                <a:solidFill>
                  <a:schemeClr val="tx1"/>
                </a:solidFill>
                <a:cs typeface="Arial" charset="0"/>
              </a:rPr>
              <a:t>      • &gt;80 States</a:t>
            </a:r>
          </a:p>
          <a:p>
            <a:pPr algn="l">
              <a:tabLst>
                <a:tab pos="446088" algn="l"/>
              </a:tabLst>
            </a:pPr>
            <a:r>
              <a:rPr lang="en-GB" sz="1400" dirty="0">
                <a:solidFill>
                  <a:schemeClr val="tx1"/>
                </a:solidFill>
                <a:cs typeface="Arial" charset="0"/>
              </a:rPr>
              <a:t> </a:t>
            </a:r>
            <a:r>
              <a:rPr lang="en-GB" sz="1400" dirty="0" smtClean="0">
                <a:solidFill>
                  <a:schemeClr val="tx1"/>
                </a:solidFill>
                <a:cs typeface="Arial" charset="0"/>
              </a:rPr>
              <a:t>      • &gt;100 Government agencies</a:t>
            </a:r>
          </a:p>
          <a:p>
            <a:pPr algn="l">
              <a:tabLst>
                <a:tab pos="446088" algn="l"/>
              </a:tabLst>
            </a:pPr>
            <a:r>
              <a:rPr lang="en-GB" sz="1400" dirty="0">
                <a:solidFill>
                  <a:schemeClr val="tx1"/>
                </a:solidFill>
                <a:cs typeface="Arial" charset="0"/>
              </a:rPr>
              <a:t> </a:t>
            </a:r>
            <a:r>
              <a:rPr lang="en-GB" sz="1400" dirty="0" smtClean="0">
                <a:solidFill>
                  <a:schemeClr val="tx1"/>
                </a:solidFill>
                <a:cs typeface="Arial" charset="0"/>
              </a:rPr>
              <a:t>      •  &gt;800 NGOs</a:t>
            </a:r>
            <a:endParaRPr lang="en-GB" sz="1400" dirty="0">
              <a:solidFill>
                <a:schemeClr val="tx1"/>
              </a:solidFill>
              <a:cs typeface="Arial" charset="0"/>
            </a:endParaRPr>
          </a:p>
          <a:p>
            <a:pPr algn="l">
              <a:tabLst>
                <a:tab pos="446088" algn="l"/>
              </a:tabLst>
            </a:pPr>
            <a:endParaRPr lang="en-GB" sz="1400" dirty="0">
              <a:solidFill>
                <a:schemeClr val="tx1"/>
              </a:solidFill>
              <a:cs typeface="Arial" charset="0"/>
            </a:endParaRPr>
          </a:p>
          <a:p>
            <a:pPr algn="l">
              <a:tabLst>
                <a:tab pos="446088" algn="l"/>
              </a:tabLst>
            </a:pPr>
            <a:r>
              <a:rPr lang="en-GB" sz="1400" dirty="0" smtClean="0">
                <a:solidFill>
                  <a:schemeClr val="tx1"/>
                </a:solidFill>
                <a:cs typeface="Arial" charset="0"/>
              </a:rPr>
              <a:t>&gt;1,000 staff </a:t>
            </a:r>
            <a:r>
              <a:rPr lang="en-GB" sz="1400" b="1" i="1" dirty="0" smtClean="0">
                <a:solidFill>
                  <a:schemeClr val="tx1"/>
                </a:solidFill>
                <a:cs typeface="Arial" charset="0"/>
              </a:rPr>
              <a:t>(including Regional Offices)</a:t>
            </a:r>
            <a:endParaRPr lang="en-GB" sz="1400" b="1" i="1" dirty="0">
              <a:solidFill>
                <a:schemeClr val="tx1"/>
              </a:solidFill>
              <a:cs typeface="Arial" charset="0"/>
            </a:endParaRPr>
          </a:p>
          <a:p>
            <a:pPr algn="l">
              <a:tabLst>
                <a:tab pos="446088" algn="l"/>
              </a:tabLst>
            </a:pPr>
            <a:endParaRPr lang="en-GB" sz="1400" dirty="0">
              <a:solidFill>
                <a:schemeClr val="tx1"/>
              </a:solidFill>
              <a:cs typeface="Arial" charset="0"/>
            </a:endParaRPr>
          </a:p>
          <a:p>
            <a:pPr algn="l">
              <a:tabLst>
                <a:tab pos="446088" algn="l"/>
              </a:tabLst>
            </a:pPr>
            <a:r>
              <a:rPr lang="en-GB" sz="1400" dirty="0">
                <a:solidFill>
                  <a:schemeClr val="tx1"/>
                </a:solidFill>
                <a:cs typeface="Arial" charset="0"/>
              </a:rPr>
              <a:t>10,000 </a:t>
            </a:r>
            <a:r>
              <a:rPr lang="en-GB" sz="1400" dirty="0" smtClean="0">
                <a:solidFill>
                  <a:schemeClr val="tx1"/>
                </a:solidFill>
                <a:cs typeface="Arial" charset="0"/>
              </a:rPr>
              <a:t>Commission members (scientists and experts)</a:t>
            </a:r>
            <a:endParaRPr lang="en-GB" sz="1400" dirty="0">
              <a:solidFill>
                <a:schemeClr val="tx1"/>
              </a:solidFill>
              <a:cs typeface="Arial" charset="0"/>
            </a:endParaRPr>
          </a:p>
          <a:p>
            <a:pPr algn="l">
              <a:tabLst>
                <a:tab pos="446088" algn="l"/>
              </a:tabLst>
            </a:pPr>
            <a:endParaRPr lang="en-GB" sz="1400" dirty="0">
              <a:solidFill>
                <a:schemeClr val="tx1"/>
              </a:solidFill>
              <a:cs typeface="Arial" charset="0"/>
            </a:endParaRPr>
          </a:p>
          <a:p>
            <a:pPr algn="l">
              <a:tabLst>
                <a:tab pos="446088" algn="l"/>
              </a:tabLst>
            </a:pPr>
            <a:r>
              <a:rPr lang="en-GB" sz="1400" dirty="0" smtClean="0">
                <a:solidFill>
                  <a:schemeClr val="tx1"/>
                </a:solidFill>
                <a:cs typeface="Arial" charset="0"/>
              </a:rPr>
              <a:t>~5,000 representatives from partner organizations</a:t>
            </a:r>
          </a:p>
          <a:p>
            <a:pPr algn="l">
              <a:tabLst>
                <a:tab pos="446088" algn="l"/>
              </a:tabLst>
            </a:pPr>
            <a:endParaRPr lang="en-GB" sz="1400" dirty="0">
              <a:solidFill>
                <a:schemeClr val="tx1"/>
              </a:solidFill>
              <a:cs typeface="Arial" charset="0"/>
            </a:endParaRPr>
          </a:p>
          <a:p>
            <a:pPr algn="l">
              <a:tabLst>
                <a:tab pos="446088" algn="l"/>
              </a:tabLst>
            </a:pPr>
            <a:r>
              <a:rPr lang="en-GB" sz="1400" u="sng" dirty="0" smtClean="0">
                <a:solidFill>
                  <a:schemeClr val="tx1"/>
                </a:solidFill>
                <a:cs typeface="Arial" charset="0"/>
              </a:rPr>
              <a:t>Many</a:t>
            </a:r>
            <a:r>
              <a:rPr lang="en-GB" sz="1400" dirty="0" smtClean="0">
                <a:solidFill>
                  <a:schemeClr val="tx1"/>
                </a:solidFill>
                <a:cs typeface="Arial" charset="0"/>
              </a:rPr>
              <a:t> experts that are not Commission members</a:t>
            </a:r>
          </a:p>
          <a:p>
            <a:pPr algn="l">
              <a:tabLst>
                <a:tab pos="446088" algn="l"/>
              </a:tabLst>
            </a:pPr>
            <a:endParaRPr lang="en-GB" sz="1800" dirty="0">
              <a:solidFill>
                <a:schemeClr val="tx1"/>
              </a:solidFill>
              <a:cs typeface="Arial" charset="0"/>
            </a:endParaRPr>
          </a:p>
          <a:p>
            <a:pPr algn="l">
              <a:tabLst>
                <a:tab pos="446088" algn="l"/>
              </a:tabLst>
            </a:pPr>
            <a:r>
              <a:rPr lang="en-GB" sz="1800" dirty="0" smtClean="0">
                <a:solidFill>
                  <a:schemeClr val="tx1"/>
                </a:solidFill>
                <a:cs typeface="Arial" charset="0"/>
              </a:rPr>
              <a:t>Official observer to the UN General Assembly</a:t>
            </a:r>
            <a:endParaRPr lang="en-GB" sz="1800" dirty="0">
              <a:solidFill>
                <a:schemeClr val="tx1"/>
              </a:solidFill>
              <a:cs typeface="Arial" charset="0"/>
            </a:endParaRPr>
          </a:p>
        </p:txBody>
      </p:sp>
      <p:sp>
        <p:nvSpPr>
          <p:cNvPr id="19" name="AutoShape 4"/>
          <p:cNvSpPr>
            <a:spLocks/>
          </p:cNvSpPr>
          <p:nvPr/>
        </p:nvSpPr>
        <p:spPr bwMode="auto">
          <a:xfrm>
            <a:off x="8075274" y="2423544"/>
            <a:ext cx="142875" cy="2952750"/>
          </a:xfrm>
          <a:prstGeom prst="rightBracket">
            <a:avLst>
              <a:gd name="adj" fmla="val 172222"/>
            </a:avLst>
          </a:prstGeom>
          <a:noFill/>
          <a:ln w="9525">
            <a:solidFill>
              <a:schemeClr val="tx1"/>
            </a:solidFill>
            <a:round/>
            <a:headEnd/>
            <a:tailEnd/>
          </a:ln>
        </p:spPr>
        <p:txBody>
          <a:bodyPr wrap="none" lIns="92075" tIns="46038" rIns="92075" bIns="46038" anchor="ctr"/>
          <a:lstStyle/>
          <a:p>
            <a:endParaRPr lang="en-US"/>
          </a:p>
        </p:txBody>
      </p:sp>
      <p:sp>
        <p:nvSpPr>
          <p:cNvPr id="20" name="Text Box 5"/>
          <p:cNvSpPr txBox="1">
            <a:spLocks noChangeArrowheads="1"/>
          </p:cNvSpPr>
          <p:nvPr/>
        </p:nvSpPr>
        <p:spPr bwMode="auto">
          <a:xfrm>
            <a:off x="8218843" y="3561782"/>
            <a:ext cx="1017756" cy="523862"/>
          </a:xfrm>
          <a:prstGeom prst="rect">
            <a:avLst/>
          </a:prstGeom>
          <a:noFill/>
          <a:ln w="9525">
            <a:noFill/>
            <a:miter lim="800000"/>
            <a:headEnd/>
            <a:tailEnd/>
          </a:ln>
        </p:spPr>
        <p:txBody>
          <a:bodyPr wrap="square" lIns="92075" tIns="46038" rIns="92075" bIns="46038">
            <a:spAutoFit/>
          </a:bodyPr>
          <a:lstStyle/>
          <a:p>
            <a:pPr algn="l">
              <a:spcBef>
                <a:spcPct val="100000"/>
              </a:spcBef>
            </a:pPr>
            <a:r>
              <a:rPr lang="en-GB" sz="1400" dirty="0" smtClean="0">
                <a:solidFill>
                  <a:schemeClr val="tx1"/>
                </a:solidFill>
                <a:cs typeface="Arial" charset="0"/>
              </a:rPr>
              <a:t>In 160</a:t>
            </a:r>
            <a:r>
              <a:rPr lang="en-GB" sz="1400" dirty="0">
                <a:solidFill>
                  <a:schemeClr val="tx1"/>
                </a:solidFill>
                <a:cs typeface="Arial" charset="0"/>
              </a:rPr>
              <a:t>+ </a:t>
            </a:r>
            <a:r>
              <a:rPr lang="en-GB" sz="1400" dirty="0" smtClean="0">
                <a:solidFill>
                  <a:schemeClr val="tx1"/>
                </a:solidFill>
                <a:cs typeface="Arial" charset="0"/>
              </a:rPr>
              <a:t>countries</a:t>
            </a:r>
            <a:endParaRPr lang="en-GB" sz="1400" dirty="0">
              <a:solidFill>
                <a:schemeClr val="tx1"/>
              </a:solidFill>
              <a:cs typeface="Arial" charset="0"/>
            </a:endParaRPr>
          </a:p>
        </p:txBody>
      </p:sp>
      <p:pic>
        <p:nvPicPr>
          <p:cNvPr id="21" name="Picture 2" descr="Species Survival Commission"/>
          <p:cNvPicPr>
            <a:picLocks noChangeAspect="1" noChangeArrowheads="1"/>
          </p:cNvPicPr>
          <p:nvPr/>
        </p:nvPicPr>
        <p:blipFill>
          <a:blip r:embed="rId3" cstate="print"/>
          <a:srcRect/>
          <a:stretch>
            <a:fillRect/>
          </a:stretch>
        </p:blipFill>
        <p:spPr bwMode="auto">
          <a:xfrm>
            <a:off x="82295" y="2540088"/>
            <a:ext cx="1353313" cy="518771"/>
          </a:xfrm>
          <a:prstGeom prst="rect">
            <a:avLst/>
          </a:prstGeom>
          <a:noFill/>
        </p:spPr>
      </p:pic>
      <p:pic>
        <p:nvPicPr>
          <p:cNvPr id="22" name="Grafik 18" descr="IUCN logo.jpg"/>
          <p:cNvPicPr>
            <a:picLocks noChangeAspect="1"/>
          </p:cNvPicPr>
          <p:nvPr/>
        </p:nvPicPr>
        <p:blipFill>
          <a:blip r:embed="rId4" cstate="print"/>
          <a:stretch>
            <a:fillRect/>
          </a:stretch>
        </p:blipFill>
        <p:spPr>
          <a:xfrm>
            <a:off x="8075274" y="1196752"/>
            <a:ext cx="936104" cy="890599"/>
          </a:xfrm>
          <a:prstGeom prst="rect">
            <a:avLst/>
          </a:prstGeom>
        </p:spPr>
      </p:pic>
    </p:spTree>
    <p:extLst>
      <p:ext uri="{BB962C8B-B14F-4D97-AF65-F5344CB8AC3E}">
        <p14:creationId xmlns:p14="http://schemas.microsoft.com/office/powerpoint/2010/main" val="70700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Assessing at national level</a:t>
            </a:r>
            <a:endParaRPr lang="en-GB" dirty="0"/>
          </a:p>
        </p:txBody>
      </p:sp>
      <p:sp>
        <p:nvSpPr>
          <p:cNvPr id="4" name="Oval 3"/>
          <p:cNvSpPr/>
          <p:nvPr/>
        </p:nvSpPr>
        <p:spPr bwMode="auto">
          <a:xfrm>
            <a:off x="1403648" y="2276872"/>
            <a:ext cx="3528392" cy="3456384"/>
          </a:xfrm>
          <a:prstGeom prst="ellipse">
            <a:avLst/>
          </a:prstGeom>
          <a:solidFill>
            <a:schemeClr val="bg1"/>
          </a:solid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STEP 1:</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Assess species within</a:t>
            </a:r>
            <a:r>
              <a:rPr kumimoji="0" lang="en-GB" sz="2400" b="0" i="0" u="none" strike="noStrike" cap="none" normalizeH="0" dirty="0" smtClean="0">
                <a:ln>
                  <a:noFill/>
                </a:ln>
                <a:solidFill>
                  <a:schemeClr val="tx1"/>
                </a:solidFill>
                <a:effectLst/>
                <a:latin typeface="Arial" charset="0"/>
              </a:rPr>
              <a:t> national boundaries only</a:t>
            </a:r>
          </a:p>
          <a:p>
            <a:pPr marL="0" marR="0" indent="0" algn="ctr" defTabSz="914400" rtl="0" eaLnBrk="0" fontAlgn="base" latinLnBrk="0" hangingPunct="0">
              <a:lnSpc>
                <a:spcPct val="100000"/>
              </a:lnSpc>
              <a:spcBef>
                <a:spcPct val="0"/>
              </a:spcBef>
              <a:spcAft>
                <a:spcPct val="0"/>
              </a:spcAft>
              <a:buClrTx/>
              <a:buSzTx/>
              <a:buFontTx/>
              <a:buNone/>
              <a:tabLst/>
            </a:pPr>
            <a:r>
              <a:rPr lang="en-GB" sz="2000" baseline="0" dirty="0" smtClean="0"/>
              <a:t>(ignore</a:t>
            </a:r>
            <a:r>
              <a:rPr lang="en-GB" sz="2000" dirty="0" smtClean="0"/>
              <a:t> other populations)</a:t>
            </a:r>
            <a:endParaRPr kumimoji="0" lang="en-GB" sz="20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5868144" y="2850902"/>
            <a:ext cx="3168352" cy="1938992"/>
          </a:xfrm>
          <a:prstGeom prst="rect">
            <a:avLst/>
          </a:prstGeom>
          <a:noFill/>
          <a:ln w="9525">
            <a:solidFill>
              <a:schemeClr val="tx1"/>
            </a:solidFill>
          </a:ln>
        </p:spPr>
        <p:txBody>
          <a:bodyPr wrap="square" rtlCol="0">
            <a:spAutoFit/>
          </a:bodyPr>
          <a:lstStyle/>
          <a:p>
            <a:r>
              <a:rPr lang="en-GB" b="1" dirty="0" smtClean="0"/>
              <a:t>STEP 2:</a:t>
            </a:r>
          </a:p>
          <a:p>
            <a:r>
              <a:rPr lang="en-GB" dirty="0" smtClean="0"/>
              <a:t>Consider effect of populations outside national boundaries</a:t>
            </a:r>
          </a:p>
          <a:p>
            <a:r>
              <a:rPr lang="en-GB" dirty="0" smtClean="0"/>
              <a:t>         Rescue effects?</a:t>
            </a:r>
          </a:p>
        </p:txBody>
      </p:sp>
      <p:sp>
        <p:nvSpPr>
          <p:cNvPr id="6" name="Oval 5"/>
          <p:cNvSpPr/>
          <p:nvPr/>
        </p:nvSpPr>
        <p:spPr bwMode="auto">
          <a:xfrm>
            <a:off x="539552" y="1412776"/>
            <a:ext cx="1152128" cy="115212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Pop 1</a:t>
            </a:r>
          </a:p>
        </p:txBody>
      </p:sp>
      <p:sp>
        <p:nvSpPr>
          <p:cNvPr id="8" name="Right Arrow 7"/>
          <p:cNvSpPr/>
          <p:nvPr/>
        </p:nvSpPr>
        <p:spPr bwMode="auto">
          <a:xfrm>
            <a:off x="6012160" y="4437112"/>
            <a:ext cx="648072" cy="216024"/>
          </a:xfrm>
          <a:prstGeom prst="rightArrow">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467544" y="4941168"/>
            <a:ext cx="1152128" cy="115212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Pop 2</a:t>
            </a:r>
          </a:p>
        </p:txBody>
      </p:sp>
      <p:sp>
        <p:nvSpPr>
          <p:cNvPr id="10" name="Oval 9"/>
          <p:cNvSpPr/>
          <p:nvPr/>
        </p:nvSpPr>
        <p:spPr bwMode="auto">
          <a:xfrm>
            <a:off x="4211960" y="1340768"/>
            <a:ext cx="1152128" cy="1152128"/>
          </a:xfrm>
          <a:prstGeom prst="ellipse">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Arial" charset="0"/>
              </a:rPr>
              <a:t>Pop 3</a:t>
            </a:r>
          </a:p>
        </p:txBody>
      </p:sp>
      <p:grpSp>
        <p:nvGrpSpPr>
          <p:cNvPr id="21" name="Group 20"/>
          <p:cNvGrpSpPr/>
          <p:nvPr/>
        </p:nvGrpSpPr>
        <p:grpSpPr>
          <a:xfrm>
            <a:off x="251520" y="4437112"/>
            <a:ext cx="2016224" cy="2160240"/>
            <a:chOff x="251520" y="4437112"/>
            <a:chExt cx="2016224" cy="2160240"/>
          </a:xfrm>
        </p:grpSpPr>
        <p:cxnSp>
          <p:nvCxnSpPr>
            <p:cNvPr id="12" name="Straight Connector 11"/>
            <p:cNvCxnSpPr/>
            <p:nvPr/>
          </p:nvCxnSpPr>
          <p:spPr bwMode="auto">
            <a:xfrm>
              <a:off x="251520" y="4437112"/>
              <a:ext cx="864096"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1115616" y="4437112"/>
              <a:ext cx="1080120" cy="1296144"/>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2195736" y="5733256"/>
              <a:ext cx="72008" cy="864096"/>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Straight Arrow Connector 17"/>
          <p:cNvCxnSpPr/>
          <p:nvPr/>
        </p:nvCxnSpPr>
        <p:spPr bwMode="auto">
          <a:xfrm>
            <a:off x="1475656" y="2492896"/>
            <a:ext cx="792088" cy="57606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3995936" y="2492896"/>
            <a:ext cx="432048" cy="576064"/>
          </a:xfrm>
          <a:prstGeom prst="straightConnector1">
            <a:avLst/>
          </a:prstGeom>
          <a:solidFill>
            <a:schemeClr val="accent1"/>
          </a:solidFill>
          <a:ln w="571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p:cNvSpPr txBox="1"/>
          <p:nvPr/>
        </p:nvSpPr>
        <p:spPr>
          <a:xfrm>
            <a:off x="3923927" y="5733256"/>
            <a:ext cx="5112569" cy="1015663"/>
          </a:xfrm>
          <a:prstGeom prst="rect">
            <a:avLst/>
          </a:prstGeom>
          <a:noFill/>
          <a:ln>
            <a:solidFill>
              <a:srgbClr val="FF0000"/>
            </a:solidFill>
          </a:ln>
        </p:spPr>
        <p:txBody>
          <a:bodyPr wrap="square" rtlCol="0">
            <a:spAutoFit/>
          </a:bodyPr>
          <a:lstStyle/>
          <a:p>
            <a:r>
              <a:rPr lang="en-GB" sz="2000" dirty="0" smtClean="0"/>
              <a:t>Standardised assessment across regions:</a:t>
            </a:r>
          </a:p>
          <a:p>
            <a:r>
              <a:rPr lang="en-GB" sz="2000" dirty="0" smtClean="0"/>
              <a:t>Helps with assessing status of populations outside the national range</a:t>
            </a:r>
            <a:endParaRPr lang="en-GB" sz="2000" dirty="0"/>
          </a:p>
        </p:txBody>
      </p:sp>
      <p:pic>
        <p:nvPicPr>
          <p:cNvPr id="23" name="Grafik 17" descr="IUCN Red LIst logo.jpg"/>
          <p:cNvPicPr>
            <a:picLocks noChangeAspect="1"/>
          </p:cNvPicPr>
          <p:nvPr/>
        </p:nvPicPr>
        <p:blipFill>
          <a:blip r:embed="rId3" cstate="print"/>
          <a:stretch>
            <a:fillRect/>
          </a:stretch>
        </p:blipFill>
        <p:spPr>
          <a:xfrm>
            <a:off x="7812360" y="1196752"/>
            <a:ext cx="1175669" cy="891233"/>
          </a:xfrm>
          <a:prstGeom prst="rect">
            <a:avLst/>
          </a:prstGeom>
        </p:spPr>
      </p:pic>
      <p:pic>
        <p:nvPicPr>
          <p:cNvPr id="24" name="Grafik 18" descr="IUCN logo.jpg"/>
          <p:cNvPicPr>
            <a:picLocks noChangeAspect="1"/>
          </p:cNvPicPr>
          <p:nvPr/>
        </p:nvPicPr>
        <p:blipFill>
          <a:blip r:embed="rId4" cstate="print"/>
          <a:stretch>
            <a:fillRect/>
          </a:stretch>
        </p:blipFill>
        <p:spPr>
          <a:xfrm>
            <a:off x="6948264" y="1196752"/>
            <a:ext cx="936104" cy="890599"/>
          </a:xfrm>
          <a:prstGeom prst="rect">
            <a:avLst/>
          </a:prstGeom>
        </p:spPr>
      </p:pic>
    </p:spTree>
    <p:extLst>
      <p:ext uri="{BB962C8B-B14F-4D97-AF65-F5344CB8AC3E}">
        <p14:creationId xmlns:p14="http://schemas.microsoft.com/office/powerpoint/2010/main" val="76126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using IUCN standards</a:t>
            </a:r>
            <a:endParaRPr lang="en-GB" dirty="0"/>
          </a:p>
        </p:txBody>
      </p:sp>
      <p:sp>
        <p:nvSpPr>
          <p:cNvPr id="3" name="Content Placeholder 2"/>
          <p:cNvSpPr>
            <a:spLocks noGrp="1"/>
          </p:cNvSpPr>
          <p:nvPr>
            <p:ph idx="1"/>
          </p:nvPr>
        </p:nvSpPr>
        <p:spPr>
          <a:xfrm>
            <a:off x="323528" y="1196752"/>
            <a:ext cx="8360097" cy="4411662"/>
          </a:xfrm>
        </p:spPr>
        <p:txBody>
          <a:bodyPr/>
          <a:lstStyle/>
          <a:p>
            <a:r>
              <a:rPr lang="en-GB" sz="2200" dirty="0" smtClean="0"/>
              <a:t>Most widely used system for assessments of species status</a:t>
            </a:r>
          </a:p>
          <a:p>
            <a:r>
              <a:rPr lang="en-GB" sz="2200" dirty="0" smtClean="0"/>
              <a:t>Assessments are comparable across regions/countries</a:t>
            </a:r>
          </a:p>
          <a:p>
            <a:pPr lvl="1"/>
            <a:r>
              <a:rPr lang="en-GB" sz="2200" dirty="0" smtClean="0"/>
              <a:t>Reliance on the same data types, e.g. occurrence records</a:t>
            </a:r>
          </a:p>
          <a:p>
            <a:pPr lvl="1"/>
            <a:r>
              <a:rPr lang="en-GB" sz="2200" dirty="0"/>
              <a:t>Helps with assessing status of populations outside the national range</a:t>
            </a:r>
          </a:p>
          <a:p>
            <a:pPr lvl="1"/>
            <a:r>
              <a:rPr lang="en-GB" sz="2200" dirty="0" smtClean="0"/>
              <a:t>Introduces consistency &amp; helps build global picture of species status</a:t>
            </a:r>
            <a:endParaRPr lang="en-GB" sz="2200" dirty="0"/>
          </a:p>
          <a:p>
            <a:r>
              <a:rPr lang="en-GB" sz="2200" dirty="0" smtClean="0"/>
              <a:t>Facilitates inclusion of assessments onto IUCN Red List</a:t>
            </a:r>
          </a:p>
          <a:p>
            <a:r>
              <a:rPr lang="en-GB" sz="2200" dirty="0" smtClean="0"/>
              <a:t>Achieving harmonization of Red Lists – e.g. Europe</a:t>
            </a:r>
            <a:endParaRPr lang="en-GB" sz="2200"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5056029"/>
            <a:ext cx="3383047" cy="19221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5056030"/>
            <a:ext cx="3419612" cy="19221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12" y="5056029"/>
            <a:ext cx="2843808" cy="1829355"/>
          </a:xfrm>
          <a:prstGeom prst="rect">
            <a:avLst/>
          </a:prstGeom>
        </p:spPr>
      </p:pic>
    </p:spTree>
    <p:extLst>
      <p:ext uri="{BB962C8B-B14F-4D97-AF65-F5344CB8AC3E}">
        <p14:creationId xmlns:p14="http://schemas.microsoft.com/office/powerpoint/2010/main" val="461432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Red List coverage</a:t>
            </a:r>
            <a:endParaRPr lang="en-GB" dirty="0"/>
          </a:p>
        </p:txBody>
      </p:sp>
      <p:sp>
        <p:nvSpPr>
          <p:cNvPr id="3" name="Content Placeholder 2"/>
          <p:cNvSpPr>
            <a:spLocks noGrp="1"/>
          </p:cNvSpPr>
          <p:nvPr>
            <p:ph idx="1"/>
          </p:nvPr>
        </p:nvSpPr>
        <p:spPr>
          <a:xfrm>
            <a:off x="455613" y="1484313"/>
            <a:ext cx="8508875" cy="4411662"/>
          </a:xfrm>
        </p:spPr>
        <p:txBody>
          <a:bodyPr/>
          <a:lstStyle/>
          <a:p>
            <a:pPr marL="188913" lvl="1" indent="-188913">
              <a:buFontTx/>
              <a:buChar char="•"/>
            </a:pPr>
            <a:r>
              <a:rPr lang="en-GB" altLang="en-US" dirty="0" smtClean="0">
                <a:latin typeface="+mj-lt"/>
              </a:rPr>
              <a:t>122 </a:t>
            </a:r>
            <a:r>
              <a:rPr lang="en-GB" altLang="en-US" dirty="0">
                <a:latin typeface="+mj-lt"/>
              </a:rPr>
              <a:t>countries have national lists </a:t>
            </a:r>
            <a:r>
              <a:rPr lang="en-GB" altLang="en-US" dirty="0" smtClean="0">
                <a:latin typeface="+mj-lt"/>
              </a:rPr>
              <a:t>(</a:t>
            </a:r>
            <a:r>
              <a:rPr lang="en-GB" altLang="en-US" dirty="0">
                <a:latin typeface="+mj-lt"/>
              </a:rPr>
              <a:t>77 use the IUCN system</a:t>
            </a:r>
            <a:r>
              <a:rPr lang="en-GB" altLang="en-US" dirty="0" smtClean="0">
                <a:latin typeface="+mj-lt"/>
              </a:rPr>
              <a:t>) </a:t>
            </a:r>
            <a:r>
              <a:rPr lang="en-GB" altLang="en-US" sz="1600" dirty="0" smtClean="0">
                <a:latin typeface="Calibri" pitchFamily="34" charset="0"/>
              </a:rPr>
              <a:t>(</a:t>
            </a:r>
            <a:r>
              <a:rPr lang="en-GB" sz="1600" dirty="0" err="1"/>
              <a:t>Zamin</a:t>
            </a:r>
            <a:r>
              <a:rPr lang="en-GB" sz="1600" dirty="0"/>
              <a:t> et al. 2010 Cons. Biol</a:t>
            </a:r>
            <a:r>
              <a:rPr lang="en-GB" sz="1600" dirty="0" smtClean="0"/>
              <a:t>.</a:t>
            </a:r>
            <a:r>
              <a:rPr lang="en-GB" altLang="en-US" sz="1600" dirty="0" smtClean="0">
                <a:latin typeface="Calibri" pitchFamily="34" charset="0"/>
              </a:rPr>
              <a:t>)</a:t>
            </a:r>
          </a:p>
          <a:p>
            <a:pPr marL="188913" lvl="1" indent="-188913">
              <a:buFontTx/>
              <a:buChar char="•"/>
            </a:pPr>
            <a:endParaRPr lang="en-GB" sz="800" b="1" dirty="0" smtClean="0"/>
          </a:p>
          <a:p>
            <a:pPr marL="188913" lvl="1" indent="-188913">
              <a:buFontTx/>
              <a:buChar char="•"/>
            </a:pPr>
            <a:r>
              <a:rPr lang="en-GB" b="1" dirty="0" smtClean="0"/>
              <a:t>Criteria systems </a:t>
            </a:r>
            <a:r>
              <a:rPr lang="en-GB" b="1" dirty="0"/>
              <a:t>used by current data:</a:t>
            </a:r>
            <a:br>
              <a:rPr lang="en-GB" b="1" dirty="0"/>
            </a:br>
            <a:r>
              <a:rPr lang="en-GB" dirty="0"/>
              <a:t>IUCN Categories and Criteria: 70%</a:t>
            </a:r>
            <a:br>
              <a:rPr lang="en-GB" dirty="0"/>
            </a:br>
            <a:r>
              <a:rPr lang="en-GB" dirty="0"/>
              <a:t>Modified-IUCN: 7%</a:t>
            </a:r>
            <a:br>
              <a:rPr lang="en-GB" dirty="0"/>
            </a:br>
            <a:r>
              <a:rPr lang="en-GB" dirty="0"/>
              <a:t>Non-IUCN: 23</a:t>
            </a:r>
            <a:r>
              <a:rPr lang="en-GB" dirty="0" smtClean="0"/>
              <a:t>%</a:t>
            </a:r>
          </a:p>
          <a:p>
            <a:pPr marL="0" lvl="1" indent="0">
              <a:buNone/>
            </a:pPr>
            <a:r>
              <a:rPr lang="en-GB" altLang="en-US" sz="1600" dirty="0" smtClean="0">
                <a:latin typeface="Calibri" pitchFamily="34" charset="0"/>
              </a:rPr>
              <a:t>    (National Red List database, 12/08/14)</a:t>
            </a:r>
            <a:endParaRPr lang="en-GB" altLang="en-US" sz="1600" dirty="0">
              <a:latin typeface="Calibri" pitchFamily="34" charset="0"/>
            </a:endParaRPr>
          </a:p>
          <a:p>
            <a:endParaRPr lang="en-GB" dirty="0"/>
          </a:p>
        </p:txBody>
      </p:sp>
      <p:sp>
        <p:nvSpPr>
          <p:cNvPr id="7" name="TextBox 6"/>
          <p:cNvSpPr txBox="1"/>
          <p:nvPr/>
        </p:nvSpPr>
        <p:spPr>
          <a:xfrm>
            <a:off x="261522" y="4437112"/>
            <a:ext cx="3816424" cy="830997"/>
          </a:xfrm>
          <a:prstGeom prst="rect">
            <a:avLst/>
          </a:prstGeom>
          <a:noFill/>
          <a:ln>
            <a:solidFill>
              <a:schemeClr val="tx1"/>
            </a:solidFill>
          </a:ln>
        </p:spPr>
        <p:txBody>
          <a:bodyPr wrap="square" rtlCol="0">
            <a:spAutoFit/>
          </a:bodyPr>
          <a:lstStyle/>
          <a:p>
            <a:pPr algn="ctr"/>
            <a:r>
              <a:rPr lang="en-GB" dirty="0" smtClean="0"/>
              <a:t>These statistics are currently being updated</a:t>
            </a:r>
            <a:endParaRPr lang="en-GB" dirty="0"/>
          </a:p>
        </p:txBody>
      </p:sp>
      <p:pic>
        <p:nvPicPr>
          <p:cNvPr id="8" name="Grafik 8" descr="BILD2632.JPG"/>
          <p:cNvPicPr>
            <a:picLocks noChangeAspect="1"/>
          </p:cNvPicPr>
          <p:nvPr/>
        </p:nvPicPr>
        <p:blipFill>
          <a:blip r:embed="rId3" cstate="print"/>
          <a:stretch>
            <a:fillRect/>
          </a:stretch>
        </p:blipFill>
        <p:spPr>
          <a:xfrm>
            <a:off x="4572000" y="3429000"/>
            <a:ext cx="4224469" cy="3168352"/>
          </a:xfrm>
          <a:prstGeom prst="rect">
            <a:avLst/>
          </a:prstGeom>
        </p:spPr>
      </p:pic>
      <p:sp>
        <p:nvSpPr>
          <p:cNvPr id="9" name="Textfeld 10"/>
          <p:cNvSpPr txBox="1"/>
          <p:nvPr/>
        </p:nvSpPr>
        <p:spPr>
          <a:xfrm>
            <a:off x="971600" y="5632478"/>
            <a:ext cx="3600400" cy="584775"/>
          </a:xfrm>
          <a:prstGeom prst="rect">
            <a:avLst/>
          </a:prstGeom>
          <a:noFill/>
        </p:spPr>
        <p:txBody>
          <a:bodyPr wrap="square" rtlCol="0">
            <a:spAutoFit/>
          </a:bodyPr>
          <a:lstStyle/>
          <a:p>
            <a:r>
              <a:rPr lang="en-GB" sz="1600" dirty="0" smtClean="0"/>
              <a:t>National Red List workshop, Dushanbe (TJK), November 2010</a:t>
            </a:r>
            <a:endParaRPr lang="en-GB" sz="1600" dirty="0"/>
          </a:p>
        </p:txBody>
      </p:sp>
      <p:pic>
        <p:nvPicPr>
          <p:cNvPr id="10" name="Grafik 11" descr="logoGTZ.jpg"/>
          <p:cNvPicPr>
            <a:picLocks noChangeAspect="1"/>
          </p:cNvPicPr>
          <p:nvPr/>
        </p:nvPicPr>
        <p:blipFill>
          <a:blip r:embed="rId4" cstate="print"/>
          <a:stretch>
            <a:fillRect/>
          </a:stretch>
        </p:blipFill>
        <p:spPr>
          <a:xfrm>
            <a:off x="3717398" y="6218863"/>
            <a:ext cx="803251" cy="582320"/>
          </a:xfrm>
          <a:prstGeom prst="rect">
            <a:avLst/>
          </a:prstGeom>
        </p:spPr>
      </p:pic>
      <p:pic>
        <p:nvPicPr>
          <p:cNvPr id="11" name="Grafik 12" descr="FFI logo.jpg"/>
          <p:cNvPicPr>
            <a:picLocks noChangeAspect="1"/>
          </p:cNvPicPr>
          <p:nvPr/>
        </p:nvPicPr>
        <p:blipFill>
          <a:blip r:embed="rId5" cstate="print"/>
          <a:stretch>
            <a:fillRect/>
          </a:stretch>
        </p:blipFill>
        <p:spPr>
          <a:xfrm>
            <a:off x="2169734" y="6173721"/>
            <a:ext cx="1547664" cy="620814"/>
          </a:xfrm>
          <a:prstGeom prst="rect">
            <a:avLst/>
          </a:prstGeom>
        </p:spPr>
      </p:pic>
    </p:spTree>
    <p:extLst>
      <p:ext uri="{BB962C8B-B14F-4D97-AF65-F5344CB8AC3E}">
        <p14:creationId xmlns:p14="http://schemas.microsoft.com/office/powerpoint/2010/main" val="2471507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Red List coverage</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1105702"/>
            <a:ext cx="7089426" cy="5203618"/>
          </a:xfrm>
          <a:prstGeom prst="rect">
            <a:avLst/>
          </a:prstGeom>
        </p:spPr>
      </p:pic>
      <p:sp>
        <p:nvSpPr>
          <p:cNvPr id="10" name="TextBox 9"/>
          <p:cNvSpPr txBox="1"/>
          <p:nvPr/>
        </p:nvSpPr>
        <p:spPr>
          <a:xfrm>
            <a:off x="755576" y="6393522"/>
            <a:ext cx="2943434" cy="707886"/>
          </a:xfrm>
          <a:prstGeom prst="rect">
            <a:avLst/>
          </a:prstGeom>
          <a:noFill/>
        </p:spPr>
        <p:txBody>
          <a:bodyPr wrap="none" rtlCol="0">
            <a:spAutoFit/>
          </a:bodyPr>
          <a:lstStyle/>
          <a:p>
            <a:pPr marL="0" lvl="1"/>
            <a:r>
              <a:rPr lang="en-GB" altLang="en-US" sz="1600" dirty="0">
                <a:latin typeface="Calibri" pitchFamily="34" charset="0"/>
              </a:rPr>
              <a:t>(</a:t>
            </a:r>
            <a:r>
              <a:rPr lang="en-GB" sz="1600" dirty="0" err="1"/>
              <a:t>Zamin</a:t>
            </a:r>
            <a:r>
              <a:rPr lang="en-GB" sz="1600" dirty="0"/>
              <a:t> et al. 2010 Cons. Biol.</a:t>
            </a:r>
            <a:r>
              <a:rPr lang="en-GB" altLang="en-US" sz="1600" dirty="0">
                <a:latin typeface="Calibri" pitchFamily="34" charset="0"/>
              </a:rPr>
              <a:t>)</a:t>
            </a:r>
          </a:p>
          <a:p>
            <a:endParaRPr lang="en-GB" dirty="0"/>
          </a:p>
        </p:txBody>
      </p:sp>
      <p:sp>
        <p:nvSpPr>
          <p:cNvPr id="11" name="TextBox 10"/>
          <p:cNvSpPr txBox="1"/>
          <p:nvPr/>
        </p:nvSpPr>
        <p:spPr>
          <a:xfrm>
            <a:off x="6980906" y="1994064"/>
            <a:ext cx="2127598" cy="1754326"/>
          </a:xfrm>
          <a:prstGeom prst="rect">
            <a:avLst/>
          </a:prstGeom>
          <a:noFill/>
        </p:spPr>
        <p:txBody>
          <a:bodyPr wrap="square" rtlCol="0">
            <a:spAutoFit/>
          </a:bodyPr>
          <a:lstStyle/>
          <a:p>
            <a:pPr marL="457200" indent="-457200">
              <a:buAutoNum type="alphaLcParenBoth"/>
            </a:pPr>
            <a:r>
              <a:rPr lang="en-GB" sz="1800" dirty="0" smtClean="0"/>
              <a:t>At least 1 NRL</a:t>
            </a:r>
          </a:p>
          <a:p>
            <a:pPr marL="457200" indent="-457200">
              <a:buAutoNum type="alphaLcParenBoth"/>
            </a:pPr>
            <a:r>
              <a:rPr lang="en-GB" sz="1800" dirty="0" smtClean="0"/>
              <a:t>Mammals</a:t>
            </a:r>
          </a:p>
          <a:p>
            <a:pPr marL="457200" indent="-457200">
              <a:buAutoNum type="alphaLcParenBoth"/>
            </a:pPr>
            <a:r>
              <a:rPr lang="en-GB" sz="1800" dirty="0" smtClean="0"/>
              <a:t>Birds</a:t>
            </a:r>
          </a:p>
          <a:p>
            <a:pPr marL="457200" indent="-457200">
              <a:buAutoNum type="alphaLcParenBoth"/>
            </a:pPr>
            <a:r>
              <a:rPr lang="en-GB" sz="1800" dirty="0" smtClean="0"/>
              <a:t>Amphibians</a:t>
            </a:r>
          </a:p>
          <a:p>
            <a:pPr marL="457200" indent="-457200">
              <a:buAutoNum type="alphaLcParenBoth"/>
            </a:pPr>
            <a:r>
              <a:rPr lang="en-GB" sz="1800" dirty="0" smtClean="0"/>
              <a:t>Reptiles</a:t>
            </a:r>
          </a:p>
          <a:p>
            <a:pPr marL="457200" indent="-457200">
              <a:buAutoNum type="alphaLcParenBoth"/>
            </a:pPr>
            <a:r>
              <a:rPr lang="en-GB" sz="1800" dirty="0" smtClean="0"/>
              <a:t>Fishes</a:t>
            </a:r>
          </a:p>
        </p:txBody>
      </p:sp>
    </p:spTree>
    <p:extLst>
      <p:ext uri="{BB962C8B-B14F-4D97-AF65-F5344CB8AC3E}">
        <p14:creationId xmlns:p14="http://schemas.microsoft.com/office/powerpoint/2010/main" val="128679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Mongolian National Red List</a:t>
            </a:r>
            <a:endParaRPr lang="en-GB" dirty="0"/>
          </a:p>
        </p:txBody>
      </p:sp>
      <p:sp>
        <p:nvSpPr>
          <p:cNvPr id="3" name="Content Placeholder 2"/>
          <p:cNvSpPr>
            <a:spLocks noGrp="1"/>
          </p:cNvSpPr>
          <p:nvPr>
            <p:ph idx="1"/>
          </p:nvPr>
        </p:nvSpPr>
        <p:spPr>
          <a:xfrm>
            <a:off x="455613" y="1484313"/>
            <a:ext cx="6852691" cy="4411662"/>
          </a:xfrm>
        </p:spPr>
        <p:txBody>
          <a:bodyPr/>
          <a:lstStyle/>
          <a:p>
            <a:r>
              <a:rPr lang="en-GB" dirty="0"/>
              <a:t>F</a:t>
            </a:r>
            <a:r>
              <a:rPr lang="en-GB" dirty="0" smtClean="0"/>
              <a:t>irst </a:t>
            </a:r>
            <a:r>
              <a:rPr lang="en-GB" dirty="0"/>
              <a:t>country in Asia to have produced regional Red Lists of all their vertebrate </a:t>
            </a:r>
            <a:r>
              <a:rPr lang="en-GB" dirty="0" smtClean="0"/>
              <a:t>species</a:t>
            </a:r>
          </a:p>
          <a:p>
            <a:r>
              <a:rPr lang="en-GB" dirty="0" smtClean="0"/>
              <a:t>Summary Conservation Action Plans</a:t>
            </a:r>
          </a:p>
          <a:p>
            <a:r>
              <a:rPr lang="en-GB" dirty="0"/>
              <a:t>Mongolian Biodiversity </a:t>
            </a:r>
            <a:r>
              <a:rPr lang="en-GB" dirty="0" smtClean="0"/>
              <a:t>Databank established</a:t>
            </a:r>
          </a:p>
          <a:p>
            <a:r>
              <a:rPr lang="en-GB" dirty="0" smtClean="0"/>
              <a:t>Initiated by Zoological </a:t>
            </a:r>
            <a:r>
              <a:rPr lang="en-GB" dirty="0"/>
              <a:t>Society of </a:t>
            </a:r>
            <a:r>
              <a:rPr lang="en-GB" dirty="0" smtClean="0"/>
              <a:t>London:</a:t>
            </a:r>
          </a:p>
          <a:p>
            <a:pPr lvl="1"/>
            <a:r>
              <a:rPr lang="en-GB" dirty="0" smtClean="0"/>
              <a:t> Steppe Forward (managing)</a:t>
            </a:r>
          </a:p>
          <a:p>
            <a:pPr lvl="1"/>
            <a:r>
              <a:rPr lang="en-GB" dirty="0" smtClean="0"/>
              <a:t> Dutch Government, World Bank (funders)</a:t>
            </a:r>
          </a:p>
          <a:p>
            <a:pPr lvl="1"/>
            <a:r>
              <a:rPr lang="en-GB" dirty="0" smtClean="0"/>
              <a:t> Mongolian </a:t>
            </a:r>
            <a:r>
              <a:rPr lang="en-GB" dirty="0"/>
              <a:t>Ornithological Society, National </a:t>
            </a:r>
            <a:r>
              <a:rPr lang="en-GB" dirty="0" smtClean="0"/>
              <a:t>  University </a:t>
            </a:r>
            <a:r>
              <a:rPr lang="en-GB" dirty="0"/>
              <a:t>of Mongolia, Mongolian Academy of Science and the Ministry of Nature, Environment  and </a:t>
            </a:r>
            <a:r>
              <a:rPr lang="en-GB" dirty="0" smtClean="0"/>
              <a:t>Tourism (collaborators)</a:t>
            </a:r>
          </a:p>
          <a:p>
            <a:endParaRPr lang="en-GB" dirty="0"/>
          </a:p>
        </p:txBody>
      </p:sp>
      <p:pic>
        <p:nvPicPr>
          <p:cNvPr id="4" name="Picture 4" descr="Mongolian Red List of Fishes (English)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092102"/>
            <a:ext cx="1301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ummary Conservation Action Plans for Mongolian Fishes (English)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083" y="3175990"/>
            <a:ext cx="1277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ongolian Red List of Mammals (Mongolian)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7245" y="1231302"/>
            <a:ext cx="1266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183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Mongolian National Red List</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060848"/>
            <a:ext cx="6401694" cy="3743848"/>
          </a:xfrm>
          <a:prstGeom prst="rect">
            <a:avLst/>
          </a:prstGeom>
        </p:spPr>
      </p:pic>
      <p:pic>
        <p:nvPicPr>
          <p:cNvPr id="9" name="Picture 6" descr="Mongolian Red List of Mammals (Mongolian)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799" y="1663350"/>
            <a:ext cx="3066697" cy="4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55576" y="1432517"/>
            <a:ext cx="1519968" cy="461665"/>
          </a:xfrm>
          <a:prstGeom prst="rect">
            <a:avLst/>
          </a:prstGeom>
          <a:noFill/>
        </p:spPr>
        <p:txBody>
          <a:bodyPr wrap="none" rtlCol="0">
            <a:spAutoFit/>
          </a:bodyPr>
          <a:lstStyle/>
          <a:p>
            <a:r>
              <a:rPr lang="en-GB" dirty="0" smtClean="0"/>
              <a:t>Mammals</a:t>
            </a:r>
            <a:endParaRPr lang="en-GB" dirty="0"/>
          </a:p>
        </p:txBody>
      </p:sp>
    </p:spTree>
    <p:extLst>
      <p:ext uri="{BB962C8B-B14F-4D97-AF65-F5344CB8AC3E}">
        <p14:creationId xmlns:p14="http://schemas.microsoft.com/office/powerpoint/2010/main" val="2315235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Translating NRLs into legislation</a:t>
            </a:r>
            <a:endParaRPr lang="en-GB" dirty="0"/>
          </a:p>
        </p:txBody>
      </p:sp>
      <p:sp>
        <p:nvSpPr>
          <p:cNvPr id="3" name="Content Placeholder 2"/>
          <p:cNvSpPr>
            <a:spLocks noGrp="1"/>
          </p:cNvSpPr>
          <p:nvPr>
            <p:ph idx="1"/>
          </p:nvPr>
        </p:nvSpPr>
        <p:spPr>
          <a:xfrm>
            <a:off x="457994" y="1268760"/>
            <a:ext cx="8228012" cy="4411662"/>
          </a:xfrm>
        </p:spPr>
        <p:txBody>
          <a:bodyPr/>
          <a:lstStyle/>
          <a:p>
            <a:r>
              <a:rPr lang="en-GB" sz="2200" dirty="0" smtClean="0"/>
              <a:t>Many examples from Scandinavian countries where this has ben successfully achieved</a:t>
            </a:r>
          </a:p>
          <a:p>
            <a:r>
              <a:rPr lang="en-GB" sz="2200" dirty="0" smtClean="0"/>
              <a:t>Example Mongolia:</a:t>
            </a:r>
          </a:p>
          <a:p>
            <a:pPr lvl="1"/>
            <a:r>
              <a:rPr lang="en-GB" sz="2200" dirty="0" smtClean="0"/>
              <a:t>Species protection </a:t>
            </a:r>
            <a:r>
              <a:rPr lang="en-GB" sz="2200" dirty="0"/>
              <a:t>of the </a:t>
            </a:r>
            <a:r>
              <a:rPr lang="en-GB" sz="2200" dirty="0" smtClean="0"/>
              <a:t>Mongolian designated species</a:t>
            </a:r>
          </a:p>
          <a:p>
            <a:pPr lvl="1"/>
            <a:r>
              <a:rPr lang="en-GB" sz="2200" dirty="0" smtClean="0"/>
              <a:t>Environmental Impact Assessments now required prior to mining development</a:t>
            </a:r>
          </a:p>
          <a:p>
            <a:pPr lvl="1"/>
            <a:r>
              <a:rPr lang="en-GB" sz="2200" dirty="0" smtClean="0"/>
              <a:t>Based on spatial information about species occurrence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3096"/>
            <a:ext cx="9144000" cy="3072384"/>
          </a:xfrm>
          <a:prstGeom prst="rect">
            <a:avLst/>
          </a:prstGeom>
        </p:spPr>
      </p:pic>
    </p:spTree>
    <p:extLst>
      <p:ext uri="{BB962C8B-B14F-4D97-AF65-F5344CB8AC3E}">
        <p14:creationId xmlns:p14="http://schemas.microsoft.com/office/powerpoint/2010/main" val="4157206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Species mapping tool for Mongolia</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1055392"/>
            <a:ext cx="7908751" cy="5685976"/>
          </a:xfrm>
          <a:prstGeom prst="rect">
            <a:avLst/>
          </a:prstGeom>
        </p:spPr>
      </p:pic>
      <p:pic>
        <p:nvPicPr>
          <p:cNvPr id="5" name="Grafik 18" descr="NRL logo.jpg"/>
          <p:cNvPicPr>
            <a:picLocks noChangeAspect="1"/>
          </p:cNvPicPr>
          <p:nvPr/>
        </p:nvPicPr>
        <p:blipFill>
          <a:blip r:embed="rId4" cstate="print"/>
          <a:stretch>
            <a:fillRect/>
          </a:stretch>
        </p:blipFill>
        <p:spPr>
          <a:xfrm>
            <a:off x="7596336" y="5410192"/>
            <a:ext cx="1202432" cy="1202432"/>
          </a:xfrm>
          <a:prstGeom prst="rect">
            <a:avLst/>
          </a:prstGeom>
        </p:spPr>
      </p:pic>
    </p:spTree>
    <p:extLst>
      <p:ext uri="{BB962C8B-B14F-4D97-AF65-F5344CB8AC3E}">
        <p14:creationId xmlns:p14="http://schemas.microsoft.com/office/powerpoint/2010/main" val="344804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RLIs to track trends</a:t>
            </a:r>
            <a:endParaRPr lang="en-GB" dirty="0"/>
          </a:p>
        </p:txBody>
      </p:sp>
      <p:sp>
        <p:nvSpPr>
          <p:cNvPr id="4" name="Rectangle 2"/>
          <p:cNvSpPr>
            <a:spLocks noChangeArrowheads="1"/>
          </p:cNvSpPr>
          <p:nvPr/>
        </p:nvSpPr>
        <p:spPr bwMode="auto">
          <a:xfrm>
            <a:off x="400050" y="1196975"/>
            <a:ext cx="7772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2300" indent="-622300">
              <a:defRPr sz="2400">
                <a:solidFill>
                  <a:schemeClr val="tx1"/>
                </a:solidFill>
                <a:latin typeface="Arial" charset="0"/>
              </a:defRPr>
            </a:lvl1pPr>
            <a:lvl2pPr marL="1449388" indent="-45720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Aft>
                <a:spcPct val="35000"/>
              </a:spcAft>
              <a:buClr>
                <a:schemeClr val="bg2"/>
              </a:buClr>
              <a:buSzPct val="110000"/>
            </a:pPr>
            <a:r>
              <a:rPr lang="en-GB" altLang="en-US" b="1" dirty="0" smtClean="0">
                <a:latin typeface="Calibri" pitchFamily="34" charset="0"/>
              </a:rPr>
              <a:t>Red List Index at sub-global level</a:t>
            </a:r>
          </a:p>
          <a:p>
            <a:pPr>
              <a:spcAft>
                <a:spcPct val="35000"/>
              </a:spcAft>
              <a:buClr>
                <a:schemeClr val="bg2"/>
              </a:buClr>
              <a:buSzPct val="110000"/>
            </a:pPr>
            <a:endParaRPr lang="en-GB" altLang="en-US" b="1" dirty="0">
              <a:latin typeface="Calibri" pitchFamily="34" charset="0"/>
            </a:endParaRPr>
          </a:p>
          <a:p>
            <a:pPr lvl="1">
              <a:spcAft>
                <a:spcPct val="35000"/>
              </a:spcAft>
              <a:buClr>
                <a:schemeClr val="tx1"/>
              </a:buClr>
              <a:buSzPct val="110000"/>
              <a:buFontTx/>
              <a:buChar char="–"/>
            </a:pPr>
            <a:endParaRPr lang="en-GB" altLang="en-US" dirty="0"/>
          </a:p>
          <a:p>
            <a:pPr lvl="1">
              <a:spcAft>
                <a:spcPct val="35000"/>
              </a:spcAft>
              <a:buClr>
                <a:schemeClr val="tx1"/>
              </a:buClr>
              <a:buSzPct val="110000"/>
            </a:pPr>
            <a:endParaRPr lang="en-GB" altLang="en-US" dirty="0"/>
          </a:p>
        </p:txBody>
      </p:sp>
      <p:sp>
        <p:nvSpPr>
          <p:cNvPr id="5" name="Rectangle 3"/>
          <p:cNvSpPr>
            <a:spLocks noChangeArrowheads="1"/>
          </p:cNvSpPr>
          <p:nvPr/>
        </p:nvSpPr>
        <p:spPr bwMode="auto">
          <a:xfrm>
            <a:off x="684213" y="6210300"/>
            <a:ext cx="8893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2300" indent="-6223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Aft>
                <a:spcPct val="35000"/>
              </a:spcAft>
              <a:buClr>
                <a:schemeClr val="bg2"/>
              </a:buClr>
              <a:buSzPct val="110000"/>
            </a:pPr>
            <a:r>
              <a:rPr lang="en-GB" altLang="en-US" sz="1600">
                <a:latin typeface="Calibri" pitchFamily="34" charset="0"/>
              </a:rPr>
              <a:t>Based on birds in British Columbia (Quayle </a:t>
            </a:r>
            <a:r>
              <a:rPr lang="en-GB" altLang="en-US" sz="1600" i="1">
                <a:latin typeface="Calibri" pitchFamily="34" charset="0"/>
              </a:rPr>
              <a:t>et al</a:t>
            </a:r>
            <a:r>
              <a:rPr lang="en-GB" altLang="en-US" sz="1600">
                <a:latin typeface="Calibri" pitchFamily="34" charset="0"/>
              </a:rPr>
              <a:t>. 2008 </a:t>
            </a:r>
            <a:r>
              <a:rPr lang="en-GB" altLang="en-US" sz="1600" i="1">
                <a:latin typeface="Calibri" pitchFamily="34" charset="0"/>
              </a:rPr>
              <a:t>Conservation Biology</a:t>
            </a:r>
            <a:r>
              <a:rPr lang="en-GB" altLang="en-US" sz="1600">
                <a:latin typeface="Calibri" pitchFamily="34" charset="0"/>
              </a:rPr>
              <a:t>)</a:t>
            </a:r>
          </a:p>
        </p:txBody>
      </p:sp>
      <p:graphicFrame>
        <p:nvGraphicFramePr>
          <p:cNvPr id="10" name="Object 2"/>
          <p:cNvGraphicFramePr>
            <a:graphicFrameLocks noChangeAspect="1"/>
          </p:cNvGraphicFramePr>
          <p:nvPr>
            <p:extLst>
              <p:ext uri="{D42A27DB-BD31-4B8C-83A1-F6EECF244321}">
                <p14:modId xmlns:p14="http://schemas.microsoft.com/office/powerpoint/2010/main" val="3607895363"/>
              </p:ext>
            </p:extLst>
          </p:nvPr>
        </p:nvGraphicFramePr>
        <p:xfrm>
          <a:off x="1093788" y="1755775"/>
          <a:ext cx="7531100" cy="421481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rot="16200000">
            <a:off x="-2207419" y="3747294"/>
            <a:ext cx="558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spcBef>
                <a:spcPct val="50000"/>
              </a:spcBef>
            </a:pPr>
            <a:r>
              <a:rPr lang="en-GB" altLang="en-US" sz="1800" dirty="0">
                <a:latin typeface="Calibri" pitchFamily="34" charset="0"/>
              </a:rPr>
              <a:t>IUCN Red List </a:t>
            </a:r>
            <a:r>
              <a:rPr lang="en-GB" altLang="en-US" sz="2000" dirty="0">
                <a:latin typeface="Calibri" pitchFamily="34" charset="0"/>
              </a:rPr>
              <a:t>Index</a:t>
            </a:r>
            <a:r>
              <a:rPr lang="en-GB" altLang="en-US" sz="1800" dirty="0">
                <a:latin typeface="Calibri" pitchFamily="34" charset="0"/>
              </a:rPr>
              <a:t> of Species Survival</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341438"/>
            <a:ext cx="1944688"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645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Re-visit: why National Red Lists?</a:t>
            </a:r>
            <a:endParaRPr lang="en-GB" dirty="0"/>
          </a:p>
        </p:txBody>
      </p:sp>
      <p:sp>
        <p:nvSpPr>
          <p:cNvPr id="4" name="Rectangle 3"/>
          <p:cNvSpPr>
            <a:spLocks noChangeArrowheads="1"/>
          </p:cNvSpPr>
          <p:nvPr/>
        </p:nvSpPr>
        <p:spPr bwMode="gray">
          <a:xfrm>
            <a:off x="232200" y="1397536"/>
            <a:ext cx="5652120" cy="5559856"/>
          </a:xfrm>
          <a:prstGeom prst="rect">
            <a:avLst/>
          </a:prstGeom>
          <a:noFill/>
          <a:ln w="9525">
            <a:noFill/>
            <a:miter lim="800000"/>
            <a:headEnd/>
            <a:tailEnd/>
          </a:ln>
        </p:spPr>
        <p:txBody>
          <a:bodyPr/>
          <a:lstStyle>
            <a:defPPr>
              <a:defRPr lang="en-US"/>
            </a:defPPr>
            <a:lvl1pPr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marL="365125" indent="-365125" algn="l">
              <a:spcBef>
                <a:spcPct val="40000"/>
              </a:spcBef>
              <a:buFont typeface="Arial" pitchFamily="34" charset="0"/>
              <a:buChar char="•"/>
            </a:pPr>
            <a:r>
              <a:rPr lang="en-GB" sz="2200" dirty="0" smtClean="0">
                <a:effectLst/>
                <a:latin typeface="Arial" pitchFamily="34" charset="0"/>
                <a:cs typeface="Arial" pitchFamily="34" charset="0"/>
              </a:rPr>
              <a:t>Monitor status of biodiversity in the region</a:t>
            </a:r>
          </a:p>
          <a:p>
            <a:pPr marL="365125" indent="-365125" algn="l">
              <a:spcBef>
                <a:spcPct val="40000"/>
              </a:spcBef>
              <a:buFont typeface="Arial" pitchFamily="34" charset="0"/>
              <a:buChar char="•"/>
            </a:pPr>
            <a:r>
              <a:rPr lang="en-GB" sz="2200" dirty="0" smtClean="0">
                <a:effectLst/>
                <a:latin typeface="Arial" pitchFamily="34" charset="0"/>
                <a:cs typeface="Arial" pitchFamily="34" charset="0"/>
              </a:rPr>
              <a:t>Identify priority species &amp; habitats</a:t>
            </a:r>
          </a:p>
          <a:p>
            <a:pPr marL="365125" indent="-365125" algn="l">
              <a:spcBef>
                <a:spcPct val="40000"/>
              </a:spcBef>
              <a:buFont typeface="Arial" pitchFamily="34" charset="0"/>
              <a:buChar char="•"/>
            </a:pPr>
            <a:r>
              <a:rPr lang="en-GB" sz="2200" dirty="0" smtClean="0">
                <a:solidFill>
                  <a:schemeClr val="tx1"/>
                </a:solidFill>
                <a:effectLst/>
                <a:latin typeface="Arial" pitchFamily="34" charset="0"/>
                <a:cs typeface="Arial" pitchFamily="34" charset="0"/>
              </a:rPr>
              <a:t>Identify knowledge gaps</a:t>
            </a:r>
          </a:p>
          <a:p>
            <a:pPr marL="365125" indent="-365125" algn="l">
              <a:spcBef>
                <a:spcPct val="40000"/>
              </a:spcBef>
              <a:buFont typeface="Arial" pitchFamily="34" charset="0"/>
              <a:buChar char="•"/>
            </a:pPr>
            <a:r>
              <a:rPr lang="en-GB" sz="2200" dirty="0" smtClean="0">
                <a:solidFill>
                  <a:schemeClr val="tx1"/>
                </a:solidFill>
                <a:effectLst/>
                <a:latin typeface="Arial" pitchFamily="34" charset="0"/>
                <a:cs typeface="Arial" pitchFamily="34" charset="0"/>
              </a:rPr>
              <a:t>Assist in site-based conservation planning</a:t>
            </a:r>
          </a:p>
          <a:p>
            <a:pPr marL="365125" indent="-365125" algn="l">
              <a:spcBef>
                <a:spcPct val="40000"/>
              </a:spcBef>
              <a:buFont typeface="Arial" pitchFamily="34" charset="0"/>
              <a:buChar char="•"/>
            </a:pPr>
            <a:r>
              <a:rPr lang="en-GB" sz="2200" dirty="0" smtClean="0">
                <a:effectLst/>
                <a:latin typeface="Arial" pitchFamily="34" charset="0"/>
                <a:cs typeface="Arial" pitchFamily="34" charset="0"/>
              </a:rPr>
              <a:t>Communication &amp; awareness raising</a:t>
            </a:r>
          </a:p>
          <a:p>
            <a:pPr marL="365125" indent="-365125" algn="l">
              <a:spcBef>
                <a:spcPct val="40000"/>
              </a:spcBef>
              <a:buFont typeface="Arial" pitchFamily="34" charset="0"/>
              <a:buChar char="•"/>
            </a:pPr>
            <a:r>
              <a:rPr lang="en-GB" sz="2200" dirty="0" smtClean="0">
                <a:effectLst/>
                <a:latin typeface="Arial" pitchFamily="34" charset="0"/>
                <a:cs typeface="Arial" pitchFamily="34" charset="0"/>
              </a:rPr>
              <a:t>Provide species inputs for environmental impact assessment</a:t>
            </a:r>
          </a:p>
          <a:p>
            <a:pPr marL="365125" indent="-365125" algn="l">
              <a:spcBef>
                <a:spcPct val="40000"/>
              </a:spcBef>
              <a:buFont typeface="Arial" pitchFamily="34" charset="0"/>
              <a:buChar char="•"/>
            </a:pPr>
            <a:r>
              <a:rPr lang="en-GB" sz="2200" dirty="0" smtClean="0">
                <a:effectLst/>
                <a:latin typeface="Arial" pitchFamily="34" charset="0"/>
                <a:cs typeface="Arial" pitchFamily="34" charset="0"/>
              </a:rPr>
              <a:t>Help guide allocation of resources for biodiversity conservation</a:t>
            </a:r>
          </a:p>
          <a:p>
            <a:pPr marL="365125" indent="-365125" algn="l">
              <a:spcBef>
                <a:spcPct val="40000"/>
              </a:spcBef>
              <a:buFont typeface="Arial" pitchFamily="34" charset="0"/>
              <a:buChar char="•"/>
            </a:pPr>
            <a:r>
              <a:rPr lang="en-GB" sz="2200" dirty="0" smtClean="0">
                <a:effectLst/>
                <a:latin typeface="Arial" pitchFamily="34" charset="0"/>
                <a:cs typeface="Arial" pitchFamily="34" charset="0"/>
              </a:rPr>
              <a:t>Support policy development</a:t>
            </a:r>
          </a:p>
        </p:txBody>
      </p:sp>
      <p:pic>
        <p:nvPicPr>
          <p:cNvPr id="5" name="Picture 4"/>
          <p:cNvPicPr>
            <a:picLocks noChangeAspect="1" noChangeArrowheads="1"/>
          </p:cNvPicPr>
          <p:nvPr/>
        </p:nvPicPr>
        <p:blipFill>
          <a:blip r:embed="rId2" cstate="print"/>
          <a:stretch>
            <a:fillRect/>
          </a:stretch>
        </p:blipFill>
        <p:spPr bwMode="auto">
          <a:xfrm>
            <a:off x="5940152" y="4725144"/>
            <a:ext cx="2592288" cy="1728192"/>
          </a:xfrm>
          <a:prstGeom prst="rect">
            <a:avLst/>
          </a:prstGeom>
          <a:noFill/>
          <a:ln w="9525">
            <a:noFill/>
            <a:miter lim="800000"/>
            <a:headEnd/>
            <a:tailEnd/>
          </a:ln>
        </p:spPr>
      </p:pic>
      <p:pic>
        <p:nvPicPr>
          <p:cNvPr id="8" name="Picture 7" descr="RLI_national.JPG"/>
          <p:cNvPicPr>
            <a:picLocks noChangeAspect="1"/>
          </p:cNvPicPr>
          <p:nvPr/>
        </p:nvPicPr>
        <p:blipFill>
          <a:blip r:embed="rId3" cstate="print"/>
          <a:srcRect/>
          <a:stretch>
            <a:fillRect/>
          </a:stretch>
        </p:blipFill>
        <p:spPr bwMode="auto">
          <a:xfrm>
            <a:off x="6228184" y="1405796"/>
            <a:ext cx="2099473" cy="2970474"/>
          </a:xfrm>
          <a:prstGeom prst="rect">
            <a:avLst/>
          </a:prstGeom>
          <a:noFill/>
          <a:ln w="12700">
            <a:solidFill>
              <a:schemeClr val="tx1"/>
            </a:solidFill>
            <a:miter lim="800000"/>
            <a:headEnd/>
            <a:tailEnd/>
          </a:ln>
          <a:effectLst/>
        </p:spPr>
      </p:pic>
    </p:spTree>
    <p:extLst>
      <p:ext uri="{BB962C8B-B14F-4D97-AF65-F5344CB8AC3E}">
        <p14:creationId xmlns:p14="http://schemas.microsoft.com/office/powerpoint/2010/main" val="3770201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IUCN species work</a:t>
            </a:r>
            <a:endParaRPr lang="en-GB" dirty="0"/>
          </a:p>
        </p:txBody>
      </p:sp>
      <p:grpSp>
        <p:nvGrpSpPr>
          <p:cNvPr id="4" name="Group 8"/>
          <p:cNvGrpSpPr>
            <a:grpSpLocks/>
          </p:cNvGrpSpPr>
          <p:nvPr/>
        </p:nvGrpSpPr>
        <p:grpSpPr bwMode="auto">
          <a:xfrm>
            <a:off x="63452" y="1340768"/>
            <a:ext cx="5006975" cy="4324350"/>
            <a:chOff x="51" y="926"/>
            <a:chExt cx="3154" cy="2724"/>
          </a:xfrm>
        </p:grpSpPr>
        <p:grpSp>
          <p:nvGrpSpPr>
            <p:cNvPr id="5" name="Group 9"/>
            <p:cNvGrpSpPr>
              <a:grpSpLocks/>
            </p:cNvGrpSpPr>
            <p:nvPr/>
          </p:nvGrpSpPr>
          <p:grpSpPr bwMode="auto">
            <a:xfrm>
              <a:off x="51" y="926"/>
              <a:ext cx="3154" cy="2724"/>
              <a:chOff x="51" y="926"/>
              <a:chExt cx="3154" cy="2724"/>
            </a:xfrm>
          </p:grpSpPr>
          <p:sp>
            <p:nvSpPr>
              <p:cNvPr id="10" name="Oval 10"/>
              <p:cNvSpPr>
                <a:spLocks noChangeArrowheads="1"/>
              </p:cNvSpPr>
              <p:nvPr/>
            </p:nvSpPr>
            <p:spPr bwMode="gray">
              <a:xfrm>
                <a:off x="51" y="926"/>
                <a:ext cx="3154" cy="272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lIns="92075" tIns="46038" rIns="92075" bIns="46038" anchor="ctr"/>
              <a:lstStyle/>
              <a:p>
                <a:pPr algn="l">
                  <a:defRPr/>
                </a:pPr>
                <a:endParaRPr lang="en-US" sz="1800"/>
              </a:p>
            </p:txBody>
          </p:sp>
          <p:sp>
            <p:nvSpPr>
              <p:cNvPr id="11" name="Text Box 11"/>
              <p:cNvSpPr txBox="1">
                <a:spLocks noChangeArrowheads="1"/>
              </p:cNvSpPr>
              <p:nvPr/>
            </p:nvSpPr>
            <p:spPr bwMode="gray">
              <a:xfrm>
                <a:off x="351" y="2764"/>
                <a:ext cx="2587" cy="404"/>
              </a:xfrm>
              <a:prstGeom prst="rect">
                <a:avLst/>
              </a:prstGeom>
              <a:noFill/>
              <a:ln w="9525">
                <a:noFill/>
                <a:miter lim="800000"/>
                <a:headEnd/>
                <a:tailEnd/>
              </a:ln>
            </p:spPr>
            <p:txBody>
              <a:bodyPr lIns="92075" tIns="46038" rIns="92075" bIns="46038">
                <a:spAutoFit/>
              </a:bodyPr>
              <a:lstStyle/>
              <a:p>
                <a:pPr>
                  <a:spcBef>
                    <a:spcPct val="50000"/>
                  </a:spcBef>
                </a:pPr>
                <a:r>
                  <a:rPr lang="en-GB" sz="1800" b="1">
                    <a:solidFill>
                      <a:schemeClr val="tx1"/>
                    </a:solidFill>
                  </a:rPr>
                  <a:t>&gt;</a:t>
                </a:r>
                <a:r>
                  <a:rPr lang="en-GB" sz="1800" b="1" smtClean="0">
                    <a:solidFill>
                      <a:schemeClr val="tx1"/>
                    </a:solidFill>
                  </a:rPr>
                  <a:t>7,500 </a:t>
                </a:r>
                <a:r>
                  <a:rPr lang="en-GB" sz="1800" b="1">
                    <a:solidFill>
                      <a:schemeClr val="tx1"/>
                    </a:solidFill>
                  </a:rPr>
                  <a:t>volunteer experts in 100+ Specialist Groups and Task Forces</a:t>
                </a:r>
              </a:p>
            </p:txBody>
          </p:sp>
        </p:grpSp>
        <p:grpSp>
          <p:nvGrpSpPr>
            <p:cNvPr id="6" name="Group 12"/>
            <p:cNvGrpSpPr>
              <a:grpSpLocks/>
            </p:cNvGrpSpPr>
            <p:nvPr/>
          </p:nvGrpSpPr>
          <p:grpSpPr bwMode="auto">
            <a:xfrm>
              <a:off x="578" y="1347"/>
              <a:ext cx="2046" cy="1292"/>
              <a:chOff x="578" y="1347"/>
              <a:chExt cx="2046" cy="1292"/>
            </a:xfrm>
          </p:grpSpPr>
          <p:sp>
            <p:nvSpPr>
              <p:cNvPr id="7" name="Text Box 13"/>
              <p:cNvSpPr txBox="1">
                <a:spLocks noChangeArrowheads="1"/>
              </p:cNvSpPr>
              <p:nvPr/>
            </p:nvSpPr>
            <p:spPr bwMode="gray">
              <a:xfrm>
                <a:off x="578" y="1347"/>
                <a:ext cx="2046" cy="29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p>
                <a:pPr algn="ctr">
                  <a:spcBef>
                    <a:spcPct val="10000"/>
                  </a:spcBef>
                  <a:defRPr/>
                </a:pPr>
                <a:r>
                  <a:rPr lang="en-GB" sz="2400" b="1" dirty="0"/>
                  <a:t>SSC Chair</a:t>
                </a:r>
                <a:r>
                  <a:rPr lang="en-GB" sz="1600" b="1" dirty="0"/>
                  <a:t>  </a:t>
                </a:r>
              </a:p>
            </p:txBody>
          </p:sp>
          <p:sp>
            <p:nvSpPr>
              <p:cNvPr id="8" name="Text Box 14"/>
              <p:cNvSpPr txBox="1">
                <a:spLocks noChangeArrowheads="1"/>
              </p:cNvSpPr>
              <p:nvPr/>
            </p:nvSpPr>
            <p:spPr bwMode="gray">
              <a:xfrm>
                <a:off x="627" y="2115"/>
                <a:ext cx="1960" cy="52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p>
                <a:pPr algn="ctr">
                  <a:spcBef>
                    <a:spcPct val="50000"/>
                  </a:spcBef>
                  <a:defRPr/>
                </a:pPr>
                <a:r>
                  <a:rPr lang="en-GB" sz="2400" b="1" dirty="0"/>
                  <a:t>SSC Steering Committee</a:t>
                </a:r>
              </a:p>
            </p:txBody>
          </p:sp>
          <p:sp>
            <p:nvSpPr>
              <p:cNvPr id="9" name="AutoShape 15"/>
              <p:cNvSpPr>
                <a:spLocks noChangeArrowheads="1"/>
              </p:cNvSpPr>
              <p:nvPr/>
            </p:nvSpPr>
            <p:spPr bwMode="gray">
              <a:xfrm>
                <a:off x="1475" y="1666"/>
                <a:ext cx="249" cy="441"/>
              </a:xfrm>
              <a:prstGeom prst="downArrow">
                <a:avLst>
                  <a:gd name="adj1" fmla="val 50204"/>
                  <a:gd name="adj2" fmla="val 51534"/>
                </a:avLst>
              </a:prstGeom>
              <a:solidFill>
                <a:srgbClr val="FFFF99"/>
              </a:solidFill>
              <a:ln w="9525">
                <a:solidFill>
                  <a:schemeClr val="tx1"/>
                </a:solidFill>
                <a:miter lim="800000"/>
                <a:headEnd/>
                <a:tailEnd/>
              </a:ln>
            </p:spPr>
            <p:txBody>
              <a:bodyPr wrap="none" lIns="92075" tIns="46038" rIns="92075" bIns="46038" anchor="ctr"/>
              <a:lstStyle/>
              <a:p>
                <a:pPr algn="l"/>
                <a:endParaRPr lang="en-US" sz="1800">
                  <a:solidFill>
                    <a:schemeClr val="tx1"/>
                  </a:solidFill>
                </a:endParaRPr>
              </a:p>
            </p:txBody>
          </p:sp>
        </p:grpSp>
      </p:grpSp>
      <p:grpSp>
        <p:nvGrpSpPr>
          <p:cNvPr id="12" name="Group 16"/>
          <p:cNvGrpSpPr>
            <a:grpSpLocks/>
          </p:cNvGrpSpPr>
          <p:nvPr/>
        </p:nvGrpSpPr>
        <p:grpSpPr bwMode="auto">
          <a:xfrm>
            <a:off x="5287110" y="2742531"/>
            <a:ext cx="3776663" cy="3856038"/>
            <a:chOff x="3392" y="55"/>
            <a:chExt cx="2379" cy="2429"/>
          </a:xfrm>
        </p:grpSpPr>
        <p:grpSp>
          <p:nvGrpSpPr>
            <p:cNvPr id="13" name="Group 17"/>
            <p:cNvGrpSpPr>
              <a:grpSpLocks/>
            </p:cNvGrpSpPr>
            <p:nvPr/>
          </p:nvGrpSpPr>
          <p:grpSpPr bwMode="auto">
            <a:xfrm>
              <a:off x="3392" y="55"/>
              <a:ext cx="2379" cy="2429"/>
              <a:chOff x="3392" y="55"/>
              <a:chExt cx="2379" cy="2429"/>
            </a:xfrm>
          </p:grpSpPr>
          <p:sp>
            <p:nvSpPr>
              <p:cNvPr id="15" name="Oval 18"/>
              <p:cNvSpPr>
                <a:spLocks noChangeArrowheads="1"/>
              </p:cNvSpPr>
              <p:nvPr/>
            </p:nvSpPr>
            <p:spPr bwMode="gray">
              <a:xfrm>
                <a:off x="3392" y="92"/>
                <a:ext cx="2379" cy="239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lIns="92075" tIns="46038" rIns="92075" bIns="46038" anchor="ctr"/>
              <a:lstStyle/>
              <a:p>
                <a:pPr algn="l">
                  <a:defRPr/>
                </a:pPr>
                <a:endParaRPr lang="en-US" sz="1800"/>
              </a:p>
            </p:txBody>
          </p:sp>
          <p:sp>
            <p:nvSpPr>
              <p:cNvPr id="16" name="Text Box 19"/>
              <p:cNvSpPr txBox="1">
                <a:spLocks noChangeArrowheads="1"/>
              </p:cNvSpPr>
              <p:nvPr/>
            </p:nvSpPr>
            <p:spPr bwMode="gray">
              <a:xfrm>
                <a:off x="3392" y="55"/>
                <a:ext cx="2330" cy="52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2075" tIns="46038" rIns="92075" bIns="46038">
                <a:spAutoFit/>
              </a:bodyPr>
              <a:lstStyle/>
              <a:p>
                <a:pPr algn="ctr">
                  <a:spcBef>
                    <a:spcPct val="50000"/>
                  </a:spcBef>
                  <a:defRPr/>
                </a:pPr>
                <a:r>
                  <a:rPr lang="en-GB" sz="2400" b="1" dirty="0"/>
                  <a:t>IUCN </a:t>
                </a:r>
                <a:r>
                  <a:rPr lang="en-GB" sz="2400" b="1" dirty="0" smtClean="0"/>
                  <a:t>Global Species </a:t>
                </a:r>
                <a:r>
                  <a:rPr lang="en-GB" sz="2400" b="1" dirty="0"/>
                  <a:t>Programme</a:t>
                </a:r>
              </a:p>
            </p:txBody>
          </p:sp>
        </p:grpSp>
        <p:sp>
          <p:nvSpPr>
            <p:cNvPr id="14" name="Text Box 20"/>
            <p:cNvSpPr txBox="1">
              <a:spLocks noChangeArrowheads="1"/>
            </p:cNvSpPr>
            <p:nvPr/>
          </p:nvSpPr>
          <p:spPr bwMode="gray">
            <a:xfrm>
              <a:off x="3961" y="686"/>
              <a:ext cx="1709" cy="1619"/>
            </a:xfrm>
            <a:prstGeom prst="rect">
              <a:avLst/>
            </a:prstGeom>
            <a:noFill/>
            <a:ln w="9525">
              <a:noFill/>
              <a:miter lim="800000"/>
              <a:headEnd/>
              <a:tailEnd/>
            </a:ln>
          </p:spPr>
          <p:txBody>
            <a:bodyPr lIns="92075" tIns="46038" rIns="92075" bIns="46038">
              <a:spAutoFit/>
            </a:bodyPr>
            <a:lstStyle/>
            <a:p>
              <a:pPr algn="l">
                <a:spcBef>
                  <a:spcPct val="50000"/>
                </a:spcBef>
              </a:pPr>
              <a:r>
                <a:rPr lang="en-GB" sz="1400" dirty="0">
                  <a:solidFill>
                    <a:schemeClr val="tx1"/>
                  </a:solidFill>
                </a:rPr>
                <a:t>Biodiversity Assessment Unit</a:t>
              </a:r>
            </a:p>
            <a:p>
              <a:pPr algn="l">
                <a:spcBef>
                  <a:spcPct val="50000"/>
                </a:spcBef>
              </a:pPr>
              <a:r>
                <a:rPr lang="en-GB" sz="1400" dirty="0" smtClean="0">
                  <a:solidFill>
                    <a:schemeClr val="tx1"/>
                  </a:solidFill>
                </a:rPr>
                <a:t>FW Biodiversity Unit</a:t>
              </a:r>
              <a:endParaRPr lang="en-GB" sz="1400" dirty="0">
                <a:solidFill>
                  <a:schemeClr val="tx1"/>
                </a:solidFill>
              </a:endParaRPr>
            </a:p>
            <a:p>
              <a:pPr algn="l">
                <a:spcBef>
                  <a:spcPct val="50000"/>
                </a:spcBef>
              </a:pPr>
              <a:r>
                <a:rPr lang="en-GB" sz="1400" dirty="0" smtClean="0">
                  <a:solidFill>
                    <a:schemeClr val="tx1"/>
                  </a:solidFill>
                </a:rPr>
                <a:t>Marine Biodiversity Unit</a:t>
              </a:r>
            </a:p>
            <a:p>
              <a:pPr algn="l">
                <a:spcBef>
                  <a:spcPct val="50000"/>
                </a:spcBef>
              </a:pPr>
              <a:r>
                <a:rPr lang="en-GB" sz="1400" dirty="0" smtClean="0">
                  <a:solidFill>
                    <a:schemeClr val="tx1"/>
                  </a:solidFill>
                </a:rPr>
                <a:t>Red </a:t>
              </a:r>
              <a:r>
                <a:rPr lang="en-GB" sz="1400" dirty="0">
                  <a:solidFill>
                    <a:schemeClr val="tx1"/>
                  </a:solidFill>
                </a:rPr>
                <a:t>List Unit</a:t>
              </a:r>
            </a:p>
            <a:p>
              <a:pPr algn="l">
                <a:spcBef>
                  <a:spcPct val="50000"/>
                </a:spcBef>
              </a:pPr>
              <a:r>
                <a:rPr lang="en-GB" sz="1400" dirty="0">
                  <a:solidFill>
                    <a:schemeClr val="tx1"/>
                  </a:solidFill>
                </a:rPr>
                <a:t>Species Information Service</a:t>
              </a:r>
            </a:p>
            <a:p>
              <a:pPr algn="l">
                <a:spcBef>
                  <a:spcPct val="50000"/>
                </a:spcBef>
              </a:pPr>
              <a:r>
                <a:rPr lang="en-GB" sz="1400" dirty="0">
                  <a:solidFill>
                    <a:schemeClr val="tx1"/>
                  </a:solidFill>
                </a:rPr>
                <a:t>SSC Network </a:t>
              </a:r>
              <a:r>
                <a:rPr lang="en-GB" sz="1400" dirty="0" smtClean="0">
                  <a:solidFill>
                    <a:schemeClr val="tx1"/>
                  </a:solidFill>
                </a:rPr>
                <a:t>Support</a:t>
              </a:r>
            </a:p>
            <a:p>
              <a:pPr algn="l">
                <a:spcBef>
                  <a:spcPct val="50000"/>
                </a:spcBef>
              </a:pPr>
              <a:r>
                <a:rPr lang="en-GB" sz="1400" dirty="0" smtClean="0">
                  <a:solidFill>
                    <a:schemeClr val="tx1"/>
                  </a:solidFill>
                </a:rPr>
                <a:t>Climate Change</a:t>
              </a:r>
              <a:endParaRPr lang="en-GB" sz="1400" dirty="0">
                <a:solidFill>
                  <a:schemeClr val="tx1"/>
                </a:solidFill>
              </a:endParaRPr>
            </a:p>
            <a:p>
              <a:pPr algn="l">
                <a:spcBef>
                  <a:spcPct val="50000"/>
                </a:spcBef>
              </a:pPr>
              <a:r>
                <a:rPr lang="en-GB" sz="1400" dirty="0">
                  <a:solidFill>
                    <a:schemeClr val="tx1"/>
                  </a:solidFill>
                </a:rPr>
                <a:t>Species Trade &amp; </a:t>
              </a:r>
              <a:r>
                <a:rPr lang="en-GB" sz="1400" dirty="0" smtClean="0">
                  <a:solidFill>
                    <a:schemeClr val="tx1"/>
                  </a:solidFill>
                </a:rPr>
                <a:t>Use</a:t>
              </a:r>
              <a:endParaRPr lang="en-GB" sz="1000" dirty="0">
                <a:solidFill>
                  <a:schemeClr val="tx1"/>
                </a:solidFill>
              </a:endParaRPr>
            </a:p>
          </p:txBody>
        </p:sp>
      </p:grpSp>
      <p:sp>
        <p:nvSpPr>
          <p:cNvPr id="17" name="AutoShape 26"/>
          <p:cNvSpPr>
            <a:spLocks noChangeArrowheads="1"/>
          </p:cNvSpPr>
          <p:nvPr/>
        </p:nvSpPr>
        <p:spPr bwMode="gray">
          <a:xfrm rot="1140000">
            <a:off x="4824959" y="3596606"/>
            <a:ext cx="555625" cy="709612"/>
          </a:xfrm>
          <a:prstGeom prst="leftArrow">
            <a:avLst>
              <a:gd name="adj1" fmla="val 49889"/>
              <a:gd name="adj2" fmla="val 67759"/>
            </a:avLst>
          </a:prstGeom>
          <a:ln>
            <a:headEnd/>
            <a:tailEnd/>
          </a:ln>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p>
            <a:pPr algn="l">
              <a:defRPr/>
            </a:pPr>
            <a:endParaRPr lang="en-US" sz="1800"/>
          </a:p>
        </p:txBody>
      </p:sp>
      <p:sp>
        <p:nvSpPr>
          <p:cNvPr id="18" name="Text Box 27"/>
          <p:cNvSpPr txBox="1">
            <a:spLocks noChangeArrowheads="1"/>
          </p:cNvSpPr>
          <p:nvPr/>
        </p:nvSpPr>
        <p:spPr bwMode="auto">
          <a:xfrm>
            <a:off x="876549" y="5722268"/>
            <a:ext cx="3505200" cy="830997"/>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spcBef>
                <a:spcPct val="50000"/>
              </a:spcBef>
              <a:defRPr/>
            </a:pPr>
            <a:r>
              <a:rPr lang="en-GB" sz="2400" b="1" dirty="0">
                <a:solidFill>
                  <a:schemeClr val="tx1"/>
                </a:solidFill>
              </a:rPr>
              <a:t>IUCN Species Survival Commission</a:t>
            </a:r>
            <a:endParaRPr lang="en-US" sz="2400" b="1" dirty="0">
              <a:solidFill>
                <a:schemeClr val="tx1"/>
              </a:solidFill>
            </a:endParaRPr>
          </a:p>
        </p:txBody>
      </p:sp>
      <p:sp>
        <p:nvSpPr>
          <p:cNvPr id="19" name="Text Box 28"/>
          <p:cNvSpPr txBox="1">
            <a:spLocks noChangeArrowheads="1"/>
          </p:cNvSpPr>
          <p:nvPr/>
        </p:nvSpPr>
        <p:spPr bwMode="auto">
          <a:xfrm>
            <a:off x="5422841" y="2040486"/>
            <a:ext cx="3505200" cy="461665"/>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algn="ctr">
              <a:spcBef>
                <a:spcPct val="50000"/>
              </a:spcBef>
              <a:defRPr/>
            </a:pPr>
            <a:r>
              <a:rPr lang="en-GB" sz="2400" b="1" dirty="0">
                <a:solidFill>
                  <a:schemeClr val="tx1"/>
                </a:solidFill>
              </a:rPr>
              <a:t>IUCN Secretariat</a:t>
            </a:r>
            <a:endParaRPr lang="en-US" sz="2400" b="1" dirty="0">
              <a:solidFill>
                <a:schemeClr val="tx1"/>
              </a:solidFill>
            </a:endParaRPr>
          </a:p>
        </p:txBody>
      </p:sp>
    </p:spTree>
    <p:extLst>
      <p:ext uri="{BB962C8B-B14F-4D97-AF65-F5344CB8AC3E}">
        <p14:creationId xmlns:p14="http://schemas.microsoft.com/office/powerpoint/2010/main" val="31120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Re-visit: why IUCN Cats &amp; </a:t>
            </a:r>
            <a:r>
              <a:rPr lang="en-GB" dirty="0" err="1" smtClean="0"/>
              <a:t>Crits</a:t>
            </a:r>
            <a:r>
              <a:rPr lang="en-GB" dirty="0" smtClean="0"/>
              <a:t>?</a:t>
            </a:r>
            <a:endParaRPr lang="en-GB" dirty="0"/>
          </a:p>
        </p:txBody>
      </p:sp>
      <p:sp>
        <p:nvSpPr>
          <p:cNvPr id="4" name="Rectangle 3"/>
          <p:cNvSpPr>
            <a:spLocks noChangeArrowheads="1"/>
          </p:cNvSpPr>
          <p:nvPr/>
        </p:nvSpPr>
        <p:spPr bwMode="gray">
          <a:xfrm>
            <a:off x="232200" y="1397536"/>
            <a:ext cx="5652120" cy="5559856"/>
          </a:xfrm>
          <a:prstGeom prst="rect">
            <a:avLst/>
          </a:prstGeom>
          <a:noFill/>
          <a:ln w="9525">
            <a:noFill/>
            <a:miter lim="800000"/>
            <a:headEnd/>
            <a:tailEnd/>
          </a:ln>
        </p:spPr>
        <p:txBody>
          <a:bodyPr/>
          <a:lstStyle>
            <a:defPPr>
              <a:defRPr lang="en-US"/>
            </a:defPPr>
            <a:lvl1pPr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50000"/>
              </a:spcBef>
              <a:spcAft>
                <a:spcPct val="0"/>
              </a:spcAft>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60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marL="365125" indent="-365125" algn="l">
              <a:spcBef>
                <a:spcPct val="40000"/>
              </a:spcBef>
              <a:buFont typeface="Arial" pitchFamily="34" charset="0"/>
              <a:buChar char="•"/>
            </a:pPr>
            <a:endParaRPr lang="en-GB" sz="2200" dirty="0" smtClean="0">
              <a:effectLst/>
              <a:latin typeface="Arial" pitchFamily="34" charset="0"/>
              <a:cs typeface="Arial" pitchFamily="34" charset="0"/>
            </a:endParaRPr>
          </a:p>
        </p:txBody>
      </p:sp>
      <p:pic>
        <p:nvPicPr>
          <p:cNvPr id="5" name="Picture 4"/>
          <p:cNvPicPr>
            <a:picLocks noChangeAspect="1" noChangeArrowheads="1"/>
          </p:cNvPicPr>
          <p:nvPr/>
        </p:nvPicPr>
        <p:blipFill>
          <a:blip r:embed="rId2" cstate="print"/>
          <a:stretch>
            <a:fillRect/>
          </a:stretch>
        </p:blipFill>
        <p:spPr bwMode="auto">
          <a:xfrm>
            <a:off x="5848824" y="4869160"/>
            <a:ext cx="2592288" cy="1728192"/>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tretch>
            <a:fillRect/>
          </a:stretch>
        </p:blipFill>
        <p:spPr bwMode="auto">
          <a:xfrm>
            <a:off x="6064847" y="1340768"/>
            <a:ext cx="2596927" cy="1957964"/>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tretch>
            <a:fillRect/>
          </a:stretch>
        </p:blipFill>
        <p:spPr bwMode="auto">
          <a:xfrm>
            <a:off x="6663785" y="3068960"/>
            <a:ext cx="2248016" cy="1872208"/>
          </a:xfrm>
          <a:prstGeom prst="rect">
            <a:avLst/>
          </a:prstGeom>
          <a:noFill/>
          <a:ln w="9525">
            <a:noFill/>
            <a:miter lim="800000"/>
            <a:headEnd/>
            <a:tailEnd/>
          </a:ln>
        </p:spPr>
      </p:pic>
      <p:sp>
        <p:nvSpPr>
          <p:cNvPr id="3" name="Rectangle 2"/>
          <p:cNvSpPr/>
          <p:nvPr/>
        </p:nvSpPr>
        <p:spPr>
          <a:xfrm>
            <a:off x="232200" y="1415673"/>
            <a:ext cx="5616624" cy="4893647"/>
          </a:xfrm>
          <a:prstGeom prst="rect">
            <a:avLst/>
          </a:prstGeom>
        </p:spPr>
        <p:txBody>
          <a:bodyPr wrap="square">
            <a:spAutoFit/>
          </a:bodyPr>
          <a:lstStyle/>
          <a:p>
            <a:pPr marL="342900" indent="-342900">
              <a:buFont typeface="Arial" panose="020B0604020202020204" pitchFamily="34" charset="0"/>
              <a:buChar char="•"/>
            </a:pPr>
            <a:r>
              <a:rPr lang="en-GB" sz="2200" dirty="0"/>
              <a:t>Most widely used system for assessments of species </a:t>
            </a:r>
            <a:r>
              <a:rPr lang="en-GB" sz="2200" dirty="0" smtClean="0"/>
              <a:t>status</a:t>
            </a:r>
          </a:p>
          <a:p>
            <a:pPr marL="342900" indent="-342900">
              <a:buFont typeface="Arial" panose="020B0604020202020204" pitchFamily="34" charset="0"/>
              <a:buChar char="•"/>
            </a:pPr>
            <a:endParaRPr lang="en-GB" sz="800" dirty="0"/>
          </a:p>
          <a:p>
            <a:pPr marL="342900" indent="-342900">
              <a:buFont typeface="Arial" panose="020B0604020202020204" pitchFamily="34" charset="0"/>
              <a:buChar char="•"/>
            </a:pPr>
            <a:r>
              <a:rPr lang="en-GB" sz="2200" dirty="0"/>
              <a:t>Assessments are </a:t>
            </a:r>
            <a:r>
              <a:rPr lang="en-GB" sz="2200" dirty="0" smtClean="0"/>
              <a:t>consistent/comparable </a:t>
            </a:r>
            <a:r>
              <a:rPr lang="en-GB" sz="2200" dirty="0"/>
              <a:t>across </a:t>
            </a:r>
            <a:r>
              <a:rPr lang="en-GB" sz="2200" dirty="0" smtClean="0"/>
              <a:t>regions/countries</a:t>
            </a:r>
          </a:p>
          <a:p>
            <a:pPr marL="342900" indent="-342900">
              <a:buFont typeface="Arial" panose="020B0604020202020204" pitchFamily="34" charset="0"/>
              <a:buChar char="•"/>
            </a:pPr>
            <a:endParaRPr lang="en-GB" sz="800" dirty="0" smtClean="0"/>
          </a:p>
          <a:p>
            <a:pPr marL="342900" indent="-342900">
              <a:buFont typeface="Arial" panose="020B0604020202020204" pitchFamily="34" charset="0"/>
              <a:buChar char="•"/>
            </a:pPr>
            <a:r>
              <a:rPr lang="en-GB" sz="2200" dirty="0" smtClean="0"/>
              <a:t>Based on comparable data</a:t>
            </a:r>
          </a:p>
          <a:p>
            <a:pPr marL="342900" indent="-342900">
              <a:buFont typeface="Arial" panose="020B0604020202020204" pitchFamily="34" charset="0"/>
              <a:buChar char="•"/>
            </a:pPr>
            <a:endParaRPr lang="en-GB" sz="800" dirty="0" smtClean="0"/>
          </a:p>
          <a:p>
            <a:pPr marL="342900" indent="-342900">
              <a:buFont typeface="Arial" panose="020B0604020202020204" pitchFamily="34" charset="0"/>
              <a:buChar char="•"/>
            </a:pPr>
            <a:r>
              <a:rPr lang="en-GB" sz="2200" dirty="0" smtClean="0"/>
              <a:t>Helps </a:t>
            </a:r>
            <a:r>
              <a:rPr lang="en-GB" sz="2200" dirty="0"/>
              <a:t>with assessing status of populations outside the national </a:t>
            </a:r>
            <a:r>
              <a:rPr lang="en-GB" sz="2200" dirty="0" smtClean="0"/>
              <a:t>range &amp; across regions</a:t>
            </a:r>
          </a:p>
          <a:p>
            <a:pPr marL="342900" indent="-342900">
              <a:buFont typeface="Arial" panose="020B0604020202020204" pitchFamily="34" charset="0"/>
              <a:buChar char="•"/>
            </a:pPr>
            <a:endParaRPr lang="en-GB" sz="800" dirty="0"/>
          </a:p>
          <a:p>
            <a:pPr marL="342900" indent="-342900">
              <a:buFont typeface="Arial" panose="020B0604020202020204" pitchFamily="34" charset="0"/>
              <a:buChar char="•"/>
            </a:pPr>
            <a:r>
              <a:rPr lang="en-GB" sz="2200" dirty="0"/>
              <a:t>Facilitates inclusion of assessments onto IUCN Red </a:t>
            </a:r>
            <a:r>
              <a:rPr lang="en-GB" sz="2200" dirty="0" smtClean="0"/>
              <a:t>List</a:t>
            </a:r>
          </a:p>
          <a:p>
            <a:pPr marL="342900" indent="-342900">
              <a:buFont typeface="Arial" panose="020B0604020202020204" pitchFamily="34" charset="0"/>
              <a:buChar char="•"/>
            </a:pPr>
            <a:endParaRPr lang="en-GB" sz="800" dirty="0" smtClean="0"/>
          </a:p>
          <a:p>
            <a:pPr marL="342900" indent="-342900">
              <a:buFont typeface="Arial" panose="020B0604020202020204" pitchFamily="34" charset="0"/>
              <a:buChar char="•"/>
            </a:pPr>
            <a:r>
              <a:rPr lang="en-GB" sz="2200" dirty="0" smtClean="0"/>
              <a:t>Guidance and support available</a:t>
            </a:r>
          </a:p>
          <a:p>
            <a:pPr marL="342900" indent="-342900">
              <a:buFont typeface="Arial" panose="020B0604020202020204" pitchFamily="34" charset="0"/>
              <a:buChar char="•"/>
            </a:pPr>
            <a:endParaRPr lang="en-GB" sz="800" dirty="0" smtClean="0"/>
          </a:p>
          <a:p>
            <a:pPr marL="342900" indent="-342900">
              <a:buFont typeface="Arial" panose="020B0604020202020204" pitchFamily="34" charset="0"/>
              <a:buChar char="•"/>
            </a:pPr>
            <a:r>
              <a:rPr lang="en-GB" sz="2200" dirty="0" smtClean="0"/>
              <a:t>Sharing of experiences and knowledge</a:t>
            </a:r>
            <a:endParaRPr lang="en-GB" sz="2200" dirty="0"/>
          </a:p>
        </p:txBody>
      </p:sp>
    </p:spTree>
    <p:extLst>
      <p:ext uri="{BB962C8B-B14F-4D97-AF65-F5344CB8AC3E}">
        <p14:creationId xmlns:p14="http://schemas.microsoft.com/office/powerpoint/2010/main" val="3765806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Red List Alliance &amp; website</a:t>
            </a:r>
            <a:endParaRPr lang="en-GB" dirty="0"/>
          </a:p>
        </p:txBody>
      </p:sp>
      <p:sp>
        <p:nvSpPr>
          <p:cNvPr id="3" name="Content Placeholder 2"/>
          <p:cNvSpPr>
            <a:spLocks noGrp="1"/>
          </p:cNvSpPr>
          <p:nvPr>
            <p:ph idx="1"/>
          </p:nvPr>
        </p:nvSpPr>
        <p:spPr/>
        <p:txBody>
          <a:bodyPr/>
          <a:lstStyle/>
          <a:p>
            <a:r>
              <a:rPr lang="en-GB" sz="2200" dirty="0" smtClean="0"/>
              <a:t>National Red List Alliance:</a:t>
            </a:r>
          </a:p>
          <a:p>
            <a:pPr lvl="1"/>
            <a:r>
              <a:rPr lang="en-GB" sz="2200" dirty="0" smtClean="0"/>
              <a:t> established </a:t>
            </a:r>
            <a:r>
              <a:rPr lang="en-GB" sz="2200" dirty="0"/>
              <a:t>in 2013 to promote </a:t>
            </a:r>
            <a:r>
              <a:rPr lang="en-GB" sz="2200" dirty="0" smtClean="0"/>
              <a:t>National Red listing</a:t>
            </a:r>
          </a:p>
          <a:p>
            <a:pPr lvl="1"/>
            <a:r>
              <a:rPr lang="en-GB" sz="2200" dirty="0" smtClean="0"/>
              <a:t> help </a:t>
            </a:r>
            <a:r>
              <a:rPr lang="en-GB" sz="2200" dirty="0"/>
              <a:t>countries monitor their progress towards achieving Millennium Development Goal 7 and the Aichi Biodiversity Targets (particularly target 12</a:t>
            </a:r>
            <a:r>
              <a:rPr lang="en-GB" sz="2200" dirty="0" smtClean="0"/>
              <a:t>)</a:t>
            </a:r>
          </a:p>
          <a:p>
            <a:pPr marL="379412" lvl="1" indent="0">
              <a:buNone/>
            </a:pPr>
            <a:endParaRPr lang="en-GB" sz="2200" dirty="0"/>
          </a:p>
          <a:p>
            <a:r>
              <a:rPr lang="en-GB" sz="2200" dirty="0" smtClean="0"/>
              <a:t>National Red List website &amp; database:</a:t>
            </a:r>
          </a:p>
          <a:p>
            <a:pPr lvl="1"/>
            <a:r>
              <a:rPr lang="en-GB" sz="2200" dirty="0" smtClean="0"/>
              <a:t>Assessment resources and help</a:t>
            </a:r>
          </a:p>
          <a:p>
            <a:pPr lvl="1"/>
            <a:r>
              <a:rPr lang="en-GB" sz="2200" dirty="0" smtClean="0"/>
              <a:t>Case studies</a:t>
            </a:r>
          </a:p>
          <a:p>
            <a:pPr lvl="1"/>
            <a:r>
              <a:rPr lang="en-GB" sz="2200" dirty="0" smtClean="0"/>
              <a:t>Repository for national and regional assessments</a:t>
            </a:r>
          </a:p>
          <a:p>
            <a:pPr lvl="1"/>
            <a:r>
              <a:rPr lang="en-GB" sz="2200" dirty="0" smtClean="0"/>
              <a:t>In future, better integration with the IUCN Red List</a:t>
            </a:r>
          </a:p>
          <a:p>
            <a:pPr lvl="1"/>
            <a:r>
              <a:rPr lang="en-GB" sz="2200" dirty="0" smtClean="0"/>
              <a:t>www.nationalredlist.org</a:t>
            </a:r>
            <a:endParaRPr lang="en-GB" sz="2200" dirty="0"/>
          </a:p>
        </p:txBody>
      </p:sp>
      <p:pic>
        <p:nvPicPr>
          <p:cNvPr id="4" name="Grafik 18" descr="NRL logo.jpg"/>
          <p:cNvPicPr>
            <a:picLocks noChangeAspect="1"/>
          </p:cNvPicPr>
          <p:nvPr/>
        </p:nvPicPr>
        <p:blipFill>
          <a:blip r:embed="rId3" cstate="print"/>
          <a:stretch>
            <a:fillRect/>
          </a:stretch>
        </p:blipFill>
        <p:spPr>
          <a:xfrm>
            <a:off x="7596336" y="5410192"/>
            <a:ext cx="1202432" cy="1202432"/>
          </a:xfrm>
          <a:prstGeom prst="rect">
            <a:avLst/>
          </a:prstGeom>
        </p:spPr>
      </p:pic>
    </p:spTree>
    <p:extLst>
      <p:ext uri="{BB962C8B-B14F-4D97-AF65-F5344CB8AC3E}">
        <p14:creationId xmlns:p14="http://schemas.microsoft.com/office/powerpoint/2010/main" val="393835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dirty="0" smtClean="0"/>
              <a:t>Acknowledgements</a:t>
            </a:r>
            <a:endParaRPr lang="en-GB" dirty="0"/>
          </a:p>
        </p:txBody>
      </p:sp>
      <p:sp>
        <p:nvSpPr>
          <p:cNvPr id="3" name="Inhaltsplatzhalter 2"/>
          <p:cNvSpPr>
            <a:spLocks noGrp="1"/>
          </p:cNvSpPr>
          <p:nvPr>
            <p:ph idx="1"/>
          </p:nvPr>
        </p:nvSpPr>
        <p:spPr>
          <a:xfrm>
            <a:off x="251520" y="1484313"/>
            <a:ext cx="8432105" cy="2664767"/>
          </a:xfrm>
        </p:spPr>
        <p:txBody>
          <a:bodyPr/>
          <a:lstStyle/>
          <a:p>
            <a:pPr>
              <a:buNone/>
            </a:pPr>
            <a:endParaRPr lang="en-GB" u="sng" dirty="0" smtClean="0"/>
          </a:p>
          <a:p>
            <a:pPr>
              <a:buNone/>
            </a:pPr>
            <a:endParaRPr lang="en-GB" u="sng" dirty="0"/>
          </a:p>
          <a:p>
            <a:pPr>
              <a:buNone/>
            </a:pPr>
            <a:endParaRPr lang="en-GB" u="sng" dirty="0" smtClean="0"/>
          </a:p>
          <a:p>
            <a:pPr>
              <a:buNone/>
            </a:pPr>
            <a:endParaRPr lang="en-GB" u="sng" dirty="0"/>
          </a:p>
          <a:p>
            <a:pPr>
              <a:buNone/>
            </a:pPr>
            <a:r>
              <a:rPr lang="en-GB" sz="1800" dirty="0" smtClean="0"/>
              <a:t>	</a:t>
            </a:r>
          </a:p>
          <a:p>
            <a:pPr>
              <a:buNone/>
            </a:pPr>
            <a:endParaRPr lang="en-GB" sz="1800" u="sng" dirty="0" smtClean="0"/>
          </a:p>
          <a:p>
            <a:pPr>
              <a:buNone/>
            </a:pPr>
            <a:endParaRPr lang="en-GB" sz="1800" u="sng" dirty="0" smtClean="0"/>
          </a:p>
          <a:p>
            <a:pPr>
              <a:buNone/>
            </a:pPr>
            <a:endParaRPr lang="en-GB" sz="1800" u="sng" dirty="0" smtClean="0"/>
          </a:p>
          <a:p>
            <a:pPr>
              <a:buNone/>
            </a:pPr>
            <a:endParaRPr lang="en-GB" sz="1800" u="sng" dirty="0" smtClean="0"/>
          </a:p>
          <a:p>
            <a:pPr>
              <a:buNone/>
            </a:pPr>
            <a:endParaRPr lang="en-GB" sz="1800" u="sng" dirty="0" smtClean="0"/>
          </a:p>
          <a:p>
            <a:pPr>
              <a:buNone/>
            </a:pPr>
            <a:r>
              <a:rPr lang="en-GB" sz="2000" dirty="0" smtClean="0"/>
              <a:t>	</a:t>
            </a:r>
            <a:endParaRPr lang="en-GB" sz="1800" dirty="0" smtClean="0"/>
          </a:p>
        </p:txBody>
      </p:sp>
      <p:pic>
        <p:nvPicPr>
          <p:cNvPr id="5" name="Grafik 4" descr="Rufford.jpg"/>
          <p:cNvPicPr>
            <a:picLocks noChangeAspect="1"/>
          </p:cNvPicPr>
          <p:nvPr/>
        </p:nvPicPr>
        <p:blipFill>
          <a:blip r:embed="rId2" cstate="print"/>
          <a:stretch>
            <a:fillRect/>
          </a:stretch>
        </p:blipFill>
        <p:spPr>
          <a:xfrm>
            <a:off x="179512" y="1264728"/>
            <a:ext cx="1939354" cy="7878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480" y="1298021"/>
            <a:ext cx="952500" cy="8858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633" y="1344126"/>
            <a:ext cx="2264647" cy="62906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8910" y="3212976"/>
            <a:ext cx="2857500" cy="6286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7023" y="2276872"/>
            <a:ext cx="2581275" cy="609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2700" y="2258570"/>
            <a:ext cx="1543819" cy="1170430"/>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984" y="2348585"/>
            <a:ext cx="1143000" cy="157162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4328" y="3429000"/>
            <a:ext cx="1428750" cy="15621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64521" y="3645024"/>
            <a:ext cx="1091631" cy="131441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51562" y="5393406"/>
            <a:ext cx="1428750" cy="134302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52819" y="5902949"/>
            <a:ext cx="1428750" cy="76200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63553" y="1298021"/>
            <a:ext cx="993057" cy="953335"/>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67194" y="1325565"/>
            <a:ext cx="1002448" cy="2025688"/>
          </a:xfrm>
          <a:prstGeom prst="rect">
            <a:avLst/>
          </a:prstGeom>
        </p:spPr>
      </p:pic>
      <p:pic>
        <p:nvPicPr>
          <p:cNvPr id="18" name="Picture 1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72200" y="2364562"/>
            <a:ext cx="1428750" cy="800100"/>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35280" y="5271391"/>
            <a:ext cx="1569340" cy="826519"/>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25047" y="3821812"/>
            <a:ext cx="1234440" cy="1371600"/>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4169" y="4029000"/>
            <a:ext cx="2580878" cy="954925"/>
          </a:xfrm>
          <a:prstGeom prst="rect">
            <a:avLst/>
          </a:prstGeom>
        </p:spPr>
      </p:pic>
      <p:pic>
        <p:nvPicPr>
          <p:cNvPr id="22" name="Picture 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9946" y="5229200"/>
            <a:ext cx="1160984" cy="766249"/>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52819" y="1220510"/>
            <a:ext cx="600075" cy="876300"/>
          </a:xfrm>
          <a:prstGeom prst="rect">
            <a:avLst/>
          </a:prstGeom>
        </p:spPr>
      </p:pic>
      <p:pic>
        <p:nvPicPr>
          <p:cNvPr id="24" name="Picture 23"/>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09411" y="3821812"/>
            <a:ext cx="1087646" cy="1062785"/>
          </a:xfrm>
          <a:prstGeom prst="rect">
            <a:avLst/>
          </a:prstGeom>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18846" y="5329782"/>
            <a:ext cx="771525" cy="1428750"/>
          </a:xfrm>
          <a:prstGeom prst="rect">
            <a:avLst/>
          </a:prstGeom>
        </p:spPr>
      </p:pic>
      <p:pic>
        <p:nvPicPr>
          <p:cNvPr id="26" name="Picture 2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10601" y="6145881"/>
            <a:ext cx="1352550" cy="590550"/>
          </a:xfrm>
          <a:prstGeom prst="rect">
            <a:avLst/>
          </a:prstGeom>
        </p:spPr>
      </p:pic>
      <p:pic>
        <p:nvPicPr>
          <p:cNvPr id="27" name="Picture 2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79912" y="3821831"/>
            <a:ext cx="1200150" cy="1428750"/>
          </a:xfrm>
          <a:prstGeom prst="rect">
            <a:avLst/>
          </a:prstGeom>
        </p:spPr>
      </p:pic>
      <p:pic>
        <p:nvPicPr>
          <p:cNvPr id="28" name="Picture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615559" y="5188574"/>
            <a:ext cx="1381125" cy="714375"/>
          </a:xfrm>
          <a:prstGeom prst="rect">
            <a:avLst/>
          </a:prstGeom>
        </p:spPr>
      </p:pic>
      <p:pic>
        <p:nvPicPr>
          <p:cNvPr id="29" name="Picture 2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347864" y="5271392"/>
            <a:ext cx="1436252" cy="10125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 List Partnership</a:t>
            </a:r>
            <a:endParaRPr lang="en-GB" dirty="0"/>
          </a:p>
        </p:txBody>
      </p:sp>
      <p:pic>
        <p:nvPicPr>
          <p:cNvPr id="4" name="Picture 3" descr="RL Partners_screenshot.JPG"/>
          <p:cNvPicPr>
            <a:picLocks noChangeAspect="1"/>
          </p:cNvPicPr>
          <p:nvPr/>
        </p:nvPicPr>
        <p:blipFill>
          <a:blip r:embed="rId3" cstate="print"/>
          <a:srcRect/>
          <a:stretch>
            <a:fillRect/>
          </a:stretch>
        </p:blipFill>
        <p:spPr>
          <a:xfrm>
            <a:off x="1858191" y="1184234"/>
            <a:ext cx="5427618" cy="5629142"/>
          </a:xfrm>
          <a:prstGeom prst="rect">
            <a:avLst/>
          </a:prstGeom>
        </p:spPr>
      </p:pic>
    </p:spTree>
    <p:extLst>
      <p:ext uri="{BB962C8B-B14F-4D97-AF65-F5344CB8AC3E}">
        <p14:creationId xmlns:p14="http://schemas.microsoft.com/office/powerpoint/2010/main" val="2583593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motivation: biodiversity in crisis</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90438"/>
            <a:ext cx="5274688" cy="5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4859338" y="6525344"/>
            <a:ext cx="42846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sz="1000" dirty="0" smtClean="0"/>
              <a:t>Butchart, Walpole, Collen, </a:t>
            </a:r>
            <a:r>
              <a:rPr lang="en-GB" sz="1000" i="1" dirty="0" smtClean="0"/>
              <a:t>et </a:t>
            </a:r>
            <a:r>
              <a:rPr lang="en-GB" sz="1000" i="1" dirty="0"/>
              <a:t>al</a:t>
            </a:r>
            <a:r>
              <a:rPr lang="en-GB" sz="1000" dirty="0"/>
              <a:t>. </a:t>
            </a:r>
            <a:r>
              <a:rPr lang="en-GB" sz="1000" dirty="0" smtClean="0"/>
              <a:t>2010 </a:t>
            </a:r>
            <a:r>
              <a:rPr lang="en-GB" sz="1000" i="1" dirty="0" smtClean="0"/>
              <a:t>Science; </a:t>
            </a:r>
            <a:r>
              <a:rPr lang="en-GB" sz="1000" dirty="0" smtClean="0"/>
              <a:t>Walpole </a:t>
            </a:r>
            <a:r>
              <a:rPr lang="en-GB" sz="1000" i="1" dirty="0" smtClean="0"/>
              <a:t>et al. </a:t>
            </a:r>
            <a:r>
              <a:rPr lang="en-GB" sz="1000" dirty="0" smtClean="0"/>
              <a:t>2009 </a:t>
            </a:r>
            <a:r>
              <a:rPr lang="en-GB" sz="1000" i="1" dirty="0" smtClean="0"/>
              <a:t>Science</a:t>
            </a:r>
            <a:endParaRPr lang="en-GB" sz="1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80000">
            <a:off x="6160040" y="1289784"/>
            <a:ext cx="1265217" cy="1800000"/>
          </a:xfrm>
          <a:prstGeom prst="rect">
            <a:avLst/>
          </a:prstGeom>
          <a:ln>
            <a:solidFill>
              <a:schemeClr val="bg1">
                <a:lumMod val="75000"/>
              </a:schemeClr>
            </a:solidFill>
          </a:ln>
          <a:scene3d>
            <a:camera prst="orthographicFront">
              <a:rot lat="0" lon="0" rev="0"/>
            </a:camera>
            <a:lightRig rig="threePt" dir="t"/>
          </a:scene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0000">
            <a:off x="6337247" y="2276422"/>
            <a:ext cx="1328846" cy="1800000"/>
          </a:xfrm>
          <a:prstGeom prst="rect">
            <a:avLst/>
          </a:prstGeom>
          <a:ln>
            <a:solidFill>
              <a:schemeClr val="bg1">
                <a:lumMod val="75000"/>
              </a:schemeClr>
            </a:solidFill>
          </a:ln>
          <a:scene3d>
            <a:camera prst="orthographicFront">
              <a:rot lat="0" lon="0" rev="0"/>
            </a:camera>
            <a:lightRig rig="threePt" dir="t"/>
          </a:scene3d>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80000">
            <a:off x="6337125" y="3393097"/>
            <a:ext cx="1330351" cy="1800000"/>
          </a:xfrm>
          <a:prstGeom prst="rect">
            <a:avLst/>
          </a:prstGeom>
          <a:ln>
            <a:solidFill>
              <a:schemeClr val="bg1">
                <a:lumMod val="75000"/>
              </a:schemeClr>
            </a:solidFill>
          </a:ln>
          <a:scene3d>
            <a:camera prst="orthographicFront">
              <a:rot lat="0" lon="0" rev="0"/>
            </a:camera>
            <a:lightRig rig="threePt" dir="t"/>
          </a:scene3d>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0000">
            <a:off x="6754004" y="4480836"/>
            <a:ext cx="1431056" cy="1800000"/>
          </a:xfrm>
          <a:prstGeom prst="rect">
            <a:avLst/>
          </a:prstGeom>
          <a:ln>
            <a:solidFill>
              <a:schemeClr val="bg1">
                <a:lumMod val="75000"/>
              </a:schemeClr>
            </a:solidFill>
          </a:ln>
          <a:scene3d>
            <a:camera prst="orthographicFront">
              <a:rot lat="0" lon="0" rev="0"/>
            </a:camera>
            <a:lightRig rig="threePt" dir="t"/>
          </a:scene3d>
        </p:spPr>
      </p:pic>
    </p:spTree>
    <p:extLst>
      <p:ext uri="{BB962C8B-B14F-4D97-AF65-F5344CB8AC3E}">
        <p14:creationId xmlns:p14="http://schemas.microsoft.com/office/powerpoint/2010/main" val="2516489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commitment to biodiversity</a:t>
            </a:r>
            <a:endParaRPr lang="en-GB" dirty="0"/>
          </a:p>
        </p:txBody>
      </p:sp>
      <p:sp>
        <p:nvSpPr>
          <p:cNvPr id="4" name="Rectangle 4"/>
          <p:cNvSpPr txBox="1">
            <a:spLocks noChangeArrowheads="1"/>
          </p:cNvSpPr>
          <p:nvPr/>
        </p:nvSpPr>
        <p:spPr bwMode="auto">
          <a:xfrm>
            <a:off x="455613" y="2492375"/>
            <a:ext cx="8228012"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0"/>
              </a:spcBef>
              <a:spcAft>
                <a:spcPct val="35000"/>
              </a:spcAft>
              <a:buClr>
                <a:schemeClr val="bg2"/>
              </a:buClr>
              <a:buSzPct val="110000"/>
              <a:buChar char="•"/>
              <a:defRPr sz="2400">
                <a:solidFill>
                  <a:schemeClr val="tx1"/>
                </a:solidFill>
                <a:latin typeface="+mn-lt"/>
                <a:ea typeface="+mn-ea"/>
                <a:cs typeface="+mn-cs"/>
              </a:defRPr>
            </a:lvl1pPr>
            <a:lvl2pPr marL="574675" indent="-195263" algn="l" rtl="0" eaLnBrk="0" fontAlgn="base" hangingPunct="0">
              <a:spcBef>
                <a:spcPct val="0"/>
              </a:spcBef>
              <a:spcAft>
                <a:spcPct val="35000"/>
              </a:spcAft>
              <a:buClr>
                <a:schemeClr val="bg2"/>
              </a:buClr>
              <a:buSzPct val="110000"/>
              <a:buChar char="–"/>
              <a:defRPr sz="2400">
                <a:solidFill>
                  <a:schemeClr val="tx1"/>
                </a:solidFill>
                <a:latin typeface="+mn-lt"/>
              </a:defRPr>
            </a:lvl2pPr>
            <a:lvl3pPr marL="952500" indent="-187325" algn="l" rtl="0" eaLnBrk="0" fontAlgn="base" hangingPunct="0">
              <a:spcBef>
                <a:spcPct val="0"/>
              </a:spcBef>
              <a:spcAft>
                <a:spcPct val="35000"/>
              </a:spcAft>
              <a:buClr>
                <a:schemeClr val="bg2"/>
              </a:buClr>
              <a:buSzPct val="110000"/>
              <a:buFont typeface="Wingdings" pitchFamily="2" charset="2"/>
              <a:buChar char="§"/>
              <a:defRPr sz="2400">
                <a:solidFill>
                  <a:schemeClr val="tx1"/>
                </a:solidFill>
                <a:latin typeface="+mn-lt"/>
              </a:defRPr>
            </a:lvl3pPr>
            <a:lvl4pPr marL="1330325" indent="-187325" algn="l" rtl="0" eaLnBrk="0" fontAlgn="base" hangingPunct="0">
              <a:spcBef>
                <a:spcPct val="0"/>
              </a:spcBef>
              <a:spcAft>
                <a:spcPct val="35000"/>
              </a:spcAft>
              <a:buClr>
                <a:schemeClr val="bg2"/>
              </a:buClr>
              <a:buSzPct val="110000"/>
              <a:buChar char="–"/>
              <a:defRPr sz="2400">
                <a:solidFill>
                  <a:schemeClr val="tx1"/>
                </a:solidFill>
                <a:latin typeface="+mn-lt"/>
              </a:defRPr>
            </a:lvl4pPr>
            <a:lvl5pPr marL="1716088" indent="-188913" algn="l" rtl="0" eaLnBrk="0" fontAlgn="base" hangingPunct="0">
              <a:spcBef>
                <a:spcPct val="0"/>
              </a:spcBef>
              <a:spcAft>
                <a:spcPct val="35000"/>
              </a:spcAft>
              <a:buClr>
                <a:schemeClr val="bg2"/>
              </a:buClr>
              <a:buSzPct val="110000"/>
              <a:buChar char="•"/>
              <a:defRPr sz="2400">
                <a:solidFill>
                  <a:schemeClr val="tx1"/>
                </a:solidFill>
                <a:latin typeface="+mn-lt"/>
              </a:defRPr>
            </a:lvl5pPr>
            <a:lvl6pPr marL="2173288" indent="-188913" algn="l" rtl="0" eaLnBrk="0" fontAlgn="base" hangingPunct="0">
              <a:spcBef>
                <a:spcPct val="0"/>
              </a:spcBef>
              <a:spcAft>
                <a:spcPct val="35000"/>
              </a:spcAft>
              <a:buClr>
                <a:schemeClr val="bg2"/>
              </a:buClr>
              <a:buSzPct val="110000"/>
              <a:buChar char="•"/>
              <a:defRPr sz="2400">
                <a:solidFill>
                  <a:schemeClr val="tx1"/>
                </a:solidFill>
                <a:latin typeface="+mn-lt"/>
              </a:defRPr>
            </a:lvl6pPr>
            <a:lvl7pPr marL="2630488" indent="-188913" algn="l" rtl="0" eaLnBrk="0" fontAlgn="base" hangingPunct="0">
              <a:spcBef>
                <a:spcPct val="0"/>
              </a:spcBef>
              <a:spcAft>
                <a:spcPct val="35000"/>
              </a:spcAft>
              <a:buClr>
                <a:schemeClr val="bg2"/>
              </a:buClr>
              <a:buSzPct val="110000"/>
              <a:buChar char="•"/>
              <a:defRPr sz="2400">
                <a:solidFill>
                  <a:schemeClr val="tx1"/>
                </a:solidFill>
                <a:latin typeface="+mn-lt"/>
              </a:defRPr>
            </a:lvl7pPr>
            <a:lvl8pPr marL="3087688" indent="-188913" algn="l" rtl="0" eaLnBrk="0" fontAlgn="base" hangingPunct="0">
              <a:spcBef>
                <a:spcPct val="0"/>
              </a:spcBef>
              <a:spcAft>
                <a:spcPct val="35000"/>
              </a:spcAft>
              <a:buClr>
                <a:schemeClr val="bg2"/>
              </a:buClr>
              <a:buSzPct val="110000"/>
              <a:buChar char="•"/>
              <a:defRPr sz="2400">
                <a:solidFill>
                  <a:schemeClr val="tx1"/>
                </a:solidFill>
                <a:latin typeface="+mn-lt"/>
              </a:defRPr>
            </a:lvl8pPr>
            <a:lvl9pPr marL="3544888" indent="-188913" algn="l" rtl="0" eaLnBrk="0" fontAlgn="base" hangingPunct="0">
              <a:spcBef>
                <a:spcPct val="0"/>
              </a:spcBef>
              <a:spcAft>
                <a:spcPct val="35000"/>
              </a:spcAft>
              <a:buClr>
                <a:schemeClr val="bg2"/>
              </a:buClr>
              <a:buSzPct val="110000"/>
              <a:buChar char="•"/>
              <a:defRPr sz="2400">
                <a:solidFill>
                  <a:schemeClr val="tx1"/>
                </a:solidFill>
                <a:latin typeface="+mn-lt"/>
              </a:defRPr>
            </a:lvl9pPr>
          </a:lstStyle>
          <a:p>
            <a:pPr marL="836613" lvl="1" indent="-457200">
              <a:lnSpc>
                <a:spcPct val="90000"/>
              </a:lnSpc>
              <a:buFont typeface="Wingdings" panose="05000000000000000000" pitchFamily="2" charset="2"/>
              <a:buChar char="v"/>
            </a:pPr>
            <a:r>
              <a:rPr lang="en-GB" sz="2000" kern="0" dirty="0" smtClean="0"/>
              <a:t>CBD Strategic Plan for Biodiversity 2011-2020</a:t>
            </a:r>
          </a:p>
          <a:p>
            <a:pPr marL="836613" lvl="1" indent="-457200">
              <a:lnSpc>
                <a:spcPct val="90000"/>
              </a:lnSpc>
              <a:buFont typeface="Wingdings" panose="05000000000000000000" pitchFamily="2" charset="2"/>
              <a:buChar char="v"/>
            </a:pPr>
            <a:endParaRPr lang="en-GB" sz="1100" kern="0" dirty="0" smtClean="0"/>
          </a:p>
          <a:p>
            <a:pPr marL="836613" lvl="1" indent="-457200">
              <a:lnSpc>
                <a:spcPct val="90000"/>
              </a:lnSpc>
              <a:buFont typeface="Wingdings" panose="05000000000000000000" pitchFamily="2" charset="2"/>
              <a:buChar char="v"/>
            </a:pPr>
            <a:r>
              <a:rPr lang="en-GB" sz="2000" kern="0" dirty="0" smtClean="0"/>
              <a:t>VISION: a world “</a:t>
            </a:r>
            <a:r>
              <a:rPr lang="en-GB" sz="2000" i="1" kern="0" dirty="0" smtClean="0">
                <a:solidFill>
                  <a:schemeClr val="bg1">
                    <a:lumMod val="50000"/>
                  </a:schemeClr>
                </a:solidFill>
              </a:rPr>
              <a:t>Living in harmony with nature</a:t>
            </a:r>
            <a:r>
              <a:rPr lang="en-GB" sz="2000" i="1" kern="0" dirty="0" smtClean="0"/>
              <a:t>” </a:t>
            </a:r>
            <a:r>
              <a:rPr lang="en-GB" sz="2000" kern="0" dirty="0" smtClean="0"/>
              <a:t>where</a:t>
            </a:r>
            <a:r>
              <a:rPr lang="en-GB" sz="2000" i="1" kern="0" dirty="0" smtClean="0"/>
              <a:t> “</a:t>
            </a:r>
            <a:r>
              <a:rPr lang="en-GB" sz="2000" i="1" kern="0" dirty="0" smtClean="0">
                <a:solidFill>
                  <a:schemeClr val="bg1">
                    <a:lumMod val="50000"/>
                  </a:schemeClr>
                </a:solidFill>
              </a:rPr>
              <a:t>By 2050, biodiversity is valued, conserved, restored and wisely used, maintaining  ecosystem services, sustaining a healthy planet and delivering benefits essential for all people</a:t>
            </a:r>
            <a:r>
              <a:rPr lang="en-GB" sz="2000" i="1" kern="0" dirty="0" smtClean="0"/>
              <a:t>”.</a:t>
            </a:r>
          </a:p>
          <a:p>
            <a:pPr marL="836613" lvl="1" indent="-457200">
              <a:lnSpc>
                <a:spcPct val="90000"/>
              </a:lnSpc>
              <a:buFont typeface="Wingdings" panose="05000000000000000000" pitchFamily="2" charset="2"/>
              <a:buChar char="v"/>
            </a:pPr>
            <a:endParaRPr lang="en-GB" sz="1100" kern="0" dirty="0" smtClean="0"/>
          </a:p>
          <a:p>
            <a:pPr marL="836613" lvl="1" indent="-457200">
              <a:lnSpc>
                <a:spcPct val="90000"/>
              </a:lnSpc>
              <a:buFont typeface="Wingdings" panose="05000000000000000000" pitchFamily="2" charset="2"/>
              <a:buChar char="v"/>
            </a:pPr>
            <a:r>
              <a:rPr lang="en-GB" sz="2000" kern="0" dirty="0" smtClean="0"/>
              <a:t>INCLUDES: Aichi Biodiversity Targets</a:t>
            </a:r>
          </a:p>
          <a:p>
            <a:pPr marL="1214438" lvl="2" indent="-457200">
              <a:lnSpc>
                <a:spcPct val="90000"/>
              </a:lnSpc>
              <a:buFont typeface="Arial" panose="020B0604020202020204" pitchFamily="34" charset="0"/>
              <a:buChar char="•"/>
            </a:pPr>
            <a:r>
              <a:rPr lang="en-GB" sz="2000" kern="0" dirty="0" smtClean="0"/>
              <a:t>20 strategic targets under five goals</a:t>
            </a:r>
          </a:p>
        </p:txBody>
      </p:sp>
      <p:pic>
        <p:nvPicPr>
          <p:cNvPr id="5" name="Picture 6" desc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5300663"/>
            <a:ext cx="187166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cebe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5300663"/>
            <a:ext cx="2108200" cy="14033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fish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300663"/>
            <a:ext cx="1871662" cy="1404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livelihoo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5311775"/>
            <a:ext cx="1897063" cy="1403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B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125538"/>
            <a:ext cx="8904288"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31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biodiversity crisis</a:t>
            </a:r>
            <a:endParaRPr lang="en-GB" dirty="0"/>
          </a:p>
        </p:txBody>
      </p:sp>
      <p:pic>
        <p:nvPicPr>
          <p:cNvPr id="4" name="Picture 5" descr="CB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25538"/>
            <a:ext cx="8904288"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oup 47"/>
          <p:cNvGraphicFramePr>
            <a:graphicFrameLocks/>
          </p:cNvGraphicFramePr>
          <p:nvPr>
            <p:extLst>
              <p:ext uri="{D42A27DB-BD31-4B8C-83A1-F6EECF244321}">
                <p14:modId xmlns:p14="http://schemas.microsoft.com/office/powerpoint/2010/main" val="3975064477"/>
              </p:ext>
            </p:extLst>
          </p:nvPr>
        </p:nvGraphicFramePr>
        <p:xfrm>
          <a:off x="179388" y="2298700"/>
          <a:ext cx="7464425" cy="4411663"/>
        </p:xfrm>
        <a:graphic>
          <a:graphicData uri="http://schemas.openxmlformats.org/drawingml/2006/table">
            <a:tbl>
              <a:tblPr/>
              <a:tblGrid>
                <a:gridCol w="1139825"/>
                <a:gridCol w="6324600"/>
              </a:tblGrid>
              <a:tr h="882650">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2000" b="0" i="0" u="none" strike="noStrike" cap="none" normalizeH="0" baseline="0" dirty="0" smtClean="0">
                          <a:ln>
                            <a:noFill/>
                          </a:ln>
                          <a:solidFill>
                            <a:schemeClr val="tx1"/>
                          </a:solidFill>
                          <a:effectLst/>
                          <a:latin typeface="Arial" pitchFamily="34" charset="0"/>
                        </a:rPr>
                        <a:t>Goal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1800" b="0" i="0" u="none" strike="noStrike" cap="none" normalizeH="0" baseline="0" dirty="0" smtClean="0">
                          <a:ln>
                            <a:noFill/>
                          </a:ln>
                          <a:solidFill>
                            <a:schemeClr val="tx1"/>
                          </a:solidFill>
                          <a:effectLst/>
                          <a:latin typeface="Arial" pitchFamily="34" charset="0"/>
                        </a:rPr>
                        <a:t>Address the underlying causes of biodiversity loss by mainstreaming biodiversity across government and society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r>
              <a:tr h="882650">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2000" b="0" i="0" u="none" strike="noStrike" cap="none" normalizeH="0" baseline="0" smtClean="0">
                          <a:ln>
                            <a:noFill/>
                          </a:ln>
                          <a:solidFill>
                            <a:schemeClr val="tx1"/>
                          </a:solidFill>
                          <a:effectLst/>
                          <a:latin typeface="Arial" pitchFamily="34" charset="0"/>
                        </a:rPr>
                        <a:t>Goal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1800" b="0" i="0" u="none" strike="noStrike" cap="none" normalizeH="0" baseline="0" dirty="0" smtClean="0">
                          <a:ln>
                            <a:noFill/>
                          </a:ln>
                          <a:solidFill>
                            <a:schemeClr val="tx1"/>
                          </a:solidFill>
                          <a:effectLst/>
                          <a:latin typeface="Arial" pitchFamily="34" charset="0"/>
                        </a:rPr>
                        <a:t>Reduce the direct pressures on biodiversity and promote sustainable use</a:t>
                      </a:r>
                      <a:r>
                        <a:rPr kumimoji="0" lang="en-GB" sz="1800" b="0" i="0" u="none" strike="noStrike" cap="none" normalizeH="0" baseline="0" dirty="0" smtClean="0">
                          <a:ln>
                            <a:noFill/>
                          </a:ln>
                          <a:solidFill>
                            <a:schemeClr val="bg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881063">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2000" b="0" i="0" u="none" strike="noStrike" cap="none" normalizeH="0" baseline="0" dirty="0" smtClean="0">
                          <a:ln>
                            <a:noFill/>
                          </a:ln>
                          <a:solidFill>
                            <a:schemeClr val="tx1"/>
                          </a:solidFill>
                          <a:effectLst/>
                          <a:latin typeface="Arial" pitchFamily="34" charset="0"/>
                        </a:rPr>
                        <a:t>Goal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1800" b="0" i="0" u="none" strike="noStrike" cap="none" normalizeH="0" baseline="0" dirty="0" smtClean="0">
                          <a:ln>
                            <a:noFill/>
                          </a:ln>
                          <a:solidFill>
                            <a:schemeClr val="tx1"/>
                          </a:solidFill>
                          <a:effectLst/>
                          <a:latin typeface="Arial" pitchFamily="34" charset="0"/>
                        </a:rPr>
                        <a:t>Improve the status of biodiversity by safeguarding ecosystems, species and genetic diversity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00"/>
                    </a:solidFill>
                  </a:tcPr>
                </a:tc>
              </a:tr>
              <a:tr h="882650">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2000" b="0" i="0" u="none" strike="noStrike" cap="none" normalizeH="0" baseline="0" smtClean="0">
                          <a:ln>
                            <a:noFill/>
                          </a:ln>
                          <a:solidFill>
                            <a:schemeClr val="tx1"/>
                          </a:solidFill>
                          <a:effectLst/>
                          <a:latin typeface="Arial" pitchFamily="34" charset="0"/>
                        </a:rPr>
                        <a:t>Goal 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1800" b="0" i="0" u="none" strike="noStrike" cap="none" normalizeH="0" baseline="0" dirty="0" smtClean="0">
                          <a:ln>
                            <a:noFill/>
                          </a:ln>
                          <a:solidFill>
                            <a:schemeClr val="tx1"/>
                          </a:solidFill>
                          <a:effectLst/>
                          <a:latin typeface="Arial" pitchFamily="34" charset="0"/>
                        </a:rPr>
                        <a:t>Enhance the benefits to all from biodiversity and ecosystem services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882650">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2000" b="0" i="0" u="none" strike="noStrike" cap="none" normalizeH="0" baseline="0" smtClean="0">
                          <a:ln>
                            <a:noFill/>
                          </a:ln>
                          <a:solidFill>
                            <a:schemeClr val="tx1"/>
                          </a:solidFill>
                          <a:effectLst/>
                          <a:latin typeface="Arial" pitchFamily="34" charset="0"/>
                        </a:rPr>
                        <a:t>Goal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l" defTabSz="914400" rtl="0" eaLnBrk="0" fontAlgn="base" latinLnBrk="0" hangingPunct="0">
                        <a:lnSpc>
                          <a:spcPct val="100000"/>
                        </a:lnSpc>
                        <a:spcBef>
                          <a:spcPct val="0"/>
                        </a:spcBef>
                        <a:spcAft>
                          <a:spcPct val="35000"/>
                        </a:spcAft>
                        <a:buClr>
                          <a:schemeClr val="bg2"/>
                        </a:buClr>
                        <a:buSzPct val="110000"/>
                        <a:buFontTx/>
                        <a:buNone/>
                        <a:tabLst/>
                      </a:pPr>
                      <a:r>
                        <a:rPr kumimoji="0" lang="en-GB" sz="1800" b="0" i="0" u="none" strike="noStrike" cap="none" normalizeH="0" baseline="0" dirty="0" smtClean="0">
                          <a:ln>
                            <a:noFill/>
                          </a:ln>
                          <a:solidFill>
                            <a:schemeClr val="tx1"/>
                          </a:solidFill>
                          <a:effectLst/>
                          <a:latin typeface="Arial" pitchFamily="34" charset="0"/>
                        </a:rPr>
                        <a:t>Enhance implementation through participatory planning, knowledge management and capacity building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9900"/>
                    </a:solidFill>
                  </a:tcPr>
                </a:tc>
              </a:tr>
            </a:tbl>
          </a:graphicData>
        </a:graphic>
      </p:graphicFrame>
      <p:sp>
        <p:nvSpPr>
          <p:cNvPr id="6" name="AutoShape 48"/>
          <p:cNvSpPr>
            <a:spLocks/>
          </p:cNvSpPr>
          <p:nvPr/>
        </p:nvSpPr>
        <p:spPr bwMode="auto">
          <a:xfrm>
            <a:off x="7885113" y="2492375"/>
            <a:ext cx="287337" cy="4032250"/>
          </a:xfrm>
          <a:prstGeom prst="rightBrace">
            <a:avLst>
              <a:gd name="adj1" fmla="val 11694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Text Box 49"/>
          <p:cNvSpPr txBox="1">
            <a:spLocks noChangeArrowheads="1"/>
          </p:cNvSpPr>
          <p:nvPr/>
        </p:nvSpPr>
        <p:spPr bwMode="auto">
          <a:xfrm rot="16200000">
            <a:off x="7398544" y="4274344"/>
            <a:ext cx="2303463" cy="466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t>20 targets</a:t>
            </a:r>
          </a:p>
        </p:txBody>
      </p:sp>
    </p:spTree>
    <p:extLst>
      <p:ext uri="{BB962C8B-B14F-4D97-AF65-F5344CB8AC3E}">
        <p14:creationId xmlns:p14="http://schemas.microsoft.com/office/powerpoint/2010/main" val="2217801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track of biodiversity</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90438"/>
            <a:ext cx="5274688" cy="55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a:off x="539552" y="1340768"/>
            <a:ext cx="1800200" cy="1944216"/>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5796136" y="2471192"/>
            <a:ext cx="3222256" cy="2308324"/>
          </a:xfrm>
          <a:prstGeom prst="rect">
            <a:avLst/>
          </a:prstGeom>
          <a:noFill/>
        </p:spPr>
        <p:txBody>
          <a:bodyPr wrap="square" rtlCol="0">
            <a:spAutoFit/>
          </a:bodyPr>
          <a:lstStyle/>
          <a:p>
            <a:r>
              <a:rPr lang="en-GB" dirty="0" smtClean="0"/>
              <a:t>e.g.</a:t>
            </a:r>
          </a:p>
          <a:p>
            <a:endParaRPr lang="en-GB" dirty="0" smtClean="0"/>
          </a:p>
          <a:p>
            <a:r>
              <a:rPr lang="en-GB" dirty="0" smtClean="0"/>
              <a:t>Extinction risk of species</a:t>
            </a:r>
          </a:p>
          <a:p>
            <a:endParaRPr lang="en-GB" dirty="0" smtClean="0"/>
          </a:p>
          <a:p>
            <a:r>
              <a:rPr lang="en-GB" dirty="0" smtClean="0"/>
              <a:t>Population trends</a:t>
            </a:r>
            <a:endParaRPr lang="en-GB" dirty="0"/>
          </a:p>
        </p:txBody>
      </p:sp>
      <p:sp>
        <p:nvSpPr>
          <p:cNvPr id="7" name="Rectangle 6"/>
          <p:cNvSpPr/>
          <p:nvPr/>
        </p:nvSpPr>
        <p:spPr bwMode="auto">
          <a:xfrm>
            <a:off x="5796136" y="3284984"/>
            <a:ext cx="3096344" cy="72008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8" name="Text Box 5"/>
          <p:cNvSpPr txBox="1">
            <a:spLocks noChangeArrowheads="1"/>
          </p:cNvSpPr>
          <p:nvPr/>
        </p:nvSpPr>
        <p:spPr bwMode="auto">
          <a:xfrm>
            <a:off x="4859338" y="6525344"/>
            <a:ext cx="428466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GB" sz="1000" dirty="0" smtClean="0"/>
              <a:t>Butchart, Walpole, Collen, </a:t>
            </a:r>
            <a:r>
              <a:rPr lang="en-GB" sz="1000" i="1" dirty="0" smtClean="0"/>
              <a:t>et </a:t>
            </a:r>
            <a:r>
              <a:rPr lang="en-GB" sz="1000" i="1" dirty="0"/>
              <a:t>al</a:t>
            </a:r>
            <a:r>
              <a:rPr lang="en-GB" sz="1000" dirty="0"/>
              <a:t>. </a:t>
            </a:r>
            <a:r>
              <a:rPr lang="en-GB" sz="1000" dirty="0" smtClean="0"/>
              <a:t>2010 </a:t>
            </a:r>
            <a:r>
              <a:rPr lang="en-GB" sz="1000" i="1" dirty="0" smtClean="0"/>
              <a:t>Science; </a:t>
            </a:r>
            <a:r>
              <a:rPr lang="en-GB" sz="1000" dirty="0" smtClean="0"/>
              <a:t>Walpole </a:t>
            </a:r>
            <a:r>
              <a:rPr lang="en-GB" sz="1000" i="1" dirty="0" smtClean="0"/>
              <a:t>et al. </a:t>
            </a:r>
            <a:r>
              <a:rPr lang="en-GB" sz="1000" dirty="0" smtClean="0"/>
              <a:t>2009 </a:t>
            </a:r>
            <a:r>
              <a:rPr lang="en-GB" sz="1000" i="1" dirty="0" smtClean="0"/>
              <a:t>Science</a:t>
            </a:r>
            <a:endParaRPr lang="en-GB" sz="1000" dirty="0"/>
          </a:p>
        </p:txBody>
      </p:sp>
    </p:spTree>
    <p:extLst>
      <p:ext uri="{BB962C8B-B14F-4D97-AF65-F5344CB8AC3E}">
        <p14:creationId xmlns:p14="http://schemas.microsoft.com/office/powerpoint/2010/main" val="34748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IUCN Red List Index</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1182117"/>
            <a:ext cx="6888284" cy="5559251"/>
          </a:xfrm>
          <a:prstGeom prst="rect">
            <a:avLst/>
          </a:prstGeom>
        </p:spPr>
      </p:pic>
      <p:pic>
        <p:nvPicPr>
          <p:cNvPr id="5" name="Picture 60" descr="redlist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075" y="1254125"/>
            <a:ext cx="1114425" cy="1038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07904" y="6396335"/>
            <a:ext cx="807209" cy="461665"/>
          </a:xfrm>
          <a:prstGeom prst="rect">
            <a:avLst/>
          </a:prstGeom>
          <a:solidFill>
            <a:srgbClr val="FFFFFF"/>
          </a:solidFill>
        </p:spPr>
        <p:txBody>
          <a:bodyPr wrap="none" rtlCol="0">
            <a:spAutoFit/>
          </a:bodyPr>
          <a:lstStyle/>
          <a:p>
            <a:r>
              <a:rPr lang="en-GB" dirty="0" smtClean="0"/>
              <a:t>Year</a:t>
            </a:r>
            <a:endParaRPr lang="en-GB" dirty="0"/>
          </a:p>
        </p:txBody>
      </p:sp>
      <p:sp>
        <p:nvSpPr>
          <p:cNvPr id="7" name="TextBox 6"/>
          <p:cNvSpPr txBox="1"/>
          <p:nvPr/>
        </p:nvSpPr>
        <p:spPr>
          <a:xfrm rot="-5400000">
            <a:off x="-2064072" y="3774404"/>
            <a:ext cx="5648471" cy="461665"/>
          </a:xfrm>
          <a:prstGeom prst="rect">
            <a:avLst/>
          </a:prstGeom>
          <a:solidFill>
            <a:srgbClr val="FFFFFF"/>
          </a:solidFill>
        </p:spPr>
        <p:txBody>
          <a:bodyPr wrap="square" rtlCol="0">
            <a:spAutoFit/>
          </a:bodyPr>
          <a:lstStyle/>
          <a:p>
            <a:r>
              <a:rPr lang="en-GB" b="1" dirty="0" smtClean="0"/>
              <a:t>Worse</a:t>
            </a:r>
            <a:r>
              <a:rPr lang="en-GB" dirty="0" smtClean="0"/>
              <a:t>	Red List Index	</a:t>
            </a:r>
            <a:r>
              <a:rPr lang="en-GB" b="1" dirty="0" smtClean="0"/>
              <a:t>Better</a:t>
            </a:r>
            <a:endParaRPr lang="en-GB" b="1" dirty="0"/>
          </a:p>
        </p:txBody>
      </p:sp>
      <p:cxnSp>
        <p:nvCxnSpPr>
          <p:cNvPr id="9" name="Straight Arrow Connector 8"/>
          <p:cNvCxnSpPr/>
          <p:nvPr/>
        </p:nvCxnSpPr>
        <p:spPr bwMode="auto">
          <a:xfrm flipV="1">
            <a:off x="760163" y="2204864"/>
            <a:ext cx="0" cy="648072"/>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760163" y="5013176"/>
            <a:ext cx="0" cy="72008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20765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C0C0C0"/>
      </a:lt1>
      <a:dk2>
        <a:srgbClr val="000000"/>
      </a:dk2>
      <a:lt2>
        <a:srgbClr val="DD7500"/>
      </a:lt2>
      <a:accent1>
        <a:srgbClr val="000000"/>
      </a:accent1>
      <a:accent2>
        <a:srgbClr val="DD7500"/>
      </a:accent2>
      <a:accent3>
        <a:srgbClr val="DCDCDC"/>
      </a:accent3>
      <a:accent4>
        <a:srgbClr val="000000"/>
      </a:accent4>
      <a:accent5>
        <a:srgbClr val="AAAAAA"/>
      </a:accent5>
      <a:accent6>
        <a:srgbClr val="C86900"/>
      </a:accent6>
      <a:hlink>
        <a:srgbClr val="969696"/>
      </a:hlink>
      <a:folHlink>
        <a:srgbClr val="99CCFF"/>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C0C0C0"/>
        </a:lt1>
        <a:dk2>
          <a:srgbClr val="000000"/>
        </a:dk2>
        <a:lt2>
          <a:srgbClr val="DD7500"/>
        </a:lt2>
        <a:accent1>
          <a:srgbClr val="000000"/>
        </a:accent1>
        <a:accent2>
          <a:srgbClr val="DD7500"/>
        </a:accent2>
        <a:accent3>
          <a:srgbClr val="DCDCDC"/>
        </a:accent3>
        <a:accent4>
          <a:srgbClr val="000000"/>
        </a:accent4>
        <a:accent5>
          <a:srgbClr val="AAAAAA"/>
        </a:accent5>
        <a:accent6>
          <a:srgbClr val="C86900"/>
        </a:accent6>
        <a:hlink>
          <a:srgbClr val="969696"/>
        </a:hlink>
        <a:folHlink>
          <a:srgbClr val="99CC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TotalTime>
  <Words>3714</Words>
  <Application>Microsoft Office PowerPoint</Application>
  <PresentationFormat>On-screen Show (4:3)</PresentationFormat>
  <Paragraphs>411</Paragraphs>
  <Slides>32</Slides>
  <Notes>27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The IUCN – brief intro!</vt:lpstr>
      <vt:lpstr>IUCN species work</vt:lpstr>
      <vt:lpstr>Red List Partnership</vt:lpstr>
      <vt:lpstr>The motivation: biodiversity in crisis</vt:lpstr>
      <vt:lpstr>Global commitment to biodiversity</vt:lpstr>
      <vt:lpstr>The biodiversity crisis</vt:lpstr>
      <vt:lpstr>Keeping track of biodiversity</vt:lpstr>
      <vt:lpstr>The IUCN Red List Index</vt:lpstr>
      <vt:lpstr>The IUCN Red List</vt:lpstr>
      <vt:lpstr>The IUCN Red List</vt:lpstr>
      <vt:lpstr>The IUCN Red List</vt:lpstr>
      <vt:lpstr>IUCN Red List Criteria: brief overview</vt:lpstr>
      <vt:lpstr>IUCN Red List Criteria: brief overview</vt:lpstr>
      <vt:lpstr>IUCN Red List Criteria: brief overview</vt:lpstr>
      <vt:lpstr>IUCN Red List – why?</vt:lpstr>
      <vt:lpstr>Why National Red Lists?</vt:lpstr>
      <vt:lpstr>CBD &amp; National Red Lists</vt:lpstr>
      <vt:lpstr>IUCN Red List Categories for NRLs</vt:lpstr>
      <vt:lpstr>Assessing at national level</vt:lpstr>
      <vt:lpstr>Advantages of using IUCN standards</vt:lpstr>
      <vt:lpstr>National Red List coverage</vt:lpstr>
      <vt:lpstr>National Red List coverage</vt:lpstr>
      <vt:lpstr>Mongolian National Red List</vt:lpstr>
      <vt:lpstr>Mongolian National Red List</vt:lpstr>
      <vt:lpstr>Translating NRLs into legislation</vt:lpstr>
      <vt:lpstr>Species mapping tool for Mongolia</vt:lpstr>
      <vt:lpstr>National RLIs to track trends</vt:lpstr>
      <vt:lpstr>Re-visit: why National Red Lists?</vt:lpstr>
      <vt:lpstr>Re-visit: why IUCN Cats &amp; Crits?</vt:lpstr>
      <vt:lpstr>National Red List Alliance &amp; website</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ZSL</dc:creator>
  <cp:lastModifiedBy>Monika Bohm</cp:lastModifiedBy>
  <cp:revision>347</cp:revision>
  <cp:lastPrinted>2001-04-27T15:46:47Z</cp:lastPrinted>
  <dcterms:created xsi:type="dcterms:W3CDTF">2001-04-25T11:07:39Z</dcterms:created>
  <dcterms:modified xsi:type="dcterms:W3CDTF">2014-09-30T03:26:40Z</dcterms:modified>
</cp:coreProperties>
</file>