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&#1076;&#1086;&#1082;&#1091;&#1084;&#1077;&#1085;&#1090;&#1099;\&#1082;&#1088;&#1072;&#1089;&#1085;&#1072;&#1103;%20&#1082;&#1085;&#1080;&#1075;&#1072;\&#1057;&#1087;&#1080;&#1089;&#1082;&#1080;%20&#1074;&#1080;&#1076;&#1086;&#1074;\&#1063;&#1080;&#1089;&#1083;&#1086;%20&#1074;&#1080;&#1076;&#1086;&#1074;_&#1082;&#1088;&#1072;&#1089;&#1085;&#1086;&#1082;&#1085;&#1080;&#1078;&#1085;&#1080;&#1082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Лист1!$B$24</c:f>
              <c:strCache>
                <c:ptCount val="1"/>
                <c:pt idx="0">
                  <c:v>Региональные виды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1111111111111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835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Лист1!$A$25:$A$30</c:f>
              <c:strCache>
                <c:ptCount val="6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Прил.</c:v>
                </c:pt>
              </c:strCache>
            </c:strRef>
          </c:cat>
          <c:val>
            <c:numRef>
              <c:f>Лист1!$B$25:$B$30</c:f>
              <c:numCache>
                <c:formatCode>General</c:formatCode>
                <c:ptCount val="6"/>
                <c:pt idx="0">
                  <c:v>28</c:v>
                </c:pt>
                <c:pt idx="1">
                  <c:v>31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Лист1!$C$24</c:f>
              <c:strCache>
                <c:ptCount val="1"/>
                <c:pt idx="0">
                  <c:v>Федеральные виды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-1.388888888888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1111111111112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Лист1!$A$25:$A$30</c:f>
              <c:strCache>
                <c:ptCount val="6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Прил.</c:v>
                </c:pt>
              </c:strCache>
            </c:strRef>
          </c:cat>
          <c:val>
            <c:numRef>
              <c:f>Лист1!$C$25:$C$30</c:f>
              <c:numCache>
                <c:formatCode>General</c:formatCode>
                <c:ptCount val="6"/>
                <c:pt idx="0">
                  <c:v>4</c:v>
                </c:pt>
                <c:pt idx="1">
                  <c:v>24</c:v>
                </c:pt>
                <c:pt idx="2">
                  <c:v>30</c:v>
                </c:pt>
                <c:pt idx="3">
                  <c:v>3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808384"/>
        <c:axId val="62082048"/>
        <c:axId val="0"/>
      </c:bar3DChart>
      <c:catAx>
        <c:axId val="5780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2082048"/>
        <c:crosses val="autoZero"/>
        <c:auto val="1"/>
        <c:lblAlgn val="ctr"/>
        <c:lblOffset val="100"/>
        <c:noMultiLvlLbl val="0"/>
      </c:catAx>
      <c:valAx>
        <c:axId val="6208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7808384"/>
        <c:crosses val="autoZero"/>
        <c:crossBetween val="between"/>
      </c:valAx>
      <c:spPr>
        <a:noFill/>
        <a:ln w="25400">
          <a:noFill/>
        </a:ln>
      </c:spPr>
    </c:plotArea>
    <c:legend>
      <c:legendPos val="tr"/>
      <c:layout>
        <c:manualLayout>
          <c:xMode val="edge"/>
          <c:yMode val="edge"/>
          <c:x val="0.63369575678040246"/>
          <c:y val="2.7777777777777776E-2"/>
          <c:w val="0.34963757655293093"/>
          <c:h val="0.20015474471090514"/>
        </c:manualLayout>
      </c:layout>
      <c:overlay val="1"/>
      <c:spPr>
        <a:noFill/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F760D-EF72-4B44-8B6B-C4B39C62F948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6793-9AE6-4FCE-A365-8F9672C09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6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30D7-3DFD-459C-9E87-7EC552BB4CD4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20E3-3FD0-4358-BA0A-469A48A63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4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5013-A0E2-40D9-8341-7AB7298F6216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3C9B-C91E-4D2F-8A0B-A49B57E63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74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BB0D-0A35-4BF5-B371-1054EF74E812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9FFE-650B-4416-858C-97D1DA6E4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8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1F15-3210-49DB-A06C-843E54199E4E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BBF4-0B89-4E97-A2EC-8B0139285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7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C578-2F4C-4C53-8124-4CA5BA79D244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42B3-018C-4F05-A1A6-FE97AF2C1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70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D13AA-74B6-4865-8F5A-433835DA3438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B8B3-24A5-4C56-A376-26DA5E62C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9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EA64-134F-4AF8-BA5E-517C42B3F022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BA08-D807-4A5D-8A40-B270704F9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6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51A6-5690-4451-AFC6-FF0540E39CFC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8E6A-D4B0-45C4-B4E9-F4BA36337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3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D870-E9C7-421B-BC2C-DE1917249277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8F05-AADA-49F2-84CA-18E971E77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3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B13B-2679-4599-A717-754CD40BDDDB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39D8D-CB4F-4AD2-BDDE-413DEE763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2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alpha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43D54-2B4C-4B07-BC14-204E465A8001}" type="datetimeFigureOut">
              <a:rPr lang="ru-RU"/>
              <a:pPr>
                <a:defRPr/>
              </a:pPr>
              <a:t>02.10.2014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E38DB1-65C8-4101-8F9A-D51FA0945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836613"/>
            <a:ext cx="6913563" cy="30241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b="1" dirty="0"/>
              <a:t>МОНИТОРИНГ ОСОБО ОХРАНЯЕМЫХ ВИДОВ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ПЕРМСКОМ КРАЕ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0200" y="4292600"/>
            <a:ext cx="4160838" cy="2235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ru-RU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Бакланов Михаил Алексеевич</a:t>
            </a:r>
            <a:r>
              <a:rPr lang="ru-RU" sz="3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ru-RU" sz="3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доцент Пермского государственного университета</a:t>
            </a:r>
            <a:endParaRPr lang="ru-RU" sz="3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315200" cy="2087563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По каждому виду представляется следующая информация: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492375"/>
            <a:ext cx="7906072" cy="4176713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пояснительная </a:t>
            </a: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записка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кадастровые </a:t>
            </a: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сведения по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объектам,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кадастровые </a:t>
            </a: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сведения по местам обитания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картографический </a:t>
            </a:r>
            <a:r>
              <a:rPr lang="ru-RU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материал.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315200" cy="1511300"/>
          </a:xfrm>
        </p:spPr>
        <p:txBody>
          <a:bodyPr/>
          <a:lstStyle/>
          <a:p>
            <a:pPr eaLnBrk="1" hangingPunct="1"/>
            <a:r>
              <a:rPr lang="ru-RU" sz="4400" smtClean="0"/>
              <a:t>Кадастровые сведения по </a:t>
            </a:r>
            <a:r>
              <a:rPr lang="ru-RU" sz="4400" b="1" i="1" smtClean="0">
                <a:solidFill>
                  <a:srgbClr val="FF0000"/>
                </a:solidFill>
              </a:rPr>
              <a:t>объектам</a:t>
            </a:r>
            <a:r>
              <a:rPr lang="ru-RU" sz="4400" smtClean="0">
                <a:solidFill>
                  <a:srgbClr val="FF0000"/>
                </a:solidFill>
              </a:rPr>
              <a:t> </a:t>
            </a:r>
            <a:r>
              <a:rPr lang="ru-RU" sz="4400" smtClean="0"/>
              <a:t>включают: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424862" cy="4392612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/>
              <a:t>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Наименование вида,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Категория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редкости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Численность,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Наименование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биотопов, в которых обитает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Характеристика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состояния  вида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выявленным местообитаниям,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476250"/>
            <a:ext cx="7315200" cy="6121400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Лимитирующие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факторы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Прогноз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состояния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численности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ареала вида на будущее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Меры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необходимые для сохранения (восстановления) численности и ареала вида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Меры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принятые для сохранения (восстановления) численности и ареала 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51520" y="404813"/>
            <a:ext cx="8496944" cy="1501775"/>
          </a:xfrm>
        </p:spPr>
        <p:txBody>
          <a:bodyPr/>
          <a:lstStyle/>
          <a:p>
            <a:pPr algn="ctr" eaLnBrk="1" hangingPunct="1"/>
            <a:r>
              <a:rPr lang="ru-RU" sz="4400" dirty="0" smtClean="0"/>
              <a:t>Кадастровые сведения по </a:t>
            </a:r>
            <a:r>
              <a:rPr lang="ru-RU" sz="4400" b="1" i="1" dirty="0" smtClean="0">
                <a:solidFill>
                  <a:srgbClr val="FF0000"/>
                </a:solidFill>
              </a:rPr>
              <a:t>местам обитания</a:t>
            </a:r>
            <a:r>
              <a:rPr lang="ru-RU" sz="4400" dirty="0" smtClean="0"/>
              <a:t> включают: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989138"/>
            <a:ext cx="8208962" cy="4319587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Наименование вида,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Категория редкости,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Номер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места обитания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Географические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координаты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Административная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единица края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Местоположение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404813"/>
            <a:ext cx="7689850" cy="5903912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Год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последнего обследования,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Год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предполагаемого последующего обследования,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Наименование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биотопа,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Численность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Площадь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местообитания,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Характеристика </a:t>
            </a:r>
            <a:r>
              <a:rPr lang="ru-RU" sz="3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состояния популяции,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404813"/>
            <a:ext cx="7993063" cy="6192837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Собственник 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земельного участка, </a:t>
            </a: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землепользователь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Лимитирующие 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факторы,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Прогноз 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состояния популяции на будущее,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Меры 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необходимые для сохранения (восстановления) численности и ареала вида,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Меры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принятые для сохранения (восстановления) численности и ареала 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914400" y="404813"/>
            <a:ext cx="7315200" cy="6119812"/>
          </a:xfrm>
        </p:spPr>
        <p:txBody>
          <a:bodyPr/>
          <a:lstStyle/>
          <a:p>
            <a:pPr algn="ctr" eaLnBrk="1" hangingPunct="1"/>
            <a:r>
              <a:rPr lang="ru-RU" sz="4700" smtClean="0"/>
              <a:t>На основании полученных данных разрабатываются рекомендации по сохранению и увеличению численности особо охраняемых видов.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315200" cy="6264275"/>
          </a:xfrm>
        </p:spPr>
        <p:txBody>
          <a:bodyPr/>
          <a:lstStyle/>
          <a:p>
            <a:pPr algn="ctr" eaLnBrk="1" hangingPunct="1"/>
            <a:r>
              <a:rPr lang="ru-RU" sz="4700" smtClean="0"/>
              <a:t>Также данная информация будет использована для дальнейшего пересмотра перечня объектов животного и растительного мира, занесенных в Красную книгу Пермского края.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315200" cy="310849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5400" b="1" i="1" spc="50" dirty="0" smtClean="0"/>
              <a:t>БЛАГОДАРЮ ЗА ВНИМАНИЕ!</a:t>
            </a:r>
            <a:endParaRPr lang="ru-RU" sz="5400" b="1" i="1" spc="50" dirty="0"/>
          </a:p>
        </p:txBody>
      </p:sp>
    </p:spTree>
    <p:extLst>
      <p:ext uri="{BB962C8B-B14F-4D97-AF65-F5344CB8AC3E}">
        <p14:creationId xmlns:p14="http://schemas.microsoft.com/office/powerpoint/2010/main" val="205083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5200" cy="864096"/>
          </a:xfrm>
        </p:spPr>
        <p:txBody>
          <a:bodyPr/>
          <a:lstStyle/>
          <a:p>
            <a:pPr algn="ctr"/>
            <a:r>
              <a:rPr lang="ru-RU" sz="4400" b="1" dirty="0" smtClean="0"/>
              <a:t>ПЕРМСКИЙ КРАЙ</a:t>
            </a:r>
            <a:endParaRPr lang="ru-RU" sz="4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7" y="1556792"/>
            <a:ext cx="9188760" cy="5301208"/>
          </a:xfrm>
        </p:spPr>
      </p:pic>
    </p:spTree>
    <p:extLst>
      <p:ext uri="{BB962C8B-B14F-4D97-AF65-F5344CB8AC3E}">
        <p14:creationId xmlns:p14="http://schemas.microsoft.com/office/powerpoint/2010/main" val="319220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315200" cy="1512888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Красная книга Пермского края была издана в </a:t>
            </a:r>
            <a:r>
              <a:rPr lang="ru-RU" b="1" dirty="0" smtClean="0">
                <a:solidFill>
                  <a:srgbClr val="FF0000"/>
                </a:solidFill>
              </a:rPr>
              <a:t>2008 г.</a:t>
            </a:r>
          </a:p>
        </p:txBody>
      </p:sp>
      <p:pic>
        <p:nvPicPr>
          <p:cNvPr id="307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989138"/>
            <a:ext cx="3544887" cy="4537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315200" cy="230346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4500" dirty="0" smtClean="0"/>
              <a:t>В Красную книгу Пермского края внесено: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913063"/>
            <a:ext cx="7315200" cy="3540125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150000"/>
              </a:lnSpc>
              <a:spcAft>
                <a:spcPts val="0"/>
              </a:spcAft>
              <a:buFont typeface="Wingdings" charset="2"/>
              <a:buBlip>
                <a:blip r:embed="rId2"/>
              </a:buBlip>
              <a:defRPr/>
            </a:pPr>
            <a:r>
              <a:rPr lang="ru-RU" sz="4500" dirty="0" smtClean="0">
                <a:solidFill>
                  <a:srgbClr val="FF0000"/>
                </a:solidFill>
              </a:rPr>
              <a:t> </a:t>
            </a:r>
            <a:r>
              <a:rPr lang="ru-RU" sz="4500" b="1" dirty="0" smtClean="0">
                <a:solidFill>
                  <a:srgbClr val="FF0000"/>
                </a:solidFill>
              </a:rPr>
              <a:t>69</a:t>
            </a:r>
            <a:r>
              <a:rPr lang="ru-RU" sz="4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федеральных видов,</a:t>
            </a:r>
          </a:p>
          <a:p>
            <a:pPr indent="-182880" eaLnBrk="1" fontAlgn="auto" hangingPunct="1">
              <a:lnSpc>
                <a:spcPct val="150000"/>
              </a:lnSpc>
              <a:spcAft>
                <a:spcPts val="0"/>
              </a:spcAft>
              <a:buFont typeface="Wingdings" charset="2"/>
              <a:buBlip>
                <a:blip r:embed="rId2"/>
              </a:buBlip>
              <a:defRPr/>
            </a:pPr>
            <a:r>
              <a:rPr lang="ru-RU" sz="4500" dirty="0" smtClean="0">
                <a:solidFill>
                  <a:srgbClr val="FF0000"/>
                </a:solidFill>
              </a:rPr>
              <a:t> </a:t>
            </a:r>
            <a:r>
              <a:rPr lang="ru-RU" sz="4500" b="1" dirty="0" smtClean="0">
                <a:solidFill>
                  <a:srgbClr val="FF0000"/>
                </a:solidFill>
              </a:rPr>
              <a:t>102</a:t>
            </a:r>
            <a:r>
              <a:rPr lang="ru-RU" sz="4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региональных 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7315200" cy="2232025"/>
          </a:xfrm>
        </p:spPr>
        <p:txBody>
          <a:bodyPr/>
          <a:lstStyle/>
          <a:p>
            <a:pPr eaLnBrk="1" hangingPunct="1"/>
            <a:r>
              <a:rPr lang="ru-RU" sz="4400" smtClean="0"/>
              <a:t>Для региональных видов приняты следующие категории: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770188"/>
            <a:ext cx="7834313" cy="3898900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3500" b="1" dirty="0">
                <a:solidFill>
                  <a:srgbClr val="FF0000"/>
                </a:solidFill>
              </a:rPr>
              <a:t>I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 находящиеся под угрозой исчезновения / </a:t>
            </a:r>
            <a:r>
              <a:rPr 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Critically endangered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),</a:t>
            </a:r>
          </a:p>
          <a:p>
            <a:pPr marL="45720" indent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3500" b="1" dirty="0">
                <a:solidFill>
                  <a:srgbClr val="FF0000"/>
                </a:solidFill>
              </a:rPr>
              <a:t>II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 сокращающиеся в численности / </a:t>
            </a:r>
            <a:r>
              <a:rPr 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Endangered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),</a:t>
            </a:r>
          </a:p>
          <a:p>
            <a:pPr marL="45720" indent="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3500" b="1" dirty="0">
                <a:solidFill>
                  <a:srgbClr val="FF0000"/>
                </a:solidFill>
              </a:rPr>
              <a:t>III</a:t>
            </a:r>
            <a:r>
              <a:rPr lang="ru-RU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 редкие</a:t>
            </a:r>
            <a:r>
              <a:rPr 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/ Vulnerable (VU)</a:t>
            </a:r>
            <a:r>
              <a:rPr lang="ru-RU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3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3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112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РАСПРЕДЕЛЕНИЕ ВИДОВ ПО КАТЕГОРИЯМ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050770"/>
              </p:ext>
            </p:extLst>
          </p:nvPr>
        </p:nvGraphicFramePr>
        <p:xfrm>
          <a:off x="323528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92888" cy="5976664"/>
          </a:xfrm>
        </p:spPr>
        <p:txBody>
          <a:bodyPr/>
          <a:lstStyle/>
          <a:p>
            <a:pPr algn="ctr"/>
            <a:r>
              <a:rPr lang="ru-RU" sz="4400" dirty="0"/>
              <a:t>В связи с разделением федеральных и региональных полномочий в рамках финансирования природоохранной деятельности, ежегодный мониторинг осуществлялся лишь за региональными видами.</a:t>
            </a:r>
          </a:p>
        </p:txBody>
      </p:sp>
    </p:spTree>
    <p:extLst>
      <p:ext uri="{BB962C8B-B14F-4D97-AF65-F5344CB8AC3E}">
        <p14:creationId xmlns:p14="http://schemas.microsoft.com/office/powerpoint/2010/main" val="13961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900113" y="549275"/>
            <a:ext cx="7315200" cy="1366838"/>
          </a:xfrm>
        </p:spPr>
        <p:txBody>
          <a:bodyPr/>
          <a:lstStyle/>
          <a:p>
            <a:pPr eaLnBrk="1" hangingPunct="1"/>
            <a:r>
              <a:rPr lang="ru-RU" sz="4400" dirty="0" smtClean="0"/>
              <a:t>Ежегодно обследуется </a:t>
            </a:r>
            <a:r>
              <a:rPr lang="ru-RU" sz="4400" b="1" dirty="0" smtClean="0">
                <a:solidFill>
                  <a:srgbClr val="FF0000"/>
                </a:solidFill>
              </a:rPr>
              <a:t>64</a:t>
            </a:r>
            <a:r>
              <a:rPr lang="ru-RU" sz="4400" dirty="0" smtClean="0"/>
              <a:t> вида: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914400" y="2205038"/>
            <a:ext cx="7978775" cy="4103687"/>
          </a:xfrm>
        </p:spPr>
        <p:txBody>
          <a:bodyPr/>
          <a:lstStyle/>
          <a:p>
            <a:pPr marL="46037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категории редкости обследуются ежегодно,</a:t>
            </a:r>
          </a:p>
          <a:p>
            <a:pPr marL="46037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4400" b="1" dirty="0">
                <a:solidFill>
                  <a:srgbClr val="FF0000"/>
                </a:solidFill>
              </a:rPr>
              <a:t>II</a:t>
            </a: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категории – раз в два года, </a:t>
            </a:r>
          </a:p>
          <a:p>
            <a:pPr marL="46037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4400" b="1" dirty="0">
                <a:solidFill>
                  <a:srgbClr val="FF0000"/>
                </a:solidFill>
              </a:rPr>
              <a:t>III</a:t>
            </a: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категории – раз в три года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14400" y="476250"/>
            <a:ext cx="7315200" cy="58324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4400" dirty="0" smtClean="0"/>
              <a:t>Ежегодно также обследуется от </a:t>
            </a:r>
            <a:r>
              <a:rPr lang="ru-RU" sz="4400" b="1" dirty="0" smtClean="0">
                <a:solidFill>
                  <a:srgbClr val="FF0000"/>
                </a:solidFill>
              </a:rPr>
              <a:t>6</a:t>
            </a:r>
            <a:r>
              <a:rPr lang="ru-RU" sz="4400" dirty="0" smtClean="0"/>
              <a:t> до </a:t>
            </a:r>
            <a:r>
              <a:rPr lang="ru-RU" sz="4400" b="1" dirty="0" smtClean="0">
                <a:solidFill>
                  <a:srgbClr val="FF0000"/>
                </a:solidFill>
              </a:rPr>
              <a:t>20</a:t>
            </a:r>
            <a:r>
              <a:rPr lang="ru-RU" sz="4400" dirty="0" smtClean="0"/>
              <a:t> видов из </a:t>
            </a:r>
            <a:r>
              <a:rPr lang="ru-RU" sz="4400" b="1" i="1" dirty="0" smtClean="0">
                <a:solidFill>
                  <a:srgbClr val="FF0000"/>
                </a:solidFill>
              </a:rPr>
              <a:t>Приложения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/>
              <a:t>к Красной книге Пермского края, в которое внесено </a:t>
            </a:r>
            <a:r>
              <a:rPr lang="ru-RU" sz="4400" b="1" dirty="0" smtClean="0">
                <a:solidFill>
                  <a:srgbClr val="FF0000"/>
                </a:solidFill>
              </a:rPr>
              <a:t>174</a:t>
            </a:r>
            <a:r>
              <a:rPr lang="ru-RU" sz="4400" dirty="0" smtClean="0"/>
              <a:t> 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175</TotalTime>
  <Words>409</Words>
  <Application>Microsoft Office PowerPoint</Application>
  <PresentationFormat>Экран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Перспектива</vt:lpstr>
      <vt:lpstr>МОНИТОРИНГ ОСОБО ОХРАНЯЕМЫХ ВИДОВ  В ПЕРМСКОМ КРАЕ</vt:lpstr>
      <vt:lpstr>ПЕРМСКИЙ КРАЙ</vt:lpstr>
      <vt:lpstr>Красная книга Пермского края была издана в 2008 г.</vt:lpstr>
      <vt:lpstr>В Красную книгу Пермского края внесено:</vt:lpstr>
      <vt:lpstr>Для региональных видов приняты следующие категории:</vt:lpstr>
      <vt:lpstr>РАСПРЕДЕЛЕНИЕ ВИДОВ ПО КАТЕГОРИЯМ</vt:lpstr>
      <vt:lpstr>В связи с разделением федеральных и региональных полномочий в рамках финансирования природоохранной деятельности, ежегодный мониторинг осуществлялся лишь за региональными видами.</vt:lpstr>
      <vt:lpstr>Ежегодно обследуется 64 вида:</vt:lpstr>
      <vt:lpstr>Ежегодно также обследуется от 6 до 20 видов из Приложения к Красной книге Пермского края, в которое внесено 174 вида.</vt:lpstr>
      <vt:lpstr>По каждому виду представляется следующая информация:</vt:lpstr>
      <vt:lpstr>Кадастровые сведения по объектам включают:</vt:lpstr>
      <vt:lpstr>Презентация PowerPoint</vt:lpstr>
      <vt:lpstr>Кадастровые сведения по местам обитания включают:</vt:lpstr>
      <vt:lpstr>Презентация PowerPoint</vt:lpstr>
      <vt:lpstr>Презентация PowerPoint</vt:lpstr>
      <vt:lpstr>На основании полученных данных разрабатываются рекомендации по сохранению и увеличению численности особо охраняемых видов.</vt:lpstr>
      <vt:lpstr>Также данная информация будет использована для дальнейшего пересмотра перечня объектов животного и растительного мира, занесенных в Красную книгу Пермского края.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ОСОБО ОХРАНЯЕМЫХ ВИДОВ  В ПЕРМСКОМ КРАЕ</dc:title>
  <dc:creator>user</dc:creator>
  <cp:lastModifiedBy>user</cp:lastModifiedBy>
  <cp:revision>22</cp:revision>
  <dcterms:created xsi:type="dcterms:W3CDTF">2014-09-29T14:02:38Z</dcterms:created>
  <dcterms:modified xsi:type="dcterms:W3CDTF">2014-10-02T04:23:29Z</dcterms:modified>
</cp:coreProperties>
</file>